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sldIdLst>
    <p:sldId id="355" r:id="rId2"/>
    <p:sldId id="258" r:id="rId3"/>
    <p:sldId id="259" r:id="rId4"/>
    <p:sldId id="260" r:id="rId5"/>
    <p:sldId id="261" r:id="rId6"/>
    <p:sldId id="262" r:id="rId7"/>
    <p:sldId id="363" r:id="rId8"/>
    <p:sldId id="263" r:id="rId9"/>
    <p:sldId id="364" r:id="rId10"/>
    <p:sldId id="365" r:id="rId11"/>
    <p:sldId id="367" r:id="rId12"/>
    <p:sldId id="264" r:id="rId13"/>
    <p:sldId id="265" r:id="rId14"/>
    <p:sldId id="269" r:id="rId15"/>
    <p:sldId id="272" r:id="rId16"/>
    <p:sldId id="357" r:id="rId17"/>
    <p:sldId id="270" r:id="rId18"/>
    <p:sldId id="278" r:id="rId19"/>
    <p:sldId id="280" r:id="rId20"/>
    <p:sldId id="354" r:id="rId21"/>
    <p:sldId id="279" r:id="rId22"/>
    <p:sldId id="283" r:id="rId23"/>
    <p:sldId id="284" r:id="rId24"/>
    <p:sldId id="356" r:id="rId25"/>
    <p:sldId id="286" r:id="rId26"/>
    <p:sldId id="287" r:id="rId27"/>
    <p:sldId id="288" r:id="rId28"/>
    <p:sldId id="293" r:id="rId29"/>
    <p:sldId id="296" r:id="rId30"/>
    <p:sldId id="297" r:id="rId31"/>
    <p:sldId id="298" r:id="rId32"/>
    <p:sldId id="299" r:id="rId33"/>
    <p:sldId id="300" r:id="rId34"/>
    <p:sldId id="302" r:id="rId35"/>
    <p:sldId id="303" r:id="rId36"/>
    <p:sldId id="304" r:id="rId37"/>
    <p:sldId id="306" r:id="rId38"/>
    <p:sldId id="313" r:id="rId39"/>
    <p:sldId id="318" r:id="rId40"/>
    <p:sldId id="366" r:id="rId41"/>
    <p:sldId id="368" r:id="rId42"/>
    <p:sldId id="321" r:id="rId43"/>
    <p:sldId id="323" r:id="rId44"/>
    <p:sldId id="324" r:id="rId45"/>
    <p:sldId id="330" r:id="rId46"/>
    <p:sldId id="331" r:id="rId47"/>
    <p:sldId id="332" r:id="rId48"/>
    <p:sldId id="334" r:id="rId49"/>
    <p:sldId id="339" r:id="rId50"/>
    <p:sldId id="341" r:id="rId51"/>
    <p:sldId id="344" r:id="rId52"/>
    <p:sldId id="345" r:id="rId53"/>
    <p:sldId id="347" r:id="rId54"/>
    <p:sldId id="348" r:id="rId5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DA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55" d="100"/>
          <a:sy n="55" d="100"/>
        </p:scale>
        <p:origin x="-134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_rels/data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 Id="rId4" Type="http://schemas.openxmlformats.org/officeDocument/2006/relationships/image" Target="../media/image44.pn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2CB8360-074D-4B01-B3F2-4F050AAA88DF}" type="doc">
      <dgm:prSet loTypeId="urn:microsoft.com/office/officeart/2005/8/layout/radial3" loCatId="cycle" qsTypeId="urn:microsoft.com/office/officeart/2005/8/quickstyle/3d3#1" qsCatId="3D" csTypeId="urn:microsoft.com/office/officeart/2005/8/colors/accent1_2#1" csCatId="accent1" phldr="1"/>
      <dgm:spPr/>
      <dgm:t>
        <a:bodyPr/>
        <a:lstStyle/>
        <a:p>
          <a:endParaRPr lang="zh-CN" altLang="en-US"/>
        </a:p>
      </dgm:t>
    </dgm:pt>
    <dgm:pt modelId="{059EF5B3-564A-45C2-BE92-DEEEC7A47E32}">
      <dgm:prSet phldrT="[文本]" custT="1"/>
      <dgm:spPr/>
      <dgm:t>
        <a:bodyPr/>
        <a:lstStyle/>
        <a:p>
          <a:r>
            <a:rPr lang="zh-CN" altLang="en-US" sz="1600" b="1" smtClean="0"/>
            <a:t>他汀副作用</a:t>
          </a:r>
          <a:endParaRPr lang="zh-CN" altLang="en-US" sz="1600" b="1" dirty="0"/>
        </a:p>
      </dgm:t>
    </dgm:pt>
    <dgm:pt modelId="{CA3BC93D-C00B-462D-B2D7-BBF02B2A6B7E}" type="parTrans" cxnId="{4618C5E9-F577-4A8B-A5A8-C9710EDE5105}">
      <dgm:prSet/>
      <dgm:spPr/>
      <dgm:t>
        <a:bodyPr/>
        <a:lstStyle/>
        <a:p>
          <a:endParaRPr lang="zh-CN" altLang="en-US" sz="1600"/>
        </a:p>
      </dgm:t>
    </dgm:pt>
    <dgm:pt modelId="{01140ABA-9796-48AC-A99A-7391580EA195}" type="sibTrans" cxnId="{4618C5E9-F577-4A8B-A5A8-C9710EDE5105}">
      <dgm:prSet/>
      <dgm:spPr/>
      <dgm:t>
        <a:bodyPr/>
        <a:lstStyle/>
        <a:p>
          <a:endParaRPr lang="zh-CN" altLang="en-US" sz="1600"/>
        </a:p>
      </dgm:t>
    </dgm:pt>
    <dgm:pt modelId="{560BF41F-F45C-43D8-A592-096FE38EAA17}">
      <dgm:prSet phldrT="[文本]" custT="1"/>
      <dgm:spPr/>
      <dgm:t>
        <a:bodyPr/>
        <a:lstStyle/>
        <a:p>
          <a:r>
            <a:rPr lang="zh-CN" altLang="en-US" sz="1600" b="1" smtClean="0">
              <a:latin typeface="微软雅黑" panose="020B0503020204020204" pitchFamily="34" charset="-122"/>
              <a:ea typeface="微软雅黑" panose="020B0503020204020204" pitchFamily="34" charset="-122"/>
            </a:rPr>
            <a:t>肌病</a:t>
          </a:r>
          <a:endParaRPr lang="zh-CN" altLang="en-US" sz="1600" b="1" dirty="0">
            <a:latin typeface="微软雅黑" panose="020B0503020204020204" pitchFamily="34" charset="-122"/>
            <a:ea typeface="微软雅黑" panose="020B0503020204020204" pitchFamily="34" charset="-122"/>
          </a:endParaRPr>
        </a:p>
      </dgm:t>
    </dgm:pt>
    <dgm:pt modelId="{4A2DD53A-F1D0-4052-9ACF-16167E8CB135}" type="parTrans" cxnId="{6B900453-0AEE-485C-91C8-247C2E8286B7}">
      <dgm:prSet custT="1"/>
      <dgm:spPr/>
      <dgm:t>
        <a:bodyPr/>
        <a:lstStyle/>
        <a:p>
          <a:endParaRPr lang="zh-CN" altLang="en-US" sz="1600"/>
        </a:p>
      </dgm:t>
    </dgm:pt>
    <dgm:pt modelId="{A15FFF5E-C18F-4C62-B24D-D2A7A4FFDF77}" type="sibTrans" cxnId="{6B900453-0AEE-485C-91C8-247C2E8286B7}">
      <dgm:prSet/>
      <dgm:spPr/>
      <dgm:t>
        <a:bodyPr/>
        <a:lstStyle/>
        <a:p>
          <a:endParaRPr lang="zh-CN" altLang="en-US" sz="1600"/>
        </a:p>
      </dgm:t>
    </dgm:pt>
    <dgm:pt modelId="{F61BD1A0-157C-42CB-865A-55352190B5C5}">
      <dgm:prSet phldrT="[文本]" custT="1"/>
      <dgm:spPr/>
      <dgm:t>
        <a:bodyPr/>
        <a:lstStyle/>
        <a:p>
          <a:pPr>
            <a:spcAft>
              <a:spcPts val="0"/>
            </a:spcAft>
          </a:pPr>
          <a:r>
            <a:rPr lang="zh-CN" altLang="en-US" sz="1300" dirty="0" smtClean="0">
              <a:latin typeface="微软雅黑" panose="020B0503020204020204" pitchFamily="34" charset="-122"/>
              <a:ea typeface="微软雅黑" panose="020B0503020204020204" pitchFamily="34" charset="-122"/>
            </a:rPr>
            <a:t>肝酶</a:t>
          </a:r>
          <a:endParaRPr lang="en-US" altLang="zh-CN" sz="1300" dirty="0" smtClean="0">
            <a:latin typeface="微软雅黑" panose="020B0503020204020204" pitchFamily="34" charset="-122"/>
            <a:ea typeface="微软雅黑" panose="020B0503020204020204" pitchFamily="34" charset="-122"/>
          </a:endParaRPr>
        </a:p>
        <a:p>
          <a:pPr>
            <a:spcAft>
              <a:spcPts val="0"/>
            </a:spcAft>
          </a:pPr>
          <a:r>
            <a:rPr lang="zh-CN" altLang="en-US" sz="1300" dirty="0" smtClean="0">
              <a:latin typeface="微软雅黑" panose="020B0503020204020204" pitchFamily="34" charset="-122"/>
              <a:ea typeface="微软雅黑" panose="020B0503020204020204" pitchFamily="34" charset="-122"/>
            </a:rPr>
            <a:t>升高</a:t>
          </a:r>
          <a:endParaRPr lang="zh-CN" altLang="en-US" sz="1300" dirty="0">
            <a:latin typeface="微软雅黑" panose="020B0503020204020204" pitchFamily="34" charset="-122"/>
            <a:ea typeface="微软雅黑" panose="020B0503020204020204" pitchFamily="34" charset="-122"/>
          </a:endParaRPr>
        </a:p>
      </dgm:t>
    </dgm:pt>
    <dgm:pt modelId="{4C43BFCB-0E50-4B9F-83CA-C5DEDB0079B5}" type="parTrans" cxnId="{9F1DAF9C-1E68-4FD9-BD7C-4DE9C16D429A}">
      <dgm:prSet custT="1"/>
      <dgm:spPr/>
      <dgm:t>
        <a:bodyPr/>
        <a:lstStyle/>
        <a:p>
          <a:endParaRPr lang="zh-CN" altLang="en-US" sz="1600"/>
        </a:p>
      </dgm:t>
    </dgm:pt>
    <dgm:pt modelId="{889DD6D7-9980-4300-B32B-9FBE06E61B44}" type="sibTrans" cxnId="{9F1DAF9C-1E68-4FD9-BD7C-4DE9C16D429A}">
      <dgm:prSet/>
      <dgm:spPr/>
      <dgm:t>
        <a:bodyPr/>
        <a:lstStyle/>
        <a:p>
          <a:endParaRPr lang="zh-CN" altLang="en-US" sz="1600"/>
        </a:p>
      </dgm:t>
    </dgm:pt>
    <dgm:pt modelId="{1DFF5740-0A4B-4495-AAD5-88AC540346CA}">
      <dgm:prSet phldrT="[文本]" custT="1"/>
      <dgm:spPr/>
      <dgm:t>
        <a:bodyPr/>
        <a:lstStyle/>
        <a:p>
          <a:r>
            <a:rPr lang="zh-CN" altLang="en-US" sz="1300" dirty="0" smtClean="0">
              <a:latin typeface="微软雅黑" panose="020B0503020204020204" pitchFamily="34" charset="-122"/>
              <a:ea typeface="微软雅黑" panose="020B0503020204020204" pitchFamily="34" charset="-122"/>
            </a:rPr>
            <a:t>糖尿病</a:t>
          </a:r>
          <a:endParaRPr lang="zh-CN" altLang="en-US" sz="1300" dirty="0">
            <a:latin typeface="微软雅黑" panose="020B0503020204020204" pitchFamily="34" charset="-122"/>
            <a:ea typeface="微软雅黑" panose="020B0503020204020204" pitchFamily="34" charset="-122"/>
          </a:endParaRPr>
        </a:p>
      </dgm:t>
    </dgm:pt>
    <dgm:pt modelId="{01F123E6-8E4A-4A3E-A1F3-6D01F69F2746}" type="parTrans" cxnId="{FF1CE2DA-A2F0-487E-9A8C-FE64E721CE54}">
      <dgm:prSet custT="1"/>
      <dgm:spPr/>
      <dgm:t>
        <a:bodyPr/>
        <a:lstStyle/>
        <a:p>
          <a:endParaRPr lang="zh-CN" altLang="en-US" sz="1600"/>
        </a:p>
      </dgm:t>
    </dgm:pt>
    <dgm:pt modelId="{CD173DA5-23E2-4F44-A0FF-CC318BEE7D67}" type="sibTrans" cxnId="{FF1CE2DA-A2F0-487E-9A8C-FE64E721CE54}">
      <dgm:prSet/>
      <dgm:spPr/>
      <dgm:t>
        <a:bodyPr/>
        <a:lstStyle/>
        <a:p>
          <a:endParaRPr lang="zh-CN" altLang="en-US" sz="1600"/>
        </a:p>
      </dgm:t>
    </dgm:pt>
    <dgm:pt modelId="{96A61DA7-0605-4087-9B06-2D41087E73C9}">
      <dgm:prSet phldrT="[文本]" custT="1"/>
      <dgm:spPr/>
      <dgm:t>
        <a:bodyPr/>
        <a:lstStyle/>
        <a:p>
          <a:r>
            <a:rPr lang="zh-CN" altLang="en-US" sz="1300" dirty="0" smtClean="0">
              <a:latin typeface="微软雅黑" panose="020B0503020204020204" pitchFamily="34" charset="-122"/>
              <a:ea typeface="微软雅黑" panose="020B0503020204020204" pitchFamily="34" charset="-122"/>
            </a:rPr>
            <a:t>记忆认知障碍</a:t>
          </a:r>
          <a:endParaRPr lang="zh-CN" altLang="en-US" sz="1300" dirty="0">
            <a:latin typeface="微软雅黑" panose="020B0503020204020204" pitchFamily="34" charset="-122"/>
            <a:ea typeface="微软雅黑" panose="020B0503020204020204" pitchFamily="34" charset="-122"/>
          </a:endParaRPr>
        </a:p>
      </dgm:t>
    </dgm:pt>
    <dgm:pt modelId="{6D591E6B-C136-4ED8-86FA-DE8EED9E04B8}" type="parTrans" cxnId="{72C5A055-2D6C-4354-B63F-EB01DEA17E1E}">
      <dgm:prSet custT="1"/>
      <dgm:spPr/>
      <dgm:t>
        <a:bodyPr/>
        <a:lstStyle/>
        <a:p>
          <a:endParaRPr lang="zh-CN" altLang="en-US" sz="1600"/>
        </a:p>
      </dgm:t>
    </dgm:pt>
    <dgm:pt modelId="{4EDA6BF2-3DE1-43FF-9F48-F7D38E053788}" type="sibTrans" cxnId="{72C5A055-2D6C-4354-B63F-EB01DEA17E1E}">
      <dgm:prSet/>
      <dgm:spPr/>
      <dgm:t>
        <a:bodyPr/>
        <a:lstStyle/>
        <a:p>
          <a:endParaRPr lang="zh-CN" altLang="en-US" sz="1600"/>
        </a:p>
      </dgm:t>
    </dgm:pt>
    <dgm:pt modelId="{7CEB43DA-784A-44CA-B4E0-359B47FB7231}" type="pres">
      <dgm:prSet presAssocID="{22CB8360-074D-4B01-B3F2-4F050AAA88DF}" presName="composite" presStyleCnt="0">
        <dgm:presLayoutVars>
          <dgm:chMax val="1"/>
          <dgm:dir/>
          <dgm:resizeHandles val="exact"/>
        </dgm:presLayoutVars>
      </dgm:prSet>
      <dgm:spPr/>
      <dgm:t>
        <a:bodyPr/>
        <a:lstStyle/>
        <a:p>
          <a:endParaRPr lang="zh-CN" altLang="en-US"/>
        </a:p>
      </dgm:t>
    </dgm:pt>
    <dgm:pt modelId="{B9E0D9E7-9572-4B42-BDCA-80ADD4F92048}" type="pres">
      <dgm:prSet presAssocID="{22CB8360-074D-4B01-B3F2-4F050AAA88DF}" presName="radial" presStyleCnt="0">
        <dgm:presLayoutVars>
          <dgm:animLvl val="ctr"/>
        </dgm:presLayoutVars>
      </dgm:prSet>
      <dgm:spPr/>
      <dgm:t>
        <a:bodyPr/>
        <a:lstStyle/>
        <a:p>
          <a:endParaRPr lang="zh-CN" altLang="en-US"/>
        </a:p>
      </dgm:t>
    </dgm:pt>
    <dgm:pt modelId="{1985E33D-4C8C-48D9-A705-2FC0C867D731}" type="pres">
      <dgm:prSet presAssocID="{059EF5B3-564A-45C2-BE92-DEEEC7A47E32}" presName="centerShape" presStyleLbl="vennNode1" presStyleIdx="0" presStyleCnt="5"/>
      <dgm:spPr/>
      <dgm:t>
        <a:bodyPr/>
        <a:lstStyle/>
        <a:p>
          <a:endParaRPr lang="zh-CN" altLang="en-US"/>
        </a:p>
      </dgm:t>
    </dgm:pt>
    <dgm:pt modelId="{8E554E03-5A4F-4EE5-9103-C1D6DFA3CAB3}" type="pres">
      <dgm:prSet presAssocID="{560BF41F-F45C-43D8-A592-096FE38EAA17}" presName="node" presStyleLbl="vennNode1" presStyleIdx="1" presStyleCnt="5">
        <dgm:presLayoutVars>
          <dgm:bulletEnabled val="1"/>
        </dgm:presLayoutVars>
      </dgm:prSet>
      <dgm:spPr/>
      <dgm:t>
        <a:bodyPr/>
        <a:lstStyle/>
        <a:p>
          <a:endParaRPr lang="zh-CN" altLang="en-US"/>
        </a:p>
      </dgm:t>
    </dgm:pt>
    <dgm:pt modelId="{95CAD83E-7954-4DF0-8EF8-99D25272B919}" type="pres">
      <dgm:prSet presAssocID="{F61BD1A0-157C-42CB-865A-55352190B5C5}" presName="node" presStyleLbl="vennNode1" presStyleIdx="2" presStyleCnt="5">
        <dgm:presLayoutVars>
          <dgm:bulletEnabled val="1"/>
        </dgm:presLayoutVars>
      </dgm:prSet>
      <dgm:spPr/>
      <dgm:t>
        <a:bodyPr/>
        <a:lstStyle/>
        <a:p>
          <a:endParaRPr lang="zh-CN" altLang="en-US"/>
        </a:p>
      </dgm:t>
    </dgm:pt>
    <dgm:pt modelId="{26B74D72-0087-4696-B5CE-BBD9BDA61183}" type="pres">
      <dgm:prSet presAssocID="{1DFF5740-0A4B-4495-AAD5-88AC540346CA}" presName="node" presStyleLbl="vennNode1" presStyleIdx="3" presStyleCnt="5" custScaleX="134041" custScaleY="134165">
        <dgm:presLayoutVars>
          <dgm:bulletEnabled val="1"/>
        </dgm:presLayoutVars>
      </dgm:prSet>
      <dgm:spPr/>
      <dgm:t>
        <a:bodyPr/>
        <a:lstStyle/>
        <a:p>
          <a:endParaRPr lang="zh-CN" altLang="en-US"/>
        </a:p>
      </dgm:t>
    </dgm:pt>
    <dgm:pt modelId="{89DE186A-91AD-4200-A12A-9A32DD37D4F9}" type="pres">
      <dgm:prSet presAssocID="{96A61DA7-0605-4087-9B06-2D41087E73C9}" presName="node" presStyleLbl="vennNode1" presStyleIdx="4" presStyleCnt="5" custScaleX="124797" custScaleY="124797" custRadScaleRad="103257" custRadScaleInc="-1204">
        <dgm:presLayoutVars>
          <dgm:bulletEnabled val="1"/>
        </dgm:presLayoutVars>
      </dgm:prSet>
      <dgm:spPr/>
      <dgm:t>
        <a:bodyPr/>
        <a:lstStyle/>
        <a:p>
          <a:endParaRPr lang="zh-CN" altLang="en-US"/>
        </a:p>
      </dgm:t>
    </dgm:pt>
  </dgm:ptLst>
  <dgm:cxnLst>
    <dgm:cxn modelId="{40580192-344B-42ED-884C-36F0E3B59F32}" type="presOf" srcId="{22CB8360-074D-4B01-B3F2-4F050AAA88DF}" destId="{7CEB43DA-784A-44CA-B4E0-359B47FB7231}" srcOrd="0" destOrd="0" presId="urn:microsoft.com/office/officeart/2005/8/layout/radial3"/>
    <dgm:cxn modelId="{6B900453-0AEE-485C-91C8-247C2E8286B7}" srcId="{059EF5B3-564A-45C2-BE92-DEEEC7A47E32}" destId="{560BF41F-F45C-43D8-A592-096FE38EAA17}" srcOrd="0" destOrd="0" parTransId="{4A2DD53A-F1D0-4052-9ACF-16167E8CB135}" sibTransId="{A15FFF5E-C18F-4C62-B24D-D2A7A4FFDF77}"/>
    <dgm:cxn modelId="{FF1CE2DA-A2F0-487E-9A8C-FE64E721CE54}" srcId="{059EF5B3-564A-45C2-BE92-DEEEC7A47E32}" destId="{1DFF5740-0A4B-4495-AAD5-88AC540346CA}" srcOrd="2" destOrd="0" parTransId="{01F123E6-8E4A-4A3E-A1F3-6D01F69F2746}" sibTransId="{CD173DA5-23E2-4F44-A0FF-CC318BEE7D67}"/>
    <dgm:cxn modelId="{4618C5E9-F577-4A8B-A5A8-C9710EDE5105}" srcId="{22CB8360-074D-4B01-B3F2-4F050AAA88DF}" destId="{059EF5B3-564A-45C2-BE92-DEEEC7A47E32}" srcOrd="0" destOrd="0" parTransId="{CA3BC93D-C00B-462D-B2D7-BBF02B2A6B7E}" sibTransId="{01140ABA-9796-48AC-A99A-7391580EA195}"/>
    <dgm:cxn modelId="{5D8176AB-5207-4273-83D3-ABEA5D04D5ED}" type="presOf" srcId="{560BF41F-F45C-43D8-A592-096FE38EAA17}" destId="{8E554E03-5A4F-4EE5-9103-C1D6DFA3CAB3}" srcOrd="0" destOrd="0" presId="urn:microsoft.com/office/officeart/2005/8/layout/radial3"/>
    <dgm:cxn modelId="{72C5A055-2D6C-4354-B63F-EB01DEA17E1E}" srcId="{059EF5B3-564A-45C2-BE92-DEEEC7A47E32}" destId="{96A61DA7-0605-4087-9B06-2D41087E73C9}" srcOrd="3" destOrd="0" parTransId="{6D591E6B-C136-4ED8-86FA-DE8EED9E04B8}" sibTransId="{4EDA6BF2-3DE1-43FF-9F48-F7D38E053788}"/>
    <dgm:cxn modelId="{9F1DAF9C-1E68-4FD9-BD7C-4DE9C16D429A}" srcId="{059EF5B3-564A-45C2-BE92-DEEEC7A47E32}" destId="{F61BD1A0-157C-42CB-865A-55352190B5C5}" srcOrd="1" destOrd="0" parTransId="{4C43BFCB-0E50-4B9F-83CA-C5DEDB0079B5}" sibTransId="{889DD6D7-9980-4300-B32B-9FBE06E61B44}"/>
    <dgm:cxn modelId="{29DE4AA0-6033-4DC4-A5F5-148187ED09BD}" type="presOf" srcId="{F61BD1A0-157C-42CB-865A-55352190B5C5}" destId="{95CAD83E-7954-4DF0-8EF8-99D25272B919}" srcOrd="0" destOrd="0" presId="urn:microsoft.com/office/officeart/2005/8/layout/radial3"/>
    <dgm:cxn modelId="{44A71345-46C6-4D61-869E-942A7CF61C62}" type="presOf" srcId="{1DFF5740-0A4B-4495-AAD5-88AC540346CA}" destId="{26B74D72-0087-4696-B5CE-BBD9BDA61183}" srcOrd="0" destOrd="0" presId="urn:microsoft.com/office/officeart/2005/8/layout/radial3"/>
    <dgm:cxn modelId="{F38D9AA5-B545-44F2-A3D8-009404D41266}" type="presOf" srcId="{059EF5B3-564A-45C2-BE92-DEEEC7A47E32}" destId="{1985E33D-4C8C-48D9-A705-2FC0C867D731}" srcOrd="0" destOrd="0" presId="urn:microsoft.com/office/officeart/2005/8/layout/radial3"/>
    <dgm:cxn modelId="{14BAD8C4-49D6-48F2-8832-CA9670CF4B1C}" type="presOf" srcId="{96A61DA7-0605-4087-9B06-2D41087E73C9}" destId="{89DE186A-91AD-4200-A12A-9A32DD37D4F9}" srcOrd="0" destOrd="0" presId="urn:microsoft.com/office/officeart/2005/8/layout/radial3"/>
    <dgm:cxn modelId="{610C4E5B-ED08-481B-9DFC-AA8771DE44A1}" type="presParOf" srcId="{7CEB43DA-784A-44CA-B4E0-359B47FB7231}" destId="{B9E0D9E7-9572-4B42-BDCA-80ADD4F92048}" srcOrd="0" destOrd="0" presId="urn:microsoft.com/office/officeart/2005/8/layout/radial3"/>
    <dgm:cxn modelId="{1639B0C7-BB44-45C2-9895-1C207D0DE0BB}" type="presParOf" srcId="{B9E0D9E7-9572-4B42-BDCA-80ADD4F92048}" destId="{1985E33D-4C8C-48D9-A705-2FC0C867D731}" srcOrd="0" destOrd="0" presId="urn:microsoft.com/office/officeart/2005/8/layout/radial3"/>
    <dgm:cxn modelId="{F3F892E0-D9F3-4B98-9BE4-355540F10F10}" type="presParOf" srcId="{B9E0D9E7-9572-4B42-BDCA-80ADD4F92048}" destId="{8E554E03-5A4F-4EE5-9103-C1D6DFA3CAB3}" srcOrd="1" destOrd="0" presId="urn:microsoft.com/office/officeart/2005/8/layout/radial3"/>
    <dgm:cxn modelId="{4CEA5561-8594-473A-9FAD-FFEFAFD80044}" type="presParOf" srcId="{B9E0D9E7-9572-4B42-BDCA-80ADD4F92048}" destId="{95CAD83E-7954-4DF0-8EF8-99D25272B919}" srcOrd="2" destOrd="0" presId="urn:microsoft.com/office/officeart/2005/8/layout/radial3"/>
    <dgm:cxn modelId="{30CB1526-4F95-4806-8907-9E2D106CCF58}" type="presParOf" srcId="{B9E0D9E7-9572-4B42-BDCA-80ADD4F92048}" destId="{26B74D72-0087-4696-B5CE-BBD9BDA61183}" srcOrd="3" destOrd="0" presId="urn:microsoft.com/office/officeart/2005/8/layout/radial3"/>
    <dgm:cxn modelId="{6740F752-A56E-4BC4-ABB5-420402CDAE4B}" type="presParOf" srcId="{B9E0D9E7-9572-4B42-BDCA-80ADD4F92048}" destId="{89DE186A-91AD-4200-A12A-9A32DD37D4F9}" srcOrd="4" destOrd="0" presId="urn:microsoft.com/office/officeart/2005/8/layout/radial3"/>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9B9BF08-5ADA-4967-958D-D75367F1CEC7}" type="doc">
      <dgm:prSet loTypeId="urn:microsoft.com/office/officeart/2005/8/layout/vList4#1" loCatId="list" qsTypeId="urn:microsoft.com/office/officeart/2005/8/quickstyle/simple1#2" qsCatId="simple" csTypeId="urn:microsoft.com/office/officeart/2005/8/colors/accent1_2#3" csCatId="accent1" phldr="1"/>
      <dgm:spPr/>
      <dgm:t>
        <a:bodyPr/>
        <a:lstStyle/>
        <a:p>
          <a:endParaRPr lang="zh-CN" altLang="en-US"/>
        </a:p>
      </dgm:t>
    </dgm:pt>
    <dgm:pt modelId="{E37BB811-92D4-4AFC-B1B0-218AB1D4F61A}">
      <dgm:prSet phldrT="[文本]" custT="1"/>
      <dgm:spPr>
        <a:solidFill>
          <a:srgbClr val="0086AB"/>
        </a:solidFill>
      </dgm:spPr>
      <dgm:t>
        <a:bodyPr/>
        <a:lstStyle/>
        <a:p>
          <a:pPr algn="l"/>
          <a:r>
            <a:rPr lang="zh-CN" altLang="en-US" sz="1100" b="1" dirty="0" smtClean="0">
              <a:latin typeface="微软雅黑" panose="020B0503020204020204" pitchFamily="34" charset="-122"/>
              <a:ea typeface="微软雅黑" panose="020B0503020204020204" pitchFamily="34" charset="-122"/>
            </a:rPr>
            <a:t>厄洛替尼（特罗凯）</a:t>
          </a:r>
          <a:endParaRPr lang="zh-CN" altLang="en-US" sz="1100" b="1" dirty="0">
            <a:latin typeface="微软雅黑" panose="020B0503020204020204" pitchFamily="34" charset="-122"/>
            <a:ea typeface="微软雅黑" panose="020B0503020204020204" pitchFamily="34" charset="-122"/>
          </a:endParaRPr>
        </a:p>
      </dgm:t>
    </dgm:pt>
    <dgm:pt modelId="{FAAA358A-1485-45FC-9051-3486112F6E7B}" type="parTrans" cxnId="{9F6DAFFD-E3E0-4FF1-A694-82E8741F3DF7}">
      <dgm:prSet/>
      <dgm:spPr/>
      <dgm:t>
        <a:bodyPr/>
        <a:lstStyle/>
        <a:p>
          <a:endParaRPr lang="zh-CN" altLang="en-US"/>
        </a:p>
      </dgm:t>
    </dgm:pt>
    <dgm:pt modelId="{CD1925DC-60EA-4850-80F8-A7F13E28493D}" type="sibTrans" cxnId="{9F6DAFFD-E3E0-4FF1-A694-82E8741F3DF7}">
      <dgm:prSet/>
      <dgm:spPr/>
      <dgm:t>
        <a:bodyPr/>
        <a:lstStyle/>
        <a:p>
          <a:endParaRPr lang="zh-CN" altLang="en-US"/>
        </a:p>
      </dgm:t>
    </dgm:pt>
    <dgm:pt modelId="{D1BF7BF6-9288-436D-9F97-BD6C48263FEA}">
      <dgm:prSet phldrT="[文本]" custT="1"/>
      <dgm:spPr>
        <a:solidFill>
          <a:srgbClr val="0086AB"/>
        </a:solidFill>
      </dgm:spPr>
      <dgm:t>
        <a:bodyPr/>
        <a:lstStyle/>
        <a:p>
          <a:pPr algn="l"/>
          <a:r>
            <a:rPr lang="en-US" altLang="zh-CN" sz="1000" dirty="0" smtClean="0">
              <a:latin typeface="微软雅黑" panose="020B0503020204020204" pitchFamily="34" charset="-122"/>
              <a:ea typeface="微软雅黑" panose="020B0503020204020204" pitchFamily="34" charset="-122"/>
            </a:rPr>
            <a:t>1500</a:t>
          </a:r>
          <a:r>
            <a:rPr lang="zh-CN" altLang="en-US" sz="1000" dirty="0" smtClean="0">
              <a:latin typeface="微软雅黑" panose="020B0503020204020204" pitchFamily="34" charset="-122"/>
              <a:ea typeface="微软雅黑" panose="020B0503020204020204" pitchFamily="34" charset="-122"/>
            </a:rPr>
            <a:t>元</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盒</a:t>
          </a:r>
          <a:r>
            <a:rPr lang="en-US" altLang="zh-CN" sz="1000" dirty="0" smtClean="0">
              <a:latin typeface="微软雅黑" panose="020B0503020204020204" pitchFamily="34" charset="-122"/>
              <a:ea typeface="微软雅黑" panose="020B0503020204020204" pitchFamily="34" charset="-122"/>
            </a:rPr>
            <a:t>/7</a:t>
          </a:r>
          <a:r>
            <a:rPr lang="zh-CN" altLang="en-US" sz="1000" dirty="0" smtClean="0">
              <a:latin typeface="微软雅黑" panose="020B0503020204020204" pitchFamily="34" charset="-122"/>
              <a:ea typeface="微软雅黑" panose="020B0503020204020204" pitchFamily="34" charset="-122"/>
            </a:rPr>
            <a:t>片</a:t>
          </a:r>
          <a:endParaRPr lang="zh-CN" altLang="en-US" sz="1000" dirty="0">
            <a:latin typeface="微软雅黑" panose="020B0503020204020204" pitchFamily="34" charset="-122"/>
            <a:ea typeface="微软雅黑" panose="020B0503020204020204" pitchFamily="34" charset="-122"/>
          </a:endParaRPr>
        </a:p>
      </dgm:t>
    </dgm:pt>
    <dgm:pt modelId="{806B64ED-B71D-4917-84F0-3DFF9AA0330D}" type="parTrans" cxnId="{9F8D3F51-43AF-4418-93FC-455582638590}">
      <dgm:prSet/>
      <dgm:spPr/>
      <dgm:t>
        <a:bodyPr/>
        <a:lstStyle/>
        <a:p>
          <a:endParaRPr lang="zh-CN" altLang="en-US"/>
        </a:p>
      </dgm:t>
    </dgm:pt>
    <dgm:pt modelId="{5393321F-8531-414C-9263-4672F3ECF5B3}" type="sibTrans" cxnId="{9F8D3F51-43AF-4418-93FC-455582638590}">
      <dgm:prSet/>
      <dgm:spPr/>
      <dgm:t>
        <a:bodyPr/>
        <a:lstStyle/>
        <a:p>
          <a:endParaRPr lang="zh-CN" altLang="en-US"/>
        </a:p>
      </dgm:t>
    </dgm:pt>
    <dgm:pt modelId="{3D65FBE3-A829-463E-9182-B821B6FE4F4D}">
      <dgm:prSet phldrT="[文本]" custT="1"/>
      <dgm:spPr>
        <a:solidFill>
          <a:srgbClr val="0086AB"/>
        </a:solidFill>
      </dgm:spPr>
      <dgm:t>
        <a:bodyPr/>
        <a:lstStyle/>
        <a:p>
          <a:r>
            <a:rPr lang="zh-CN" altLang="en-US" sz="1100" b="1" dirty="0" smtClean="0">
              <a:latin typeface="微软雅黑" panose="020B0503020204020204" pitchFamily="34" charset="-122"/>
              <a:ea typeface="微软雅黑" panose="020B0503020204020204" pitchFamily="34" charset="-122"/>
            </a:rPr>
            <a:t>吉非替尼（易瑞沙）</a:t>
          </a:r>
          <a:endParaRPr lang="zh-CN" altLang="en-US" sz="1100" b="1" dirty="0">
            <a:latin typeface="微软雅黑" panose="020B0503020204020204" pitchFamily="34" charset="-122"/>
            <a:ea typeface="微软雅黑" panose="020B0503020204020204" pitchFamily="34" charset="-122"/>
          </a:endParaRPr>
        </a:p>
      </dgm:t>
    </dgm:pt>
    <dgm:pt modelId="{C84E26D9-0C28-4863-AB55-3EC759D79E1C}" type="parTrans" cxnId="{DB849DAF-6B73-434A-964B-5153F856D6E2}">
      <dgm:prSet/>
      <dgm:spPr/>
      <dgm:t>
        <a:bodyPr/>
        <a:lstStyle/>
        <a:p>
          <a:endParaRPr lang="zh-CN" altLang="en-US"/>
        </a:p>
      </dgm:t>
    </dgm:pt>
    <dgm:pt modelId="{331341DC-0D59-4E37-9CBD-73A1A32C2FFE}" type="sibTrans" cxnId="{DB849DAF-6B73-434A-964B-5153F856D6E2}">
      <dgm:prSet/>
      <dgm:spPr/>
      <dgm:t>
        <a:bodyPr/>
        <a:lstStyle/>
        <a:p>
          <a:endParaRPr lang="zh-CN" altLang="en-US"/>
        </a:p>
      </dgm:t>
    </dgm:pt>
    <dgm:pt modelId="{9C6675A4-1DF1-4D70-A569-CCE91F148566}">
      <dgm:prSet phldrT="[文本]" custT="1"/>
      <dgm:spPr>
        <a:solidFill>
          <a:srgbClr val="0086AB"/>
        </a:solidFill>
      </dgm:spPr>
      <dgm:t>
        <a:bodyPr/>
        <a:lstStyle/>
        <a:p>
          <a:r>
            <a:rPr lang="zh-CN" altLang="en-US" sz="1000" dirty="0" smtClean="0">
              <a:latin typeface="微软雅黑" panose="020B0503020204020204" pitchFamily="34" charset="-122"/>
              <a:ea typeface="微软雅黑" panose="020B0503020204020204" pitchFamily="34" charset="-122"/>
            </a:rPr>
            <a:t>约</a:t>
          </a:r>
          <a:r>
            <a:rPr lang="en-US" altLang="zh-CN" sz="1000" dirty="0" smtClean="0">
              <a:latin typeface="微软雅黑" panose="020B0503020204020204" pitchFamily="34" charset="-122"/>
              <a:ea typeface="微软雅黑" panose="020B0503020204020204" pitchFamily="34" charset="-122"/>
            </a:rPr>
            <a:t>1000</a:t>
          </a:r>
          <a:r>
            <a:rPr lang="zh-CN" altLang="en-US" sz="1000" dirty="0" smtClean="0">
              <a:latin typeface="微软雅黑" panose="020B0503020204020204" pitchFamily="34" charset="-122"/>
              <a:ea typeface="微软雅黑" panose="020B0503020204020204" pitchFamily="34" charset="-122"/>
            </a:rPr>
            <a:t>元</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盒</a:t>
          </a:r>
          <a:r>
            <a:rPr lang="en-US" altLang="zh-CN" sz="1000" dirty="0" smtClean="0">
              <a:latin typeface="微软雅黑" panose="020B0503020204020204" pitchFamily="34" charset="-122"/>
              <a:ea typeface="微软雅黑" panose="020B0503020204020204" pitchFamily="34" charset="-122"/>
            </a:rPr>
            <a:t>/10</a:t>
          </a:r>
          <a:r>
            <a:rPr lang="zh-CN" altLang="en-US" sz="1000" dirty="0" smtClean="0">
              <a:latin typeface="微软雅黑" panose="020B0503020204020204" pitchFamily="34" charset="-122"/>
              <a:ea typeface="微软雅黑" panose="020B0503020204020204" pitchFamily="34" charset="-122"/>
            </a:rPr>
            <a:t>片</a:t>
          </a:r>
          <a:endParaRPr lang="zh-CN" altLang="en-US" sz="1000" dirty="0">
            <a:latin typeface="微软雅黑" panose="020B0503020204020204" pitchFamily="34" charset="-122"/>
            <a:ea typeface="微软雅黑" panose="020B0503020204020204" pitchFamily="34" charset="-122"/>
          </a:endParaRPr>
        </a:p>
      </dgm:t>
    </dgm:pt>
    <dgm:pt modelId="{88D49F93-B05A-4FD3-96DF-E227F8713560}" type="parTrans" cxnId="{AC60D150-81B5-4B35-A1EA-E480DB5FD5FA}">
      <dgm:prSet/>
      <dgm:spPr/>
      <dgm:t>
        <a:bodyPr/>
        <a:lstStyle/>
        <a:p>
          <a:endParaRPr lang="zh-CN" altLang="en-US"/>
        </a:p>
      </dgm:t>
    </dgm:pt>
    <dgm:pt modelId="{792147FE-E044-4ED0-9A81-5F8C7731E885}" type="sibTrans" cxnId="{AC60D150-81B5-4B35-A1EA-E480DB5FD5FA}">
      <dgm:prSet/>
      <dgm:spPr/>
      <dgm:t>
        <a:bodyPr/>
        <a:lstStyle/>
        <a:p>
          <a:endParaRPr lang="zh-CN" altLang="en-US"/>
        </a:p>
      </dgm:t>
    </dgm:pt>
    <dgm:pt modelId="{F84603C6-A748-44DA-9A9D-5E2040B995C2}">
      <dgm:prSet phldrT="[文本]" custT="1"/>
      <dgm:spPr>
        <a:solidFill>
          <a:srgbClr val="0086AB"/>
        </a:solidFill>
      </dgm:spPr>
      <dgm:t>
        <a:bodyPr/>
        <a:lstStyle/>
        <a:p>
          <a:pPr algn="l"/>
          <a:r>
            <a:rPr lang="zh-CN" altLang="en-US" sz="1100" b="1" dirty="0" smtClean="0">
              <a:latin typeface="微软雅黑" panose="020B0503020204020204" pitchFamily="34" charset="-122"/>
              <a:ea typeface="微软雅黑" panose="020B0503020204020204" pitchFamily="34" charset="-122"/>
            </a:rPr>
            <a:t>埃克替尼（凯美纳）</a:t>
          </a:r>
          <a:endParaRPr lang="zh-CN" altLang="en-US" sz="1100" b="1" dirty="0">
            <a:latin typeface="微软雅黑" panose="020B0503020204020204" pitchFamily="34" charset="-122"/>
            <a:ea typeface="微软雅黑" panose="020B0503020204020204" pitchFamily="34" charset="-122"/>
          </a:endParaRPr>
        </a:p>
      </dgm:t>
    </dgm:pt>
    <dgm:pt modelId="{4C8F316E-D5CD-4C7F-B527-3E272D252E5B}" type="parTrans" cxnId="{7B72BE5C-446D-4B37-BC82-7CD031062688}">
      <dgm:prSet/>
      <dgm:spPr/>
      <dgm:t>
        <a:bodyPr/>
        <a:lstStyle/>
        <a:p>
          <a:endParaRPr lang="zh-CN" altLang="en-US"/>
        </a:p>
      </dgm:t>
    </dgm:pt>
    <dgm:pt modelId="{93333300-194D-4AE6-A5A8-24DA18E96D09}" type="sibTrans" cxnId="{7B72BE5C-446D-4B37-BC82-7CD031062688}">
      <dgm:prSet/>
      <dgm:spPr/>
      <dgm:t>
        <a:bodyPr/>
        <a:lstStyle/>
        <a:p>
          <a:endParaRPr lang="zh-CN" altLang="en-US"/>
        </a:p>
      </dgm:t>
    </dgm:pt>
    <dgm:pt modelId="{C1E6EF12-6974-4445-BA6C-45630ECF4CF6}">
      <dgm:prSet phldrT="[文本]" custT="1"/>
      <dgm:spPr>
        <a:solidFill>
          <a:srgbClr val="0086AB"/>
        </a:solidFill>
      </dgm:spPr>
      <dgm:t>
        <a:bodyPr/>
        <a:lstStyle/>
        <a:p>
          <a:pPr algn="l"/>
          <a:r>
            <a:rPr lang="zh-CN" altLang="en-US" sz="1000" dirty="0" smtClean="0">
              <a:latin typeface="微软雅黑" panose="020B0503020204020204" pitchFamily="34" charset="-122"/>
              <a:ea typeface="微软雅黑" panose="020B0503020204020204" pitchFamily="34" charset="-122"/>
            </a:rPr>
            <a:t>约</a:t>
          </a:r>
          <a:r>
            <a:rPr lang="en-US" altLang="zh-CN" sz="1000" dirty="0" smtClean="0">
              <a:latin typeface="微软雅黑" panose="020B0503020204020204" pitchFamily="34" charset="-122"/>
              <a:ea typeface="微软雅黑" panose="020B0503020204020204" pitchFamily="34" charset="-122"/>
            </a:rPr>
            <a:t>600</a:t>
          </a:r>
          <a:r>
            <a:rPr lang="zh-CN" altLang="en-US" sz="1000" dirty="0" smtClean="0">
              <a:latin typeface="微软雅黑" panose="020B0503020204020204" pitchFamily="34" charset="-122"/>
              <a:ea typeface="微软雅黑" panose="020B0503020204020204" pitchFamily="34" charset="-122"/>
            </a:rPr>
            <a:t>元</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盒</a:t>
          </a:r>
          <a:r>
            <a:rPr lang="en-US" altLang="zh-CN" sz="1000" dirty="0" smtClean="0">
              <a:latin typeface="微软雅黑" panose="020B0503020204020204" pitchFamily="34" charset="-122"/>
              <a:ea typeface="微软雅黑" panose="020B0503020204020204" pitchFamily="34" charset="-122"/>
            </a:rPr>
            <a:t>/21</a:t>
          </a:r>
          <a:r>
            <a:rPr lang="zh-CN" altLang="en-US" sz="1000" dirty="0" smtClean="0">
              <a:latin typeface="微软雅黑" panose="020B0503020204020204" pitchFamily="34" charset="-122"/>
              <a:ea typeface="微软雅黑" panose="020B0503020204020204" pitchFamily="34" charset="-122"/>
            </a:rPr>
            <a:t>片</a:t>
          </a:r>
          <a:endParaRPr lang="zh-CN" altLang="en-US" sz="1000" dirty="0">
            <a:latin typeface="微软雅黑" panose="020B0503020204020204" pitchFamily="34" charset="-122"/>
            <a:ea typeface="微软雅黑" panose="020B0503020204020204" pitchFamily="34" charset="-122"/>
          </a:endParaRPr>
        </a:p>
      </dgm:t>
    </dgm:pt>
    <dgm:pt modelId="{C9D8FCEF-94CE-41D4-84FE-518E3CA9E1CA}" type="parTrans" cxnId="{73F179F9-2885-41A5-8F84-E1F0614A08E9}">
      <dgm:prSet/>
      <dgm:spPr/>
      <dgm:t>
        <a:bodyPr/>
        <a:lstStyle/>
        <a:p>
          <a:endParaRPr lang="zh-CN" altLang="en-US"/>
        </a:p>
      </dgm:t>
    </dgm:pt>
    <dgm:pt modelId="{805ED01C-E9CA-43CA-82DA-613674C33030}" type="sibTrans" cxnId="{73F179F9-2885-41A5-8F84-E1F0614A08E9}">
      <dgm:prSet/>
      <dgm:spPr/>
      <dgm:t>
        <a:bodyPr/>
        <a:lstStyle/>
        <a:p>
          <a:endParaRPr lang="zh-CN" altLang="en-US"/>
        </a:p>
      </dgm:t>
    </dgm:pt>
    <dgm:pt modelId="{1CEA13B4-CD8B-4F9B-92B4-5E657E55A908}">
      <dgm:prSet custT="1"/>
      <dgm:spPr>
        <a:solidFill>
          <a:srgbClr val="0086AB"/>
        </a:solidFill>
      </dgm:spPr>
      <dgm:t>
        <a:bodyPr/>
        <a:lstStyle/>
        <a:p>
          <a:pPr>
            <a:lnSpc>
              <a:spcPct val="90000"/>
            </a:lnSpc>
          </a:pPr>
          <a:endParaRPr lang="en-US" altLang="zh-CN" sz="1100" b="1" dirty="0" smtClean="0">
            <a:latin typeface="微软雅黑" panose="020B0503020204020204" pitchFamily="34" charset="-122"/>
            <a:ea typeface="微软雅黑" panose="020B0503020204020204" pitchFamily="34" charset="-122"/>
          </a:endParaRPr>
        </a:p>
        <a:p>
          <a:pPr>
            <a:lnSpc>
              <a:spcPct val="100000"/>
            </a:lnSpc>
          </a:pPr>
          <a:r>
            <a:rPr lang="zh-CN" altLang="en-US" sz="1100" b="1" dirty="0" smtClean="0">
              <a:latin typeface="微软雅黑" panose="020B0503020204020204" pitchFamily="34" charset="-122"/>
              <a:ea typeface="微软雅黑" panose="020B0503020204020204" pitchFamily="34" charset="-122"/>
            </a:rPr>
            <a:t>仿制吉非替尼（伊瑞可）</a:t>
          </a:r>
          <a:endParaRPr lang="en-US" altLang="zh-CN" sz="1100" b="1" dirty="0" smtClean="0">
            <a:latin typeface="微软雅黑" panose="020B0503020204020204" pitchFamily="34" charset="-122"/>
            <a:ea typeface="微软雅黑" panose="020B0503020204020204" pitchFamily="34" charset="-122"/>
          </a:endParaRPr>
        </a:p>
        <a:p>
          <a:pPr>
            <a:lnSpc>
              <a:spcPct val="100000"/>
            </a:lnSpc>
          </a:pPr>
          <a:r>
            <a:rPr lang="zh-CN" altLang="zh-CN" sz="1100" b="1" dirty="0" smtClean="0">
              <a:latin typeface="微软雅黑" panose="020B0503020204020204" pitchFamily="34" charset="-122"/>
              <a:ea typeface="微软雅黑" panose="020B0503020204020204" pitchFamily="34" charset="-122"/>
            </a:rPr>
            <a:t>▪</a:t>
          </a:r>
          <a:r>
            <a:rPr lang="en-US" altLang="zh-CN" sz="1100" b="1" dirty="0" smtClean="0">
              <a:latin typeface="微软雅黑" panose="020B0503020204020204" pitchFamily="34" charset="-122"/>
              <a:ea typeface="微软雅黑" panose="020B0503020204020204" pitchFamily="34" charset="-122"/>
            </a:rPr>
            <a:t> </a:t>
          </a:r>
          <a:r>
            <a:rPr lang="zh-CN" altLang="en-US" sz="1000" dirty="0" smtClean="0">
              <a:latin typeface="微软雅黑" panose="020B0503020204020204" pitchFamily="34" charset="-122"/>
              <a:ea typeface="微软雅黑" panose="020B0503020204020204" pitchFamily="34" charset="-122"/>
            </a:rPr>
            <a:t>获得</a:t>
          </a:r>
          <a:r>
            <a:rPr lang="en-US" altLang="zh-CN" sz="1000" dirty="0" smtClean="0">
              <a:latin typeface="微软雅黑" panose="020B0503020204020204" pitchFamily="34" charset="-122"/>
              <a:ea typeface="微软雅黑" panose="020B0503020204020204" pitchFamily="34" charset="-122"/>
            </a:rPr>
            <a:t>CFDA</a:t>
          </a:r>
          <a:r>
            <a:rPr lang="zh-CN" altLang="en-US" sz="1000" dirty="0" smtClean="0">
              <a:latin typeface="微软雅黑" panose="020B0503020204020204" pitchFamily="34" charset="-122"/>
              <a:ea typeface="微软雅黑" panose="020B0503020204020204" pitchFamily="34" charset="-122"/>
            </a:rPr>
            <a:t>批准上市</a:t>
          </a:r>
          <a:endParaRPr lang="en-US" altLang="zh-CN" sz="1000" dirty="0" smtClean="0">
            <a:latin typeface="微软雅黑" panose="020B0503020204020204" pitchFamily="34" charset="-122"/>
            <a:ea typeface="微软雅黑" panose="020B0503020204020204" pitchFamily="34" charset="-122"/>
          </a:endParaRPr>
        </a:p>
        <a:p>
          <a:pPr>
            <a:lnSpc>
              <a:spcPct val="100000"/>
            </a:lnSpc>
          </a:pPr>
          <a:r>
            <a:rPr lang="zh-CN" altLang="zh-CN" sz="1000" b="0" dirty="0" smtClean="0">
              <a:latin typeface="微软雅黑" panose="020B0503020204020204" pitchFamily="34" charset="-122"/>
              <a:ea typeface="微软雅黑" panose="020B0503020204020204" pitchFamily="34" charset="-122"/>
            </a:rPr>
            <a:t>▪</a:t>
          </a:r>
          <a:r>
            <a:rPr lang="en-US" altLang="zh-CN" sz="1000" b="0" dirty="0" smtClean="0">
              <a:latin typeface="微软雅黑" panose="020B0503020204020204" pitchFamily="34" charset="-122"/>
              <a:ea typeface="微软雅黑" panose="020B0503020204020204" pitchFamily="34" charset="-122"/>
            </a:rPr>
            <a:t> </a:t>
          </a:r>
          <a:r>
            <a:rPr lang="zh-CN" altLang="en-US" sz="1000" b="0" dirty="0" smtClean="0">
              <a:latin typeface="微软雅黑" panose="020B0503020204020204" pitchFamily="34" charset="-122"/>
              <a:ea typeface="微软雅黑" panose="020B0503020204020204" pitchFamily="34" charset="-122"/>
            </a:rPr>
            <a:t>约</a:t>
          </a:r>
          <a:r>
            <a:rPr lang="en-US" altLang="zh-CN" sz="1000" b="0" dirty="0" smtClean="0">
              <a:latin typeface="微软雅黑" panose="020B0503020204020204" pitchFamily="34" charset="-122"/>
              <a:ea typeface="微软雅黑" panose="020B0503020204020204" pitchFamily="34" charset="-122"/>
            </a:rPr>
            <a:t>160</a:t>
          </a:r>
          <a:r>
            <a:rPr lang="zh-CN" altLang="en-US" sz="1000" b="0" dirty="0" smtClean="0">
              <a:latin typeface="微软雅黑" panose="020B0503020204020204" pitchFamily="34" charset="-122"/>
              <a:ea typeface="微软雅黑" panose="020B0503020204020204" pitchFamily="34" charset="-122"/>
            </a:rPr>
            <a:t>元</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片</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天</a:t>
          </a:r>
          <a:r>
            <a:rPr lang="zh-CN" altLang="en-US" sz="1000" dirty="0" smtClean="0"/>
            <a:t/>
          </a:r>
          <a:br>
            <a:rPr lang="zh-CN" altLang="en-US" sz="1000" dirty="0" smtClean="0"/>
          </a:br>
          <a:endParaRPr lang="zh-CN" altLang="en-US" sz="1000" dirty="0"/>
        </a:p>
      </dgm:t>
    </dgm:pt>
    <dgm:pt modelId="{00A26990-93ED-4DEB-9725-DE3A92F44993}" type="sibTrans" cxnId="{92A47999-F3C9-4D02-878D-107612DD67F9}">
      <dgm:prSet/>
      <dgm:spPr/>
      <dgm:t>
        <a:bodyPr/>
        <a:lstStyle/>
        <a:p>
          <a:endParaRPr lang="zh-CN" altLang="en-US"/>
        </a:p>
      </dgm:t>
    </dgm:pt>
    <dgm:pt modelId="{E9201DAB-1E2B-4636-A05E-529E87C95095}" type="parTrans" cxnId="{92A47999-F3C9-4D02-878D-107612DD67F9}">
      <dgm:prSet/>
      <dgm:spPr/>
      <dgm:t>
        <a:bodyPr/>
        <a:lstStyle/>
        <a:p>
          <a:endParaRPr lang="zh-CN" altLang="en-US"/>
        </a:p>
      </dgm:t>
    </dgm:pt>
    <dgm:pt modelId="{E62839D2-C9F6-421C-85DF-077BEAD938F4}" type="pres">
      <dgm:prSet presAssocID="{49B9BF08-5ADA-4967-958D-D75367F1CEC7}" presName="linear" presStyleCnt="0">
        <dgm:presLayoutVars>
          <dgm:dir/>
          <dgm:resizeHandles val="exact"/>
        </dgm:presLayoutVars>
      </dgm:prSet>
      <dgm:spPr/>
      <dgm:t>
        <a:bodyPr/>
        <a:lstStyle/>
        <a:p>
          <a:endParaRPr lang="zh-CN" altLang="en-US"/>
        </a:p>
      </dgm:t>
    </dgm:pt>
    <dgm:pt modelId="{7A7DAD60-1BAB-459C-A08C-7916FEA81820}" type="pres">
      <dgm:prSet presAssocID="{E37BB811-92D4-4AFC-B1B0-218AB1D4F61A}" presName="comp" presStyleCnt="0"/>
      <dgm:spPr/>
    </dgm:pt>
    <dgm:pt modelId="{A2390020-2C34-49B2-935E-529913C0BBE6}" type="pres">
      <dgm:prSet presAssocID="{E37BB811-92D4-4AFC-B1B0-218AB1D4F61A}" presName="box" presStyleLbl="node1" presStyleIdx="0" presStyleCnt="4" custLinFactNeighborX="-162" custLinFactNeighborY="5127"/>
      <dgm:spPr/>
      <dgm:t>
        <a:bodyPr/>
        <a:lstStyle/>
        <a:p>
          <a:endParaRPr lang="zh-CN" altLang="en-US"/>
        </a:p>
      </dgm:t>
    </dgm:pt>
    <dgm:pt modelId="{AD797666-3F6F-4925-BEC0-3460800AB83B}" type="pres">
      <dgm:prSet presAssocID="{E37BB811-92D4-4AFC-B1B0-218AB1D4F61A}" presName="img" presStyleLbl="fgImgPlace1" presStyleIdx="0" presStyleCnt="4" custScaleX="90652" custScaleY="78219" custLinFactNeighborX="-5177" custLinFactNeighborY="5322"/>
      <dgm:spPr>
        <a:blipFill rotWithShape="1">
          <a:blip xmlns:r="http://schemas.openxmlformats.org/officeDocument/2006/relationships" r:embed="rId1"/>
          <a:stretch>
            <a:fillRect/>
          </a:stretch>
        </a:blipFill>
      </dgm:spPr>
      <dgm:t>
        <a:bodyPr/>
        <a:lstStyle/>
        <a:p>
          <a:endParaRPr lang="zh-CN" altLang="en-US"/>
        </a:p>
      </dgm:t>
    </dgm:pt>
    <dgm:pt modelId="{CCBA3A6C-B7AA-4B67-8DEF-7C81F25EF6E4}" type="pres">
      <dgm:prSet presAssocID="{E37BB811-92D4-4AFC-B1B0-218AB1D4F61A}" presName="text" presStyleLbl="node1" presStyleIdx="0" presStyleCnt="4">
        <dgm:presLayoutVars>
          <dgm:bulletEnabled val="1"/>
        </dgm:presLayoutVars>
      </dgm:prSet>
      <dgm:spPr/>
      <dgm:t>
        <a:bodyPr/>
        <a:lstStyle/>
        <a:p>
          <a:endParaRPr lang="zh-CN" altLang="en-US"/>
        </a:p>
      </dgm:t>
    </dgm:pt>
    <dgm:pt modelId="{991396C8-1259-4B8B-8648-DD8CB30DDE6A}" type="pres">
      <dgm:prSet presAssocID="{CD1925DC-60EA-4850-80F8-A7F13E28493D}" presName="spacer" presStyleCnt="0"/>
      <dgm:spPr/>
    </dgm:pt>
    <dgm:pt modelId="{22A6692D-859E-4A10-95CE-94B840477E67}" type="pres">
      <dgm:prSet presAssocID="{3D65FBE3-A829-463E-9182-B821B6FE4F4D}" presName="comp" presStyleCnt="0"/>
      <dgm:spPr/>
    </dgm:pt>
    <dgm:pt modelId="{65DD84F9-2DEC-4E6E-BD0F-F3C2BB75B4AF}" type="pres">
      <dgm:prSet presAssocID="{3D65FBE3-A829-463E-9182-B821B6FE4F4D}" presName="box" presStyleLbl="node1" presStyleIdx="1" presStyleCnt="4" custLinFactNeighborX="-162" custLinFactNeighborY="3587"/>
      <dgm:spPr/>
      <dgm:t>
        <a:bodyPr/>
        <a:lstStyle/>
        <a:p>
          <a:endParaRPr lang="zh-CN" altLang="en-US"/>
        </a:p>
      </dgm:t>
    </dgm:pt>
    <dgm:pt modelId="{6489B706-EA3B-42EC-9FC0-64342D135BB9}" type="pres">
      <dgm:prSet presAssocID="{3D65FBE3-A829-463E-9182-B821B6FE4F4D}" presName="img" presStyleLbl="fgImgPlace1" presStyleIdx="1" presStyleCnt="4" custScaleX="90652" custScaleY="78219" custLinFactNeighborX="-7698" custLinFactNeighborY="3013"/>
      <dgm:spPr>
        <a:blipFill rotWithShape="1">
          <a:blip xmlns:r="http://schemas.openxmlformats.org/officeDocument/2006/relationships" r:embed="rId2"/>
          <a:stretch>
            <a:fillRect/>
          </a:stretch>
        </a:blipFill>
      </dgm:spPr>
      <dgm:t>
        <a:bodyPr/>
        <a:lstStyle/>
        <a:p>
          <a:endParaRPr lang="zh-CN" altLang="en-US"/>
        </a:p>
      </dgm:t>
    </dgm:pt>
    <dgm:pt modelId="{631254FA-DE75-4139-9893-0BE16972C7D6}" type="pres">
      <dgm:prSet presAssocID="{3D65FBE3-A829-463E-9182-B821B6FE4F4D}" presName="text" presStyleLbl="node1" presStyleIdx="1" presStyleCnt="4">
        <dgm:presLayoutVars>
          <dgm:bulletEnabled val="1"/>
        </dgm:presLayoutVars>
      </dgm:prSet>
      <dgm:spPr/>
      <dgm:t>
        <a:bodyPr/>
        <a:lstStyle/>
        <a:p>
          <a:endParaRPr lang="zh-CN" altLang="en-US"/>
        </a:p>
      </dgm:t>
    </dgm:pt>
    <dgm:pt modelId="{476C861D-4F63-4C2E-B839-2330BC2A04C5}" type="pres">
      <dgm:prSet presAssocID="{331341DC-0D59-4E37-9CBD-73A1A32C2FFE}" presName="spacer" presStyleCnt="0"/>
      <dgm:spPr/>
    </dgm:pt>
    <dgm:pt modelId="{FE24603A-C2C4-4122-AA13-F6D0F97C735B}" type="pres">
      <dgm:prSet presAssocID="{F84603C6-A748-44DA-9A9D-5E2040B995C2}" presName="comp" presStyleCnt="0"/>
      <dgm:spPr/>
    </dgm:pt>
    <dgm:pt modelId="{F7B76330-B231-46CC-843B-D353C958168F}" type="pres">
      <dgm:prSet presAssocID="{F84603C6-A748-44DA-9A9D-5E2040B995C2}" presName="box" presStyleLbl="node1" presStyleIdx="2" presStyleCnt="4" custLinFactNeighborX="-162" custLinFactNeighborY="3587"/>
      <dgm:spPr/>
      <dgm:t>
        <a:bodyPr/>
        <a:lstStyle/>
        <a:p>
          <a:endParaRPr lang="zh-CN" altLang="en-US"/>
        </a:p>
      </dgm:t>
    </dgm:pt>
    <dgm:pt modelId="{7E04D893-35E2-4B6F-A386-6C0C276AD1D8}" type="pres">
      <dgm:prSet presAssocID="{F84603C6-A748-44DA-9A9D-5E2040B995C2}" presName="img" presStyleLbl="fgImgPlace1" presStyleIdx="2" presStyleCnt="4" custScaleX="90652" custScaleY="78219" custLinFactNeighborX="-3677" custLinFactNeighborY="7085"/>
      <dgm:spPr>
        <a:blipFill rotWithShape="1">
          <a:blip xmlns:r="http://schemas.openxmlformats.org/officeDocument/2006/relationships" r:embed="rId3"/>
          <a:stretch>
            <a:fillRect/>
          </a:stretch>
        </a:blipFill>
      </dgm:spPr>
      <dgm:t>
        <a:bodyPr/>
        <a:lstStyle/>
        <a:p>
          <a:endParaRPr lang="zh-CN" altLang="en-US"/>
        </a:p>
      </dgm:t>
    </dgm:pt>
    <dgm:pt modelId="{BB092CF4-D7EB-4721-9576-9A84C94CE218}" type="pres">
      <dgm:prSet presAssocID="{F84603C6-A748-44DA-9A9D-5E2040B995C2}" presName="text" presStyleLbl="node1" presStyleIdx="2" presStyleCnt="4">
        <dgm:presLayoutVars>
          <dgm:bulletEnabled val="1"/>
        </dgm:presLayoutVars>
      </dgm:prSet>
      <dgm:spPr/>
      <dgm:t>
        <a:bodyPr/>
        <a:lstStyle/>
        <a:p>
          <a:endParaRPr lang="zh-CN" altLang="en-US"/>
        </a:p>
      </dgm:t>
    </dgm:pt>
    <dgm:pt modelId="{500AC58A-4934-4A97-8197-233DAAFB5346}" type="pres">
      <dgm:prSet presAssocID="{93333300-194D-4AE6-A5A8-24DA18E96D09}" presName="spacer" presStyleCnt="0"/>
      <dgm:spPr/>
    </dgm:pt>
    <dgm:pt modelId="{51F0D26E-EDEF-4271-965F-AB8115AE488F}" type="pres">
      <dgm:prSet presAssocID="{1CEA13B4-CD8B-4F9B-92B4-5E657E55A908}" presName="comp" presStyleCnt="0"/>
      <dgm:spPr/>
    </dgm:pt>
    <dgm:pt modelId="{4E05EF03-2CE2-4E20-8E65-7D043795A807}" type="pres">
      <dgm:prSet presAssocID="{1CEA13B4-CD8B-4F9B-92B4-5E657E55A908}" presName="box" presStyleLbl="node1" presStyleIdx="3" presStyleCnt="4" custScaleY="124883" custLinFactNeighborX="-808" custLinFactNeighborY="226"/>
      <dgm:spPr/>
      <dgm:t>
        <a:bodyPr/>
        <a:lstStyle/>
        <a:p>
          <a:endParaRPr lang="zh-CN" altLang="en-US"/>
        </a:p>
      </dgm:t>
    </dgm:pt>
    <dgm:pt modelId="{492A3EC9-7E55-44F7-8EB4-7E724DBAFB7C}" type="pres">
      <dgm:prSet presAssocID="{1CEA13B4-CD8B-4F9B-92B4-5E657E55A908}" presName="img" presStyleLbl="fgImgPlace1" presStyleIdx="3" presStyleCnt="4" custScaleX="90652" custScaleY="78219" custLinFactNeighborX="-7698" custLinFactNeighborY="3013"/>
      <dgm:spPr>
        <a:blipFill rotWithShape="1">
          <a:blip xmlns:r="http://schemas.openxmlformats.org/officeDocument/2006/relationships" r:embed="rId4"/>
          <a:stretch>
            <a:fillRect/>
          </a:stretch>
        </a:blipFill>
      </dgm:spPr>
      <dgm:t>
        <a:bodyPr/>
        <a:lstStyle/>
        <a:p>
          <a:endParaRPr lang="zh-CN" altLang="en-US"/>
        </a:p>
      </dgm:t>
    </dgm:pt>
    <dgm:pt modelId="{8D6FDEE0-40BB-4DFC-9F47-63AF40B8CF28}" type="pres">
      <dgm:prSet presAssocID="{1CEA13B4-CD8B-4F9B-92B4-5E657E55A908}" presName="text" presStyleLbl="node1" presStyleIdx="3" presStyleCnt="4">
        <dgm:presLayoutVars>
          <dgm:bulletEnabled val="1"/>
        </dgm:presLayoutVars>
      </dgm:prSet>
      <dgm:spPr/>
      <dgm:t>
        <a:bodyPr/>
        <a:lstStyle/>
        <a:p>
          <a:endParaRPr lang="zh-CN" altLang="en-US"/>
        </a:p>
      </dgm:t>
    </dgm:pt>
  </dgm:ptLst>
  <dgm:cxnLst>
    <dgm:cxn modelId="{90F4CD1D-4DA9-4576-8A88-9D66B943325E}" type="presOf" srcId="{9C6675A4-1DF1-4D70-A569-CCE91F148566}" destId="{631254FA-DE75-4139-9893-0BE16972C7D6}" srcOrd="1" destOrd="1" presId="urn:microsoft.com/office/officeart/2005/8/layout/vList4#1"/>
    <dgm:cxn modelId="{64E20B80-BFB9-4583-9D90-5ED0E12A98E9}" type="presOf" srcId="{E37BB811-92D4-4AFC-B1B0-218AB1D4F61A}" destId="{A2390020-2C34-49B2-935E-529913C0BBE6}" srcOrd="0" destOrd="0" presId="urn:microsoft.com/office/officeart/2005/8/layout/vList4#1"/>
    <dgm:cxn modelId="{7A150435-93FC-4310-B81D-622685ACD72E}" type="presOf" srcId="{D1BF7BF6-9288-436D-9F97-BD6C48263FEA}" destId="{A2390020-2C34-49B2-935E-529913C0BBE6}" srcOrd="0" destOrd="1" presId="urn:microsoft.com/office/officeart/2005/8/layout/vList4#1"/>
    <dgm:cxn modelId="{F1800543-5183-4F73-83D9-4AD5F715EBC1}" type="presOf" srcId="{C1E6EF12-6974-4445-BA6C-45630ECF4CF6}" destId="{F7B76330-B231-46CC-843B-D353C958168F}" srcOrd="0" destOrd="1" presId="urn:microsoft.com/office/officeart/2005/8/layout/vList4#1"/>
    <dgm:cxn modelId="{AC60D150-81B5-4B35-A1EA-E480DB5FD5FA}" srcId="{3D65FBE3-A829-463E-9182-B821B6FE4F4D}" destId="{9C6675A4-1DF1-4D70-A569-CCE91F148566}" srcOrd="0" destOrd="0" parTransId="{88D49F93-B05A-4FD3-96DF-E227F8713560}" sibTransId="{792147FE-E044-4ED0-9A81-5F8C7731E885}"/>
    <dgm:cxn modelId="{92A47999-F3C9-4D02-878D-107612DD67F9}" srcId="{49B9BF08-5ADA-4967-958D-D75367F1CEC7}" destId="{1CEA13B4-CD8B-4F9B-92B4-5E657E55A908}" srcOrd="3" destOrd="0" parTransId="{E9201DAB-1E2B-4636-A05E-529E87C95095}" sibTransId="{00A26990-93ED-4DEB-9725-DE3A92F44993}"/>
    <dgm:cxn modelId="{755AE533-209F-4DBE-A87B-69E5FC506BB6}" type="presOf" srcId="{1CEA13B4-CD8B-4F9B-92B4-5E657E55A908}" destId="{8D6FDEE0-40BB-4DFC-9F47-63AF40B8CF28}" srcOrd="1" destOrd="0" presId="urn:microsoft.com/office/officeart/2005/8/layout/vList4#1"/>
    <dgm:cxn modelId="{73F179F9-2885-41A5-8F84-E1F0614A08E9}" srcId="{F84603C6-A748-44DA-9A9D-5E2040B995C2}" destId="{C1E6EF12-6974-4445-BA6C-45630ECF4CF6}" srcOrd="0" destOrd="0" parTransId="{C9D8FCEF-94CE-41D4-84FE-518E3CA9E1CA}" sibTransId="{805ED01C-E9CA-43CA-82DA-613674C33030}"/>
    <dgm:cxn modelId="{9F8D3F51-43AF-4418-93FC-455582638590}" srcId="{E37BB811-92D4-4AFC-B1B0-218AB1D4F61A}" destId="{D1BF7BF6-9288-436D-9F97-BD6C48263FEA}" srcOrd="0" destOrd="0" parTransId="{806B64ED-B71D-4917-84F0-3DFF9AA0330D}" sibTransId="{5393321F-8531-414C-9263-4672F3ECF5B3}"/>
    <dgm:cxn modelId="{DD76EF28-B009-4B99-8404-CE04F5F7CB4C}" type="presOf" srcId="{D1BF7BF6-9288-436D-9F97-BD6C48263FEA}" destId="{CCBA3A6C-B7AA-4B67-8DEF-7C81F25EF6E4}" srcOrd="1" destOrd="1" presId="urn:microsoft.com/office/officeart/2005/8/layout/vList4#1"/>
    <dgm:cxn modelId="{3F84D644-A60C-45D8-B5E6-56658C5DC838}" type="presOf" srcId="{E37BB811-92D4-4AFC-B1B0-218AB1D4F61A}" destId="{CCBA3A6C-B7AA-4B67-8DEF-7C81F25EF6E4}" srcOrd="1" destOrd="0" presId="urn:microsoft.com/office/officeart/2005/8/layout/vList4#1"/>
    <dgm:cxn modelId="{E8AF7233-BA82-4EAD-B1F9-4C50BDBDF291}" type="presOf" srcId="{C1E6EF12-6974-4445-BA6C-45630ECF4CF6}" destId="{BB092CF4-D7EB-4721-9576-9A84C94CE218}" srcOrd="1" destOrd="1" presId="urn:microsoft.com/office/officeart/2005/8/layout/vList4#1"/>
    <dgm:cxn modelId="{F2E5988B-A715-40DF-884E-82039A7BBA3F}" type="presOf" srcId="{9C6675A4-1DF1-4D70-A569-CCE91F148566}" destId="{65DD84F9-2DEC-4E6E-BD0F-F3C2BB75B4AF}" srcOrd="0" destOrd="1" presId="urn:microsoft.com/office/officeart/2005/8/layout/vList4#1"/>
    <dgm:cxn modelId="{145C59BB-0851-4250-B8B4-1C69A0651761}" type="presOf" srcId="{3D65FBE3-A829-463E-9182-B821B6FE4F4D}" destId="{65DD84F9-2DEC-4E6E-BD0F-F3C2BB75B4AF}" srcOrd="0" destOrd="0" presId="urn:microsoft.com/office/officeart/2005/8/layout/vList4#1"/>
    <dgm:cxn modelId="{7B72BE5C-446D-4B37-BC82-7CD031062688}" srcId="{49B9BF08-5ADA-4967-958D-D75367F1CEC7}" destId="{F84603C6-A748-44DA-9A9D-5E2040B995C2}" srcOrd="2" destOrd="0" parTransId="{4C8F316E-D5CD-4C7F-B527-3E272D252E5B}" sibTransId="{93333300-194D-4AE6-A5A8-24DA18E96D09}"/>
    <dgm:cxn modelId="{BA973F63-2878-4FAB-87D6-BCBFE7224C6D}" type="presOf" srcId="{49B9BF08-5ADA-4967-958D-D75367F1CEC7}" destId="{E62839D2-C9F6-421C-85DF-077BEAD938F4}" srcOrd="0" destOrd="0" presId="urn:microsoft.com/office/officeart/2005/8/layout/vList4#1"/>
    <dgm:cxn modelId="{6F76442A-37A2-4F84-B9E8-D250B860624A}" type="presOf" srcId="{F84603C6-A748-44DA-9A9D-5E2040B995C2}" destId="{F7B76330-B231-46CC-843B-D353C958168F}" srcOrd="0" destOrd="0" presId="urn:microsoft.com/office/officeart/2005/8/layout/vList4#1"/>
    <dgm:cxn modelId="{9F6DAFFD-E3E0-4FF1-A694-82E8741F3DF7}" srcId="{49B9BF08-5ADA-4967-958D-D75367F1CEC7}" destId="{E37BB811-92D4-4AFC-B1B0-218AB1D4F61A}" srcOrd="0" destOrd="0" parTransId="{FAAA358A-1485-45FC-9051-3486112F6E7B}" sibTransId="{CD1925DC-60EA-4850-80F8-A7F13E28493D}"/>
    <dgm:cxn modelId="{5D181694-AC6A-43C4-987E-A1D8788E0B3E}" type="presOf" srcId="{1CEA13B4-CD8B-4F9B-92B4-5E657E55A908}" destId="{4E05EF03-2CE2-4E20-8E65-7D043795A807}" srcOrd="0" destOrd="0" presId="urn:microsoft.com/office/officeart/2005/8/layout/vList4#1"/>
    <dgm:cxn modelId="{000A9625-8FCA-4C42-87E7-B0AF3D1D5AB2}" type="presOf" srcId="{F84603C6-A748-44DA-9A9D-5E2040B995C2}" destId="{BB092CF4-D7EB-4721-9576-9A84C94CE218}" srcOrd="1" destOrd="0" presId="urn:microsoft.com/office/officeart/2005/8/layout/vList4#1"/>
    <dgm:cxn modelId="{E6575133-6564-4D9D-A002-0396BE62447D}" type="presOf" srcId="{3D65FBE3-A829-463E-9182-B821B6FE4F4D}" destId="{631254FA-DE75-4139-9893-0BE16972C7D6}" srcOrd="1" destOrd="0" presId="urn:microsoft.com/office/officeart/2005/8/layout/vList4#1"/>
    <dgm:cxn modelId="{DB849DAF-6B73-434A-964B-5153F856D6E2}" srcId="{49B9BF08-5ADA-4967-958D-D75367F1CEC7}" destId="{3D65FBE3-A829-463E-9182-B821B6FE4F4D}" srcOrd="1" destOrd="0" parTransId="{C84E26D9-0C28-4863-AB55-3EC759D79E1C}" sibTransId="{331341DC-0D59-4E37-9CBD-73A1A32C2FFE}"/>
    <dgm:cxn modelId="{5A1EBE1D-6D14-48B7-B751-D15098F423CD}" type="presParOf" srcId="{E62839D2-C9F6-421C-85DF-077BEAD938F4}" destId="{7A7DAD60-1BAB-459C-A08C-7916FEA81820}" srcOrd="0" destOrd="0" presId="urn:microsoft.com/office/officeart/2005/8/layout/vList4#1"/>
    <dgm:cxn modelId="{C15F8EA9-7779-4CEB-B848-E2934BDFF295}" type="presParOf" srcId="{7A7DAD60-1BAB-459C-A08C-7916FEA81820}" destId="{A2390020-2C34-49B2-935E-529913C0BBE6}" srcOrd="0" destOrd="0" presId="urn:microsoft.com/office/officeart/2005/8/layout/vList4#1"/>
    <dgm:cxn modelId="{C64B1ABE-D7DC-4B15-B564-09ADCF8355ED}" type="presParOf" srcId="{7A7DAD60-1BAB-459C-A08C-7916FEA81820}" destId="{AD797666-3F6F-4925-BEC0-3460800AB83B}" srcOrd="1" destOrd="0" presId="urn:microsoft.com/office/officeart/2005/8/layout/vList4#1"/>
    <dgm:cxn modelId="{F0C4B301-5BCF-4DE9-9138-D3A26232CCB7}" type="presParOf" srcId="{7A7DAD60-1BAB-459C-A08C-7916FEA81820}" destId="{CCBA3A6C-B7AA-4B67-8DEF-7C81F25EF6E4}" srcOrd="2" destOrd="0" presId="urn:microsoft.com/office/officeart/2005/8/layout/vList4#1"/>
    <dgm:cxn modelId="{919B09B6-BDD4-4FCA-BD7A-5E19BF88EEDE}" type="presParOf" srcId="{E62839D2-C9F6-421C-85DF-077BEAD938F4}" destId="{991396C8-1259-4B8B-8648-DD8CB30DDE6A}" srcOrd="1" destOrd="0" presId="urn:microsoft.com/office/officeart/2005/8/layout/vList4#1"/>
    <dgm:cxn modelId="{9862BF0F-FE4D-4F85-B027-F7C393CA35EC}" type="presParOf" srcId="{E62839D2-C9F6-421C-85DF-077BEAD938F4}" destId="{22A6692D-859E-4A10-95CE-94B840477E67}" srcOrd="2" destOrd="0" presId="urn:microsoft.com/office/officeart/2005/8/layout/vList4#1"/>
    <dgm:cxn modelId="{77547C9C-5CB3-4146-BD47-21C252357236}" type="presParOf" srcId="{22A6692D-859E-4A10-95CE-94B840477E67}" destId="{65DD84F9-2DEC-4E6E-BD0F-F3C2BB75B4AF}" srcOrd="0" destOrd="0" presId="urn:microsoft.com/office/officeart/2005/8/layout/vList4#1"/>
    <dgm:cxn modelId="{76BA38C6-5E4C-4628-A16F-77ACAE97A9E5}" type="presParOf" srcId="{22A6692D-859E-4A10-95CE-94B840477E67}" destId="{6489B706-EA3B-42EC-9FC0-64342D135BB9}" srcOrd="1" destOrd="0" presId="urn:microsoft.com/office/officeart/2005/8/layout/vList4#1"/>
    <dgm:cxn modelId="{55616AAF-3884-4047-82F5-BD6C806C35F5}" type="presParOf" srcId="{22A6692D-859E-4A10-95CE-94B840477E67}" destId="{631254FA-DE75-4139-9893-0BE16972C7D6}" srcOrd="2" destOrd="0" presId="urn:microsoft.com/office/officeart/2005/8/layout/vList4#1"/>
    <dgm:cxn modelId="{ABD3581D-8D49-4E3B-AC97-C9100CDC7E6F}" type="presParOf" srcId="{E62839D2-C9F6-421C-85DF-077BEAD938F4}" destId="{476C861D-4F63-4C2E-B839-2330BC2A04C5}" srcOrd="3" destOrd="0" presId="urn:microsoft.com/office/officeart/2005/8/layout/vList4#1"/>
    <dgm:cxn modelId="{9F1229EB-3E67-4E14-B3A4-48AE7A6EDB59}" type="presParOf" srcId="{E62839D2-C9F6-421C-85DF-077BEAD938F4}" destId="{FE24603A-C2C4-4122-AA13-F6D0F97C735B}" srcOrd="4" destOrd="0" presId="urn:microsoft.com/office/officeart/2005/8/layout/vList4#1"/>
    <dgm:cxn modelId="{3A1206FB-3D74-4418-B936-7C11B4F93C23}" type="presParOf" srcId="{FE24603A-C2C4-4122-AA13-F6D0F97C735B}" destId="{F7B76330-B231-46CC-843B-D353C958168F}" srcOrd="0" destOrd="0" presId="urn:microsoft.com/office/officeart/2005/8/layout/vList4#1"/>
    <dgm:cxn modelId="{9B706F55-BFB4-4CFC-8EF0-15970901DB3C}" type="presParOf" srcId="{FE24603A-C2C4-4122-AA13-F6D0F97C735B}" destId="{7E04D893-35E2-4B6F-A386-6C0C276AD1D8}" srcOrd="1" destOrd="0" presId="urn:microsoft.com/office/officeart/2005/8/layout/vList4#1"/>
    <dgm:cxn modelId="{E6CAEBF6-D159-482C-9F76-33FB0146E352}" type="presParOf" srcId="{FE24603A-C2C4-4122-AA13-F6D0F97C735B}" destId="{BB092CF4-D7EB-4721-9576-9A84C94CE218}" srcOrd="2" destOrd="0" presId="urn:microsoft.com/office/officeart/2005/8/layout/vList4#1"/>
    <dgm:cxn modelId="{85FFB086-334E-418A-AF73-4C28679594E8}" type="presParOf" srcId="{E62839D2-C9F6-421C-85DF-077BEAD938F4}" destId="{500AC58A-4934-4A97-8197-233DAAFB5346}" srcOrd="5" destOrd="0" presId="urn:microsoft.com/office/officeart/2005/8/layout/vList4#1"/>
    <dgm:cxn modelId="{126EC1C6-A5FE-411F-A69D-0FA69DDF46C3}" type="presParOf" srcId="{E62839D2-C9F6-421C-85DF-077BEAD938F4}" destId="{51F0D26E-EDEF-4271-965F-AB8115AE488F}" srcOrd="6" destOrd="0" presId="urn:microsoft.com/office/officeart/2005/8/layout/vList4#1"/>
    <dgm:cxn modelId="{712CB501-C630-4EFB-88B7-F57A4B39FA5B}" type="presParOf" srcId="{51F0D26E-EDEF-4271-965F-AB8115AE488F}" destId="{4E05EF03-2CE2-4E20-8E65-7D043795A807}" srcOrd="0" destOrd="0" presId="urn:microsoft.com/office/officeart/2005/8/layout/vList4#1"/>
    <dgm:cxn modelId="{6E5DD20A-3F1C-4E9D-9DE3-ED421B240D8C}" type="presParOf" srcId="{51F0D26E-EDEF-4271-965F-AB8115AE488F}" destId="{492A3EC9-7E55-44F7-8EB4-7E724DBAFB7C}" srcOrd="1" destOrd="0" presId="urn:microsoft.com/office/officeart/2005/8/layout/vList4#1"/>
    <dgm:cxn modelId="{25BB0FE6-A9D7-4DB5-B245-232A5B7F8ED5}" type="presParOf" srcId="{51F0D26E-EDEF-4271-965F-AB8115AE488F}" destId="{8D6FDEE0-40BB-4DFC-9F47-63AF40B8CF28}" srcOrd="2" destOrd="0" presId="urn:microsoft.com/office/officeart/2005/8/layout/vList4#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1">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F2739E-826C-4B94-A28B-43A2DD5863E0}" type="datetimeFigureOut">
              <a:rPr lang="zh-CN" altLang="en-US" smtClean="0"/>
              <a:pPr/>
              <a:t>2019/2/15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3E8E60-667E-4ADD-8B87-31577CEC8368}" type="slidenum">
              <a:rPr lang="zh-CN" altLang="en-US" smtClean="0"/>
              <a:pPr/>
              <a:t>‹#›</a:t>
            </a:fld>
            <a:endParaRPr lang="zh-CN" altLang="en-US"/>
          </a:p>
        </p:txBody>
      </p:sp>
    </p:spTree>
    <p:extLst>
      <p:ext uri="{BB962C8B-B14F-4D97-AF65-F5344CB8AC3E}">
        <p14:creationId xmlns:p14="http://schemas.microsoft.com/office/powerpoint/2010/main" xmlns="" val="844905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normAutofit/>
          </a:bodyPr>
          <a:lstStyle/>
          <a:p>
            <a:r>
              <a:rPr lang="zh-CN" altLang="en-US" dirty="0"/>
              <a:t>临床上常规的用药方式是对同一临床症状的患者群体，依据平时的用药经验和药品说明书对患者进行常规用药，即千人一药。但众多的临床实践证实，即便相同临床症状的患者也会产生不同的药物反应。而精准医疗则要求临床医生依据患者个人遗传背景不同将患者人群进行分组，按照患者对于不同药物反应的不同而给予不同的用药。</a:t>
            </a:r>
          </a:p>
        </p:txBody>
      </p:sp>
      <p:sp>
        <p:nvSpPr>
          <p:cNvPr id="4" name="灯片编号占位符 3"/>
          <p:cNvSpPr>
            <a:spLocks noGrp="1"/>
          </p:cNvSpPr>
          <p:nvPr>
            <p:ph type="sldNum" sz="quarter" idx="10"/>
          </p:nvPr>
        </p:nvSpPr>
        <p:spPr/>
        <p:txBody>
          <a:bodyPr/>
          <a:lstStyle/>
          <a:p>
            <a:fld id="{2E5545DB-D39E-411B-90CB-1A902068D8CD}" type="slidenum">
              <a:rPr lang="zh-CN" altLang="en-US" smtClean="0"/>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VKORC1</a:t>
            </a:r>
            <a:r>
              <a:rPr lang="zh-CN" altLang="en-US"/>
              <a:t>基因是华法林作用的靶点。而华法林在肝脏中的代谢依赖</a:t>
            </a:r>
            <a:r>
              <a:rPr lang="en-US" altLang="zh-CN"/>
              <a:t>CYP2C9</a:t>
            </a:r>
            <a:r>
              <a:rPr lang="zh-CN" altLang="en-US"/>
              <a:t>基因编码的酶。若是两个基因发生突变，则会导致华法林在血液中的长时间累积，引起出血风险的上升</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a:noFill/>
        </p:spPr>
        <p:txBody>
          <a:bodyPr/>
          <a:lstStyle/>
          <a:p>
            <a:endParaRPr lang="zh-CN" altLang="en-US"/>
          </a:p>
        </p:txBody>
      </p:sp>
      <p:sp>
        <p:nvSpPr>
          <p:cNvPr id="4" name="灯片编号占位符 3"/>
          <p:cNvSpPr>
            <a:spLocks noGrp="1"/>
          </p:cNvSpPr>
          <p:nvPr>
            <p:ph type="sldNum" sz="quarter" idx="5"/>
          </p:nvPr>
        </p:nvSpPr>
        <p:spPr/>
        <p:txBody>
          <a:bodyPr/>
          <a:lstStyle/>
          <a:p>
            <a:pPr>
              <a:defRPr/>
            </a:pPr>
            <a:fld id="{70449A85-94A6-4A86-856D-D00DD028458B}" type="slidenum">
              <a:rPr lang="zh-CN" altLang="en-US" smtClean="0"/>
              <a:pPr>
                <a:defRPr/>
              </a:pPr>
              <a:t>35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p:sp>
      <p:sp>
        <p:nvSpPr>
          <p:cNvPr id="45059" name="备注占位符 2"/>
          <p:cNvSpPr>
            <a:spLocks noGrp="1"/>
          </p:cNvSpPr>
          <p:nvPr>
            <p:ph type="body" idx="1"/>
          </p:nvPr>
        </p:nvSpPr>
        <p:spPr>
          <a:noFill/>
        </p:spPr>
        <p:txBody>
          <a:bodyPr/>
          <a:lstStyle/>
          <a:p>
            <a:r>
              <a:rPr lang="en-US" altLang="zh-CN"/>
              <a:t>ALDH2</a:t>
            </a:r>
            <a:r>
              <a:rPr lang="zh-CN" altLang="en-US"/>
              <a:t>不仅可以代谢酒精产生的一拳，还具有酯酶的活性，在心梗的重要药物硝酸甘油的代谢中起着重要作用。如果编码基因</a:t>
            </a:r>
            <a:r>
              <a:rPr lang="en-US" altLang="zh-CN"/>
              <a:t>ALDH2</a:t>
            </a:r>
            <a:r>
              <a:rPr lang="zh-CN" altLang="en-US"/>
              <a:t>发生突变，则会引起酯酶活性的下降，从而降低硝酸甘油的作用效果。</a:t>
            </a:r>
          </a:p>
        </p:txBody>
      </p:sp>
      <p:sp>
        <p:nvSpPr>
          <p:cNvPr id="4" name="灯片编号占位符 3"/>
          <p:cNvSpPr>
            <a:spLocks noGrp="1"/>
          </p:cNvSpPr>
          <p:nvPr>
            <p:ph type="sldNum" sz="quarter" idx="5"/>
          </p:nvPr>
        </p:nvSpPr>
        <p:spPr/>
        <p:txBody>
          <a:bodyPr/>
          <a:lstStyle/>
          <a:p>
            <a:pPr>
              <a:defRPr/>
            </a:pPr>
            <a:fld id="{70449A85-94A6-4A86-856D-D00DD028458B}" type="slidenum">
              <a:rPr lang="zh-CN" altLang="en-US" smtClean="0"/>
              <a:pPr>
                <a:defRPr/>
              </a:pPr>
              <a:t>36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分子诊断检测平台目前有很多，包括芯片法，荧光定量发，高通量测序等等。芯片法和</a:t>
            </a:r>
            <a:r>
              <a:rPr lang="en-US" altLang="zh-CN"/>
              <a:t>PCR</a:t>
            </a:r>
            <a:r>
              <a:rPr lang="zh-CN" altLang="en-US"/>
              <a:t>荧光法通量相对较小，但成本较低，而</a:t>
            </a:r>
            <a:r>
              <a:rPr lang="en-US" altLang="zh-CN"/>
              <a:t>ddPCR</a:t>
            </a:r>
            <a:r>
              <a:rPr lang="zh-CN" altLang="en-US"/>
              <a:t>和高通量测序虽然检测通量大，但检测成本较高。平衡两个评价指标，荧光定量</a:t>
            </a:r>
            <a:r>
              <a:rPr lang="en-US" altLang="zh-CN"/>
              <a:t>PCR</a:t>
            </a:r>
            <a:r>
              <a:rPr lang="zh-CN" altLang="en-US"/>
              <a:t>方法是通量适中，成本低廉的高性价比检测方法。</a:t>
            </a:r>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靶向药物的，爱必妥，第一个上市的靶向单克隆抗体药物；</a:t>
            </a:r>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为什么遗传背景不同的患者对同一种药物会产生不同的反应？是因为药物从服用到在体内各器官、组织中发挥活性过程中，涉及到很多反应过程，比如药物的吸收、转运、活化、代谢，而这些反应过程的完成需要众多的酶类，蛋白以及作用靶点等的参与，这些酶类、蛋白和作用靶点是由基因编码和表达的。因此不同基因型的患者对药物会产生不同的反应。因此对患者基因型进行检测可以预测患者</a:t>
            </a:r>
            <a:r>
              <a:rPr lang="zh-CN" altLang="en-US" dirty="0">
                <a:sym typeface="+mn-ea"/>
              </a:rPr>
              <a:t>对</a:t>
            </a:r>
            <a:r>
              <a:rPr lang="zh-CN" altLang="en-US" dirty="0"/>
              <a:t>药物的反应，从而对患者进行指导用药。</a:t>
            </a:r>
          </a:p>
        </p:txBody>
      </p:sp>
      <p:sp>
        <p:nvSpPr>
          <p:cNvPr id="4" name="灯片编号占位符 3"/>
          <p:cNvSpPr>
            <a:spLocks noGrp="1"/>
          </p:cNvSpPr>
          <p:nvPr>
            <p:ph type="sldNum" sz="quarter" idx="10"/>
          </p:nvPr>
        </p:nvSpPr>
        <p:spPr/>
        <p:txBody>
          <a:bodyPr/>
          <a:lstStyle/>
          <a:p>
            <a:fld id="{50BD9CF7-334E-4C4C-8F1F-F6A49FD6E8DA}" type="slidenum">
              <a:rPr lang="zh-CN" altLang="en-US" smtClean="0"/>
              <a:pPr/>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a:sym typeface="+mn-ea"/>
              </a:rPr>
              <a:t>而本实验室采用多重荧光定量</a:t>
            </a:r>
            <a:r>
              <a:rPr lang="en-US" altLang="zh-CN">
                <a:sym typeface="+mn-ea"/>
              </a:rPr>
              <a:t>PCR</a:t>
            </a:r>
            <a:r>
              <a:rPr lang="zh-CN" altLang="en-US">
                <a:sym typeface="+mn-ea"/>
              </a:rPr>
              <a:t>的方法对</a:t>
            </a:r>
            <a:r>
              <a:rPr lang="en-US" altLang="zh-CN">
                <a:sym typeface="+mn-ea"/>
              </a:rPr>
              <a:t>SNP</a:t>
            </a:r>
            <a:r>
              <a:rPr lang="zh-CN" altLang="en-US">
                <a:sym typeface="+mn-ea"/>
              </a:rPr>
              <a:t>位点进行检测，更加降低了检测成本</a:t>
            </a:r>
            <a:endParaRPr lang="zh-CN" altLang="en-US"/>
          </a:p>
          <a:p>
            <a:endParaRPr lang="zh-CN" altLang="en-US" dirty="0"/>
          </a:p>
        </p:txBody>
      </p:sp>
      <p:sp>
        <p:nvSpPr>
          <p:cNvPr id="4" name="灯片编号占位符 3"/>
          <p:cNvSpPr>
            <a:spLocks noGrp="1"/>
          </p:cNvSpPr>
          <p:nvPr>
            <p:ph type="sldNum" sz="quarter" idx="10"/>
          </p:nvPr>
        </p:nvSpPr>
        <p:spPr/>
        <p:txBody>
          <a:bodyPr/>
          <a:lstStyle/>
          <a:p>
            <a:fld id="{BD35ED4F-69CF-4791-B8CA-AB050DAB5E24}" type="slidenum">
              <a:rPr lang="zh-CN" altLang="en-US" smtClean="0"/>
              <a:pPr/>
              <a:t>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他汀药物在发挥降脂作用的过程中，有两个过程在患者对药物的反应过程起着重要的作用，一个是药物从血液向肝脏转运的过程中的，主要由</a:t>
            </a:r>
            <a:r>
              <a:rPr lang="en-US" altLang="zh-CN"/>
              <a:t>OATP1B1</a:t>
            </a:r>
            <a:r>
              <a:rPr lang="zh-CN" altLang="en-US"/>
              <a:t>酶介导，</a:t>
            </a:r>
            <a:r>
              <a:rPr lang="en-US" altLang="zh-CN"/>
              <a:t>SLCO1B1</a:t>
            </a:r>
            <a:r>
              <a:rPr lang="zh-CN" altLang="en-US"/>
              <a:t>基因是编码</a:t>
            </a:r>
            <a:r>
              <a:rPr lang="en-US" altLang="zh-CN"/>
              <a:t>OATP1B1</a:t>
            </a:r>
            <a:r>
              <a:rPr lang="zh-CN" altLang="en-US"/>
              <a:t>的基因。另一个重要过程则是他汀药物在肝脏中发挥效用的过程，则是由</a:t>
            </a:r>
            <a:r>
              <a:rPr lang="en-US" altLang="zh-CN"/>
              <a:t>ApoE</a:t>
            </a:r>
            <a:r>
              <a:rPr lang="zh-CN" altLang="en-US"/>
              <a:t>基因介导的。若是这两个基因产生突变，则会引起相应编码的酶的活性改变，从而导致他汀的药效产生不同。</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正常人群主要携带</a:t>
            </a:r>
            <a:r>
              <a:rPr lang="en-US" altLang="zh-CN"/>
              <a:t>E3</a:t>
            </a:r>
            <a:r>
              <a:rPr lang="zh-CN" altLang="en-US"/>
              <a:t>型，而</a:t>
            </a:r>
            <a:r>
              <a:rPr lang="en-US" altLang="zh-CN"/>
              <a:t>ApoE</a:t>
            </a:r>
            <a:r>
              <a:rPr lang="zh-CN" altLang="en-US"/>
              <a:t>还存在</a:t>
            </a:r>
            <a:r>
              <a:rPr lang="en-US" altLang="zh-CN"/>
              <a:t>E2</a:t>
            </a:r>
            <a:r>
              <a:rPr lang="zh-CN" altLang="en-US"/>
              <a:t>和</a:t>
            </a:r>
            <a:r>
              <a:rPr lang="en-US" altLang="zh-CN"/>
              <a:t>E4</a:t>
            </a:r>
            <a:r>
              <a:rPr lang="zh-CN" altLang="en-US"/>
              <a:t>另外两种不同的基因型</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5-</a:t>
            </a:r>
            <a:r>
              <a:rPr lang="zh-CN" altLang="en-US"/>
              <a:t>甲基四氢叶酸能通过与血液中的同型半胱氨酸经</a:t>
            </a:r>
            <a:r>
              <a:rPr lang="en-US" altLang="zh-CN"/>
              <a:t>MS</a:t>
            </a:r>
            <a:r>
              <a:rPr lang="zh-CN" altLang="en-US"/>
              <a:t>酶的催化产生新的物质，从而将血液中的同型半胱氨酸代谢掉，降低血液中的同型半胱氨酸含量。而</a:t>
            </a:r>
            <a:r>
              <a:rPr lang="en-US" altLang="zh-CN"/>
              <a:t>5-</a:t>
            </a:r>
            <a:r>
              <a:rPr lang="zh-CN" altLang="en-US"/>
              <a:t>甲基四氢叶酸有赖于体外补充的叶酸经</a:t>
            </a:r>
            <a:r>
              <a:rPr lang="en-US" altLang="zh-CN"/>
              <a:t>MTHFR</a:t>
            </a:r>
            <a:r>
              <a:rPr lang="zh-CN" altLang="en-US"/>
              <a:t>的催化而产生。若</a:t>
            </a:r>
            <a:r>
              <a:rPr lang="en-US" altLang="zh-CN"/>
              <a:t>MTHFR</a:t>
            </a:r>
            <a:r>
              <a:rPr lang="zh-CN" altLang="en-US"/>
              <a:t>产生突变则会导致</a:t>
            </a:r>
            <a:r>
              <a:rPr lang="en-US" altLang="zh-CN"/>
              <a:t>5-</a:t>
            </a:r>
            <a:r>
              <a:rPr lang="zh-CN" altLang="en-US"/>
              <a:t>甲基四氢叶酸产生效率降低，从而无法有效的代谢血液中的同型半胱氨酸，血液中通向半胱氨酸含量增加，导致心血管事件风险上升。</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这个金字塔模型是由北京大学第一医院的霍勇教授提出的。金字塔往上，人群患脑卒中风险就越大。这个模型里明确了通过强化降低同型半胱氨酸来降低脑卒中的风险，而</a:t>
            </a:r>
            <a:r>
              <a:rPr lang="en-US" altLang="zh-CN" smtClean="0"/>
              <a:t>MTHFR</a:t>
            </a:r>
            <a:r>
              <a:rPr lang="zh-CN" altLang="en-US" smtClean="0"/>
              <a:t>基因</a:t>
            </a:r>
            <a:r>
              <a:rPr lang="en-US" altLang="zh-CN" smtClean="0"/>
              <a:t>TT</a:t>
            </a:r>
            <a:r>
              <a:rPr lang="zh-CN" altLang="en-US" smtClean="0"/>
              <a:t>型为叶酸发挥降低同型半胱氨酸过程中的重要风险因子。</a:t>
            </a: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6465AF9-60CE-409B-BDFA-5327C79B2147}" type="slidenum">
              <a:rPr lang="en-US" altLang="zh-CN" smtClean="0">
                <a:latin typeface="Calibri" panose="020F0502020204030204" charset="0"/>
              </a:rPr>
              <a:pPr/>
              <a:t>22</a:t>
            </a:fld>
            <a:endParaRPr lang="en-US" altLang="zh-CN" smtClean="0">
              <a:latin typeface="Calibri" panose="020F050202020403020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氯吡格雷药物本身没有抗血小板功能，只有经过肝脏中的</a:t>
            </a:r>
            <a:r>
              <a:rPr lang="en-US" altLang="zh-CN"/>
              <a:t>CYP2C19</a:t>
            </a:r>
            <a:r>
              <a:rPr lang="zh-CN" altLang="en-US"/>
              <a:t>酶的代谢成为前体药才能成为有活性的氯吡格雷，从而发挥抗血小板挥用。而编码</a:t>
            </a:r>
            <a:r>
              <a:rPr lang="en-US" altLang="zh-CN"/>
              <a:t>CYP2C19</a:t>
            </a:r>
            <a:r>
              <a:rPr lang="zh-CN" altLang="en-US"/>
              <a:t>酶的基因存在不同的基因多态性。若</a:t>
            </a:r>
            <a:r>
              <a:rPr lang="en-US" altLang="zh-CN"/>
              <a:t>CYP2C19</a:t>
            </a:r>
            <a:r>
              <a:rPr lang="zh-CN" altLang="en-US"/>
              <a:t>多态性为</a:t>
            </a:r>
            <a:r>
              <a:rPr lang="en-US" altLang="zh-CN"/>
              <a:t>*2</a:t>
            </a:r>
            <a:r>
              <a:rPr lang="zh-CN" altLang="en-US"/>
              <a:t>或</a:t>
            </a:r>
            <a:r>
              <a:rPr lang="en-US" altLang="zh-CN"/>
              <a:t>*3</a:t>
            </a:r>
            <a:r>
              <a:rPr lang="zh-CN" altLang="en-US"/>
              <a:t>，则会导致酶的活性基本丧失，从而抗血小板效果下降，即产生氯吡格雷抵抗的现象</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0B5281F-9C95-4249-B7B5-47780AC5D853}" type="slidenum">
              <a:rPr lang="zh-CN" altLang="en-US" smtClean="0"/>
              <a:pPr/>
              <a:t>28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2019/2/15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9.jpe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oleObject" Target="../embeddings/Microsoft_Office_Excel_97-2003____1.xls"/></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6.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5.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8.pn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54.png"/><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64425" y="2996952"/>
            <a:ext cx="4499992" cy="1564720"/>
          </a:xfrm>
          <a:prstGeom prst="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微软雅黑" panose="020B0503020204020204" pitchFamily="34" charset="-122"/>
                <a:ea typeface="微软雅黑" panose="020B0503020204020204" pitchFamily="34" charset="-122"/>
              </a:rPr>
              <a:t>个体化诊疗的临床应用</a:t>
            </a:r>
            <a:endParaRPr lang="en-US" altLang="zh-CN" sz="3200" b="1"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打造</a:t>
            </a:r>
            <a:r>
              <a:rPr lang="zh-CN" altLang="en-US" sz="1600" dirty="0">
                <a:latin typeface="微软雅黑" panose="020B0503020204020204" pitchFamily="34" charset="-122"/>
                <a:ea typeface="微软雅黑" panose="020B0503020204020204" pitchFamily="34" charset="-122"/>
              </a:rPr>
              <a:t>最完整的精准用药检测平台</a:t>
            </a:r>
          </a:p>
        </p:txBody>
      </p:sp>
      <p:pic>
        <p:nvPicPr>
          <p:cNvPr id="7" name="Picture 3" descr="E:\3_工作文件\4_CTC宣传\PPT素材\logo友芝友医疗科技-01.png"/>
          <p:cNvPicPr>
            <a:picLocks noChangeAspect="1" noChangeArrowheads="1"/>
          </p:cNvPicPr>
          <p:nvPr/>
        </p:nvPicPr>
        <p:blipFill>
          <a:blip r:embed="rId2" cstate="print"/>
          <a:srcRect/>
          <a:stretch>
            <a:fillRect/>
          </a:stretch>
        </p:blipFill>
        <p:spPr bwMode="auto">
          <a:xfrm>
            <a:off x="7755361" y="104609"/>
            <a:ext cx="1161966" cy="1081843"/>
          </a:xfrm>
          <a:prstGeom prst="rect">
            <a:avLst/>
          </a:prstGeom>
          <a:noFill/>
        </p:spPr>
      </p:pic>
      <p:pic>
        <p:nvPicPr>
          <p:cNvPr id="1030" name="Picture 6" descr="See the source image"/>
          <p:cNvPicPr>
            <a:picLocks noChangeAspect="1" noChangeArrowheads="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428596" y="2636911"/>
            <a:ext cx="2055171" cy="245386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副标题 3"/>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xmlns="" val="25410624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灯片编号占位符 8"/>
          <p:cNvSpPr>
            <a:spLocks noGrp="1"/>
          </p:cNvSpPr>
          <p:nvPr>
            <p:ph type="sldNum" sz="quarter" idx="12"/>
          </p:nvPr>
        </p:nvSpPr>
        <p:spPr>
          <a:xfrm>
            <a:off x="6553200" y="5747444"/>
            <a:ext cx="2133600" cy="273844"/>
          </a:xfrm>
        </p:spPr>
        <p:txBody>
          <a:bodyPr/>
          <a:lstStyle/>
          <a:p>
            <a:fld id="{0C913308-F349-4B6D-A68A-DD1791B4A57B}" type="slidenum">
              <a:rPr lang="zh-CN" altLang="en-US" smtClean="0">
                <a:solidFill>
                  <a:schemeClr val="bg1"/>
                </a:solidFill>
              </a:rPr>
              <a:pPr/>
              <a:t>10</a:t>
            </a:fld>
            <a:endParaRPr lang="zh-CN" altLang="en-US" dirty="0">
              <a:solidFill>
                <a:schemeClr val="bg1"/>
              </a:solidFill>
            </a:endParaRPr>
          </a:p>
        </p:txBody>
      </p:sp>
      <p:sp>
        <p:nvSpPr>
          <p:cNvPr id="28" name="TextBox 27"/>
          <p:cNvSpPr txBox="1"/>
          <p:nvPr/>
        </p:nvSpPr>
        <p:spPr>
          <a:xfrm>
            <a:off x="463008" y="373493"/>
            <a:ext cx="6629272" cy="508000"/>
          </a:xfrm>
          <a:prstGeom prst="rect">
            <a:avLst/>
          </a:prstGeom>
          <a:noFill/>
        </p:spPr>
        <p:txBody>
          <a:bodyPr wrap="square" lIns="77614" tIns="38807" rIns="77614" bIns="38807" rtlCol="0">
            <a:spAutoFit/>
          </a:bodyPr>
          <a:lstStyle/>
          <a:p>
            <a:pPr>
              <a:spcBef>
                <a:spcPct val="0"/>
              </a:spcBef>
            </a:pPr>
            <a:r>
              <a:rPr lang="en-US" altLang="en-US" sz="2800" b="1" dirty="0">
                <a:solidFill>
                  <a:srgbClr val="0086AB"/>
                </a:solidFill>
                <a:latin typeface="微软雅黑" panose="020B0503020204020204" pitchFamily="34" charset="-122"/>
                <a:ea typeface="微软雅黑" panose="020B0503020204020204" pitchFamily="34" charset="-122"/>
                <a:cs typeface="+mj-cs"/>
              </a:rPr>
              <a:t>结果判读</a:t>
            </a:r>
            <a:endParaRPr lang="zh-CN" altLang="en-US" sz="2800" b="1" dirty="0">
              <a:solidFill>
                <a:srgbClr val="0086AB"/>
              </a:solidFill>
              <a:latin typeface="微软雅黑" panose="020B0503020204020204" pitchFamily="34" charset="-122"/>
              <a:ea typeface="微软雅黑" panose="020B0503020204020204" pitchFamily="34" charset="-122"/>
              <a:cs typeface="+mj-cs"/>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5735" y="1304290"/>
            <a:ext cx="5770245" cy="4835525"/>
          </a:xfrm>
          <a:prstGeom prst="rect">
            <a:avLst/>
          </a:prstGeom>
        </p:spPr>
      </p:pic>
      <p:sp>
        <p:nvSpPr>
          <p:cNvPr id="4" name="文本框 3"/>
          <p:cNvSpPr txBox="1"/>
          <p:nvPr/>
        </p:nvSpPr>
        <p:spPr>
          <a:xfrm>
            <a:off x="6137386" y="1747007"/>
            <a:ext cx="1654810" cy="737235"/>
          </a:xfrm>
          <a:prstGeom prst="rect">
            <a:avLst/>
          </a:prstGeom>
          <a:noFill/>
        </p:spPr>
        <p:txBody>
          <a:bodyPr wrap="none" rtlCol="0">
            <a:spAutoFit/>
          </a:bodyPr>
          <a:lstStyle/>
          <a:p>
            <a:r>
              <a:rPr kumimoji="1" lang="en-US" altLang="en-US" sz="1400" b="1" dirty="0">
                <a:latin typeface="微软雅黑" panose="020B0503020204020204" pitchFamily="34" charset="-122"/>
                <a:ea typeface="微软雅黑" panose="020B0503020204020204" pitchFamily="34" charset="-122"/>
                <a:cs typeface="Times New Roman" panose="02020603050405020304" pitchFamily="18" charset="0"/>
              </a:rPr>
              <a:t>FAM：野生型探针</a:t>
            </a:r>
          </a:p>
          <a:p>
            <a:r>
              <a:rPr kumimoji="1" lang="en-US" altLang="en-US" sz="1400" b="1" dirty="0">
                <a:latin typeface="微软雅黑" panose="020B0503020204020204" pitchFamily="34" charset="-122"/>
                <a:ea typeface="微软雅黑" panose="020B0503020204020204" pitchFamily="34" charset="-122"/>
                <a:cs typeface="Times New Roman" panose="02020603050405020304" pitchFamily="18" charset="0"/>
              </a:rPr>
              <a:t>VIC： 突变型探针</a:t>
            </a:r>
          </a:p>
          <a:p>
            <a:r>
              <a:rPr kumimoji="1" lang="en-US" altLang="en-US" sz="1400" b="1" dirty="0">
                <a:latin typeface="微软雅黑" panose="020B0503020204020204" pitchFamily="34" charset="-122"/>
                <a:ea typeface="微软雅黑" panose="020B0503020204020204" pitchFamily="34" charset="-122"/>
                <a:cs typeface="Times New Roman" panose="02020603050405020304" pitchFamily="18" charset="0"/>
              </a:rPr>
              <a:t>ROX：内参</a:t>
            </a:r>
            <a:endParaRPr kumimoji="1" lang="zh-CN" altLang="en-US"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文本框 1"/>
          <p:cNvSpPr txBox="1"/>
          <p:nvPr/>
        </p:nvSpPr>
        <p:spPr>
          <a:xfrm>
            <a:off x="5794029" y="3689504"/>
            <a:ext cx="2468880" cy="368300"/>
          </a:xfrm>
          <a:prstGeom prst="rect">
            <a:avLst/>
          </a:prstGeom>
          <a:noFill/>
        </p:spPr>
        <p:txBody>
          <a:bodyPr wrap="none" rtlCol="0">
            <a:spAutoFit/>
          </a:bodyPr>
          <a:lstStyle/>
          <a:p>
            <a:r>
              <a:rPr kumimoji="1" lang="en-US" altLang="en-US" b="1" dirty="0">
                <a:solidFill>
                  <a:srgbClr val="FF0000"/>
                </a:solidFill>
                <a:latin typeface="微软雅黑" panose="020B0503020204020204" pitchFamily="34" charset="-122"/>
                <a:ea typeface="微软雅黑" panose="020B0503020204020204" pitchFamily="34" charset="-122"/>
              </a:rPr>
              <a:t>判读非常容易（优势）</a:t>
            </a:r>
            <a:endParaRPr kumimoji="1" lang="zh-CN" altLang="en-US"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793740" y="4340252"/>
            <a:ext cx="3004185" cy="737235"/>
          </a:xfrm>
          <a:prstGeom prst="rect">
            <a:avLst/>
          </a:prstGeom>
          <a:noFill/>
        </p:spPr>
        <p:txBody>
          <a:bodyPr wrap="none" rtlCol="0">
            <a:spAutoFit/>
          </a:bodyPr>
          <a:lstStyle/>
          <a:p>
            <a:pPr algn="r"/>
            <a:r>
              <a:rPr kumimoji="1" lang="en-US" altLang="en-US" sz="1400" b="1" dirty="0">
                <a:solidFill>
                  <a:srgbClr val="0086AB"/>
                </a:solidFill>
              </a:rPr>
              <a:t>FAM单起峰：野生型    （图1）</a:t>
            </a:r>
          </a:p>
          <a:p>
            <a:pPr algn="r"/>
            <a:r>
              <a:rPr kumimoji="1" lang="en-US" altLang="en-US" sz="1400" b="1" dirty="0">
                <a:solidFill>
                  <a:srgbClr val="0086AB"/>
                </a:solidFill>
              </a:rPr>
              <a:t>VIC单起峰：纯合突变（图2）</a:t>
            </a:r>
          </a:p>
          <a:p>
            <a:pPr algn="r"/>
            <a:r>
              <a:rPr kumimoji="1" lang="en-US" altLang="en-US" sz="1400" b="1" dirty="0">
                <a:solidFill>
                  <a:srgbClr val="0086AB"/>
                </a:solidFill>
              </a:rPr>
              <a:t>FAM、VIC都起峰：杂合突变（图3）</a:t>
            </a:r>
            <a:endParaRPr kumimoji="1" lang="zh-CN" altLang="en-US" sz="1400" b="1" dirty="0">
              <a:solidFill>
                <a:srgbClr val="0086AB"/>
              </a:solidFill>
            </a:endParaRPr>
          </a:p>
        </p:txBody>
      </p:sp>
      <p:pic>
        <p:nvPicPr>
          <p:cNvPr id="9"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52929" y="121377"/>
            <a:ext cx="1547664" cy="857234"/>
          </a:xfrm>
          <a:prstGeom prst="rect">
            <a:avLst/>
          </a:prstGeom>
          <a:noFill/>
        </p:spPr>
      </p:pic>
    </p:spTree>
    <p:extLst>
      <p:ext uri="{BB962C8B-B14F-4D97-AF65-F5344CB8AC3E}">
        <p14:creationId xmlns:p14="http://schemas.microsoft.com/office/powerpoint/2010/main" xmlns="" val="4399202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60375" y="429372"/>
            <a:ext cx="4059433" cy="400110"/>
          </a:xfrm>
          <a:prstGeom prst="rect">
            <a:avLst/>
          </a:prstGeom>
          <a:noFill/>
        </p:spPr>
        <p:txBody>
          <a:bodyPr wrap="square" rtlCol="0">
            <a:spAutoFit/>
          </a:bodyPr>
          <a:lstStyle/>
          <a:p>
            <a:r>
              <a:rPr lang="zh-CN" altLang="en-US" sz="2000" b="1" dirty="0">
                <a:solidFill>
                  <a:srgbClr val="0086AB"/>
                </a:solidFill>
              </a:rPr>
              <a:t>分子诊断平台的选择</a:t>
            </a:r>
          </a:p>
        </p:txBody>
      </p:sp>
      <p:sp>
        <p:nvSpPr>
          <p:cNvPr id="11" name="TextBox 10"/>
          <p:cNvSpPr txBox="1"/>
          <p:nvPr/>
        </p:nvSpPr>
        <p:spPr>
          <a:xfrm>
            <a:off x="2664314" y="2110596"/>
            <a:ext cx="5760640" cy="1477328"/>
          </a:xfrm>
          <a:prstGeom prst="rect">
            <a:avLst/>
          </a:prstGeom>
          <a:noFill/>
        </p:spPr>
        <p:txBody>
          <a:bodyPr wrap="square" rtlCol="0">
            <a:spAutoFit/>
          </a:bodyPr>
          <a:lstStyle/>
          <a:p>
            <a:endParaRPr lang="en-US" altLang="zh-CN" dirty="0" smtClean="0">
              <a:solidFill>
                <a:srgbClr val="0086AB"/>
              </a:solidFill>
              <a:latin typeface="微软雅黑" panose="020B0503020204020204" pitchFamily="34" charset="-122"/>
              <a:ea typeface="微软雅黑" panose="020B0503020204020204" pitchFamily="34" charset="-122"/>
            </a:endParaRPr>
          </a:p>
          <a:p>
            <a:r>
              <a:rPr lang="zh-CN" altLang="en-US" b="1" dirty="0">
                <a:solidFill>
                  <a:srgbClr val="0086AB"/>
                </a:solidFill>
                <a:latin typeface="微软雅黑" panose="020B0503020204020204" pitchFamily="34" charset="-122"/>
                <a:ea typeface="微软雅黑" panose="020B0503020204020204" pitchFamily="34" charset="-122"/>
              </a:rPr>
              <a:t>检测平台</a:t>
            </a:r>
            <a:r>
              <a:rPr lang="zh-CN" altLang="en-US" b="1" dirty="0" smtClean="0">
                <a:solidFill>
                  <a:srgbClr val="0086AB"/>
                </a:solidFill>
                <a:latin typeface="微软雅黑" panose="020B0503020204020204" pitchFamily="34" charset="-122"/>
                <a:ea typeface="微软雅黑" panose="020B0503020204020204" pitchFamily="34" charset="-122"/>
              </a:rPr>
              <a:t>：</a:t>
            </a:r>
            <a:endParaRPr lang="en-US" altLang="zh-CN" b="1" dirty="0" smtClean="0">
              <a:solidFill>
                <a:srgbClr val="0086AB"/>
              </a:solidFill>
              <a:latin typeface="微软雅黑" panose="020B0503020204020204" pitchFamily="34" charset="-122"/>
              <a:ea typeface="微软雅黑" panose="020B0503020204020204" pitchFamily="34" charset="-122"/>
            </a:endParaRPr>
          </a:p>
          <a:p>
            <a:endParaRPr lang="en-US" altLang="zh-CN" b="1" dirty="0" smtClean="0">
              <a:solidFill>
                <a:srgbClr val="0086AB"/>
              </a:solidFill>
              <a:latin typeface="微软雅黑" panose="020B0503020204020204" pitchFamily="34" charset="-122"/>
              <a:ea typeface="微软雅黑" panose="020B0503020204020204" pitchFamily="34" charset="-122"/>
            </a:endParaRPr>
          </a:p>
          <a:p>
            <a:r>
              <a:rPr lang="zh-CN" altLang="en-US" dirty="0" smtClean="0">
                <a:solidFill>
                  <a:srgbClr val="0086AB"/>
                </a:solidFill>
                <a:latin typeface="微软雅黑" panose="020B0503020204020204" pitchFamily="34" charset="-122"/>
                <a:ea typeface="微软雅黑" panose="020B0503020204020204" pitchFamily="34" charset="-122"/>
              </a:rPr>
              <a:t>荧光</a:t>
            </a:r>
            <a:r>
              <a:rPr lang="zh-CN" altLang="en-US" dirty="0">
                <a:solidFill>
                  <a:srgbClr val="0086AB"/>
                </a:solidFill>
                <a:latin typeface="微软雅黑" panose="020B0503020204020204" pitchFamily="34" charset="-122"/>
                <a:ea typeface="微软雅黑" panose="020B0503020204020204" pitchFamily="34" charset="-122"/>
              </a:rPr>
              <a:t>定量</a:t>
            </a:r>
            <a:r>
              <a:rPr lang="en-US" altLang="zh-CN" dirty="0">
                <a:solidFill>
                  <a:srgbClr val="0086AB"/>
                </a:solidFill>
                <a:latin typeface="微软雅黑" panose="020B0503020204020204" pitchFamily="34" charset="-122"/>
                <a:ea typeface="微软雅黑" panose="020B0503020204020204" pitchFamily="34" charset="-122"/>
              </a:rPr>
              <a:t>PCR</a:t>
            </a:r>
            <a:r>
              <a:rPr lang="zh-CN" altLang="en-US" dirty="0">
                <a:solidFill>
                  <a:srgbClr val="0086AB"/>
                </a:solidFill>
                <a:latin typeface="微软雅黑" panose="020B0503020204020204" pitchFamily="34" charset="-122"/>
                <a:ea typeface="微软雅黑" panose="020B0503020204020204" pitchFamily="34" charset="-122"/>
              </a:rPr>
              <a:t>仪</a:t>
            </a:r>
            <a:r>
              <a:rPr lang="zh-CN" altLang="en-US" dirty="0" smtClean="0">
                <a:solidFill>
                  <a:srgbClr val="0086AB"/>
                </a:solidFill>
                <a:latin typeface="微软雅黑" panose="020B0503020204020204" pitchFamily="34" charset="-122"/>
                <a:ea typeface="微软雅黑" panose="020B0503020204020204" pitchFamily="34" charset="-122"/>
              </a:rPr>
              <a:t>（当前性</a:t>
            </a:r>
            <a:r>
              <a:rPr lang="zh-CN" altLang="en-US" dirty="0">
                <a:solidFill>
                  <a:srgbClr val="0086AB"/>
                </a:solidFill>
                <a:latin typeface="微软雅黑" panose="020B0503020204020204" pitchFamily="34" charset="-122"/>
                <a:ea typeface="微软雅黑" panose="020B0503020204020204" pitchFamily="34" charset="-122"/>
              </a:rPr>
              <a:t>价比最高的分子</a:t>
            </a:r>
            <a:r>
              <a:rPr lang="zh-CN" altLang="en-US" dirty="0" smtClean="0">
                <a:solidFill>
                  <a:srgbClr val="0086AB"/>
                </a:solidFill>
                <a:latin typeface="微软雅黑" panose="020B0503020204020204" pitchFamily="34" charset="-122"/>
                <a:ea typeface="微软雅黑" panose="020B0503020204020204" pitchFamily="34" charset="-122"/>
              </a:rPr>
              <a:t>检测</a:t>
            </a:r>
            <a:r>
              <a:rPr lang="zh-CN" altLang="en-US" dirty="0">
                <a:solidFill>
                  <a:srgbClr val="0086AB"/>
                </a:solidFill>
                <a:latin typeface="微软雅黑" panose="020B0503020204020204" pitchFamily="34" charset="-122"/>
                <a:ea typeface="微软雅黑" panose="020B0503020204020204" pitchFamily="34" charset="-122"/>
              </a:rPr>
              <a:t>平台</a:t>
            </a:r>
            <a:r>
              <a:rPr lang="zh-CN" altLang="en-US" dirty="0" smtClean="0">
                <a:solidFill>
                  <a:srgbClr val="0086AB"/>
                </a:solidFill>
                <a:latin typeface="微软雅黑" panose="020B0503020204020204" pitchFamily="34" charset="-122"/>
                <a:ea typeface="微软雅黑" panose="020B0503020204020204" pitchFamily="34" charset="-122"/>
              </a:rPr>
              <a:t>）</a:t>
            </a:r>
            <a:endParaRPr lang="en-US" altLang="zh-CN" dirty="0" smtClean="0">
              <a:solidFill>
                <a:srgbClr val="0086AB"/>
              </a:solidFill>
              <a:latin typeface="微软雅黑" panose="020B0503020204020204" pitchFamily="34" charset="-122"/>
              <a:ea typeface="微软雅黑" panose="020B0503020204020204" pitchFamily="34" charset="-122"/>
            </a:endParaRPr>
          </a:p>
          <a:p>
            <a:endParaRPr lang="zh-CN" altLang="en-US" dirty="0">
              <a:solidFill>
                <a:srgbClr val="0086AB"/>
              </a:solidFill>
              <a:latin typeface="微软雅黑" panose="020B0503020204020204" pitchFamily="34" charset="-122"/>
              <a:ea typeface="微软雅黑" panose="020B0503020204020204" pitchFamily="34" charset="-122"/>
            </a:endParaRPr>
          </a:p>
        </p:txBody>
      </p:sp>
      <p:sp>
        <p:nvSpPr>
          <p:cNvPr id="30" name="AutoShape 6" descr="data:image/jpeg;base64,/9j/4AAQSkZJRgABAQAAAQABAAD/2wBDAAgGBgcGBQgHBwcJCQgKDBQNDAsLDBkSEw8UHRofHh0aHBwgJC4nICIsIxwcKDcpLDAxNDQ0Hyc5PTgyPC4zNDL/2wBDAQkJCQwLDBgNDRgyIRwhMjIyMjIyMjIyMjIyMjIyMjIyMjIyMjIyMjIyMjIyMjIyMjIyMjIyMjIyMjIyMjIyMjL/wAARCAEsAa8DASIAAhEBAxEB/8QAHAABAAIDAQEBAAAAAAAAAAAAAAQFAQIDBgcI/8QATRAAAQMDAgQCBAoGBggGAwAAAQACAwQFERIhBhMxQVFhIlJxkRQWMkJWgZShsdEHFSM1c8EkM2KSsuElNGRydIKiozZDRVNVY1TC0v/EABkBAQEBAQEBAAAAAAAAAAAAAAABAgMEBf/EACwRAQACAgEDAwMDBAMAAAAAAAABAgMREiExQVFx8CJhgQQToZHB0eEjMrH/2gAMAwEAAhEDEQA/APv6Kh+O3C/0gtv2lv5p8deF/pBbftLfzQXyKh+O3C/0gtv2lv5p8duF/pBbftLfzQXyKh+O3C/0gtv2lv5p8duF/pBbftLfzQXyKh+O3C/0gtv2lv5p8duF/pBbftLfzQXyKh+O3C/0gtv2lv5p8duF/pBbftLfzQXyKh+O3C/0gtv2lv5p8duF/pBbftLfzQXyKh+O3C/0gtv2lv5p8duF/pBbftLfzQXyKh+O3C/0gtv2lv5p8duF/pBbftLfzQXyKh+O3C/0gtv2lv5p8duF/pBbftLfzQXyKh+O3C/0gtv2lv5p8duF/pBbftLfzQXyKh+O3C/0gtv2lv5p8duF/pBbftLfzQXyKh+O3C/0gtv2lv5p8duF/pBbftLfzQXyKh+O3C/0gtv2lv5p8duF/pBbftLfzQXyKmpuLOHq2pjpqW9UE08h0sjjna5zj4AK4CDKIiAiIgIiICIiAiIgIiICIiAvM8S8Z0fD00dEymnr7nKMxUlOPSIPQuJ2aNj7l6U9F8b4hprgP0g3evtpZJNFJEwwSHZwMW+D5rdK8p0zadQ9PBW/pAvZzF+pbNEejXaqmUe3GGrSo4U4lnP9M4vLnE/Jht0Y+rfK4Wzj2ktx5d4tlxoHjYnkGRnvG663nj+w11Mymt14jZJUu5bpi0t5LPnO3HysbDzKWiIkiZmHmBHOK+pgbxLWxwwPawVj6GIwvJ26gbDORk4BwrdvxwtwzS8R0srR0bNQtwR7WqPHf7TDWS1NDcbayjihbRMpKh2PhMbcku1fN3JAyMHuqyW9WyGmfNab89jnOJNslo8ho7tjIzj72+xWs07WhLRbw9DHx/xFazm9WWCrp2/Lmt8npNHjod1XvbPeKK+26OvoJuZA/I6YLSOoI7FfE33m618vJtzJhIWhznVUDYw1p79d17T9HNsuUXD1TDDdREGVsrSBAHZOG9yVrJSsRuqVtO9WfSEKp/1deP8A5sfZG/msi33gEE3vIzuPgrfzXF0d71XT22z1VbTUoqpIIzJyTII9QG59I9NlvabgLrZ6K4NjMbaqFkwYTkt1DOPvWl6jfJYLhGwF8jqWRoDRu46D0UbhOGSDhCzQzRujlZRRNexwwWkNGQUH4i0t8B7k0t8B7l00+SYVZc9LfAe5NI9Ue5dMLOlBy0jwHuTSPVHuC66U0oOegeqPcmgeqPcumFnSUHLQ31R7k0N9Ue4Lro8k0IOWhvqj3Jpb6rfcF10JoQctLfVHuTQ31R7guulNCDloHqj3JoHqj3LtpTSg46G+qPcmkeqPcuuhNCDlob6o9yaG+qPcuulNKDlob6o9yaW+qPcuulNCDlob6o9yaG+qPcuuhCxBy0N9Ue5NI9Ue5ddCaUHpv0ZNA/Sbw76IH9MHbyK/ZI6L8dfo0GP0mcOf8YPwK/YoUWGUREUREQEREBERAREQEREBERAXzPiaKSwcT1Nyq43Ot9xfHonjaXcuRrdOlzRvggZBC+mLyXH55Vno6p2RFT1sckrwD+zbuC446DfqumK01vEwzeN1YtN+tZtstUK+mmpomanBkgcceGk757YwqWotor3mGppIWV1yHOqSYx/Q6UdGjbYkbZ65JPZQhSWe4SPrKyjpZqO3Na9742AuqZXD0GAt6j+ZHgp44Lp22eV8scja+ciSZgq3MaR1EWc9ANvblW8bvpImYpuHWCyUVNVTVdJY4q+nnDeQ6Ng0xtAxp3/HurWlt9nu1uLjb4acRSFp0tbG6GRvdrh0I8V56ktEVfW1VrjfcqAx02aeE1bgGv8AE47dPqU6z2Ph2ljbR1VDVyTMDnTSVTX6GkDJJOcY811y0+nr36f0/wDHDFeeXGI6dd+/2+dlNxhdWW11E2pr4LkYZTy5ISHVLYy06mva3YjodQxuBkL2PA1uqqDh8vq42xy1c76kRB2Sxr8YBPjgb+1fPr3PTTsqp4IIqc1MZp6CmjYGvcw9MNG5c47nywvsNJGYqOCMjBZG1pHsAXK8TWkVn3dq6m0zDuiIuToLC1lljhjdJK9rGN3c5xwB9ZWY3tkYHscHNcMhzTkFB+FtHknL8lL5SctE0ictZ5al8pOV5IaROX5Jy/JTOUs8sIIfL8k5fkpnK8lnleSCFy/JZ5ftUzleSzykNIXLPmnLU3lJyvJBC5actT+V5JykEHlJyvJTuSnJQQuUscryU7lJyvJBA5actT+V5JykEDlpy1P5PknJQQOUnKU4w7JyvJBB5XtWOX5KdyvJY5SGl3+jhmn9JXDh/wBtb+BX7BHRfkj9HseP0jcPHHSsb+BX63HRFgREQEREBERAREQEREBERAREQFUcUt1cK3VuM5pZNvqVuqziJurhu5jxppP8JQfOKPh2mdVUdzipJ3xNgYZYaOUxvDwARKANnEDO23kptxtclxZJVUd9r5bbHD6T5JNZik1ekHNIyCBvgq14bkEVtgmeDhlO15A64DAVNhpHXe3w3fT+rrjM0kSwYOpnzQ9p2eMdj9RC9U7pbnEPNOrxGOZmJ/wjWnhCGEfC6DiKvkc9unnBzHZHu2VXxJR86sFpN2udTGGiStDp8N0H5MeAB8rqfIeat4r2bFSTQT2oMqnnMJpGEw1Mh6DxYfHO2M7lUzGCHmRy1Ec1Y9xlqHBw1Oeepx1A7AeACzSs3vuzf046arGlZQW+kpuIbPyIGsea1mX9XHAJ6n2L6L+vQP8A025fZ/8ANeFo2l3E1lHb4Xn3MeV9Rb0T9T0uuH/qqP18P/jLl9n/AM0F9BIH6tuQycf6v/mrhF53VQcTWy1V1LBW3ufRbqAuqJYpHYif6OxeO+OoHiofANI+ns9VO2nfSUNZVPqKKkf1hhIGBj5uSC7T21YVhxHw1TcTUkNLV1NXDFFKJdNPJp1OG7dW24B3wpdqtbrXTvidX1lbqfq11cmtw8hsNkH475e/RZ5XkpfKK2ESCHyvJZ5XkpgiWeV5IiFyvJZ5Xkpoh8k5KCGIvJZ5SmclZ5SCFyvJZ5Km8nyWRD5IqDylnkqbyfJZ5OyIg8ryTkqfyfJZ5PkggCHyTleSn8nyTk+SCByk5Sn8nyTk+SCByk5Kn8lOT5IIHK8ljkqw5HknI8kFfyU5Pkp/I8kMCCvMXknK8lYchY5KCy4Bjx+kKwH/AGsfgV+qx0X5h4Fixx7YjjpVj8Cv08EVlERAREQEREBERAREQEREBERAXOaGOohkhlYHxyNLXNPQg9QuiIPntZw9fuGJTUcP1jqu2gb0NRHzXwj+wchzm+Wc+GVWfCZa2KKWload81TIY4JaSsfhkg3OY3Aacdwei+qYyvIcUWulhqoq6ijkjucrz/UycsShrSS5+xGwGx6746Ltiy8bblyy45tSYrOpeavt24joq0QTUraJj4QIXOxKyodj09Tm7gjs0b98qlgoblF+q2U9DT0taKd7I4A0y1VTqxmSQDAZ0zlx2zuriakrboyqqmyVNTVsniDJHPax9LTEcxro3HAa4nGpx7Z2K9vwlTW82aG40lPI2WtaJZZah2uWQ/2ndx4Y28Fnnqdt8Y0reFuDJLfUNud5rH1tyG8bBtFTZG4Y0dT4uP1L2XRYAwsrEzMzuViNdhERRRERB+ReSsiJTOUthEghiHCyIvJTREtuSiIPK8lsIVOEKyIUEHkrPJ8lO5K25KCByVnk+Sn8lZEKCv5K25Kn8grIhQQOQs8jyV5BZa6pax0VM8tefRJGMq0ZwZXbc+WGAHu8k/groeP5Hl9yyIF9Ho/0eQzgE3GZ478qlOPeVYx/owo8elWV31QtH800PlHIWOR5L6y79GNG7IZcaprvCSH8lVVf6OqmB+mKra5x6B7MJofO/g/knIXrK3hC6UO7oBK31ojlVElI+J5ZIxzHDqHDBTQqeQnI8lZ8jyTkeSgrOR5JyPJWXITkIKzkeScjyVlyE5CCVwXFjjeynHSqH4Ffo8L8/wDCEWnjG0HwqB+BX6ACKyiIgIiICIiAiIgIiICIiAiIgIiZQF5niGZnwynqPSkp6ZssVSYRqdDraAHEdcYXpCQvHUtZLbLxdKOhoxW1Bk580xk04B6NPsC6Y8fOJ14csmThNY9VZbKS3V13pqC5x0dVzqcCN9JUvIlbGBgysBwcjpnwwV9AhdA3EMToxoGAxhHogeQ6BeVqqyhj4cFwoqH4PBVygVL6eMNcxucOdkDfp1VzZ7baaRoqrcxpErcc0OLtQ9qtsc1ru3sVzUtbjWfG/wALdEyEXJ1EREBERB+YOV5LYRKYIlsIvJBDEK3EPkpgi8lsIUEMReSyIfJThD5LYQoIIh8lsIfJThCthD5IIPJ8lkQ+SniJbCHKCvEOeytbNaW1Uz55x/R4cF2fnHsFz5OFLiZWvfFBSzNaxrDI6PIBfkYyPHG6sD1tpca1jpXcsMB0RgdgOyvIYnNI0saQOwXgLLW1tDUtgD8xF4YWuGxHivYx1bSf6vB8QVdi8gdMwaWiQDwJ2H3Ls6aZowWfWCqiOpdt6Tx/zKS17nAnW/8AvKDq6R2rOp4Pm5bh2Dq0hx8XHJUKR4bvgk+ZVZXV87aWUxu0ODTgt6hVFhdKik2dXVjYwwfID9O3sC+b36aC43V81M0iENDGkjrjukjHSyGSRxe925c45JWOT5KbVWfB05HkrPk+ScnyUFZyPJY5HkrPkJyEFbyPJY+D+Ss+R5JyPJBvwtDjiu1nHSoH4FfcAvj/AA5FjiW3HwmH4FfYAgyiIgIiICIiAiIgIiICIiAiIggXS70VnpxNWzCMOOljQC58jvVa0buPkFUvut+rGOfRWuGhpxvz7lJggePLb0+sqvoaunqeP7yyp/1+n0RUevpydAc/l5+dqd6WN+nZduKKKapnoJ5qSWvtUOo1FLFuS840vLM/tGjf0c987oK6S8Plc6N/Fk9S8HBZaKEOH94B34qtnt9ylmm+AU19LJgDLJUOEes9DkZ9LIXs7XxDYpIxT09fSQvbtyHYhc3y0OwR7lZyapoXGBwJLSGPByAcbHZbx3mk7hzyY63jVo+dny3EjY6il/WT7b8HYWGGaplO52y0A749XG67W9slvrnSw098s9I2BkTeTTiTnuBJMjm74znpjKtLSxtlrnGrrHiSRp+EQviJPNzs4HHTHdeknmjgZrlnjibjOZJA0e3crr+orFb/AE9pcv0tr2xxN66n+3j+P5UtDfbjPOYrfxDbLhMelNW05p5T5DGN/qVtHxV8De2O+0EttLjpE5cJKcn+IPk/8wHtVDcrnZLq11JyReZO0NJHzHA+Txsz26tld2iCppeHoYLvIySRkZFQZX62huScPcdnYbgE98LzvS9K1wcAW4IO4I7rZeU4Eqo57XXRU4f8Cp62SKkDwciHYtxnfTuceWF6tAREQfnsRLcRKQI1uI1FRhEtxEpIiWwjVRHES2ESkiNbCNBGES2EXkpQjW2hBFES2ESk8tbCMIIoiXaJsZIbLE1+M6HEbxu8QV25azy0E+DhypAjrHvbHhwyc6mu93fzXd881PKf2YcM9M4XG21Pwd5ZLI8QkbDOzSt56jUwuDtQB7t/mtRPVJ7J0F2bluqmxv6ysG3iIMOKY9fWXmG1R7xAj611+FgDZoA8F14R6OE3n1W9ReZM/s6eMe05VfioqWPMjhpwc6RsobqouO7DjyK7mslbE1oDuW4/J6KWjUaiGqTudzKrfTujeWvBBHYrHLVhPiV4cBjbC5cpcXZE5acpS+Us8pBD5ScpTOUnKQQ+UsctTeUnKQdLBHjiCgP/ANw/Ar6qF80skeL5RHwlC+loCIiAiIgIiICIiAiIgIiICIiDx95szoq+qqJbe6426pkbO9kO1RSyhobzI+hIIA2BDgRtlaW6vqJSWWXiSlrQ0lppbk3EzCPmlww7P+8CV7IheCm/UtDebnScQ08LRUVZqKaaogJa5hY3Ol4G2CN90FtVSV1QA26cJQ1je7oZo5R7nhpVY+38PE4fwbXw79I6TGP7jsKzpbNaKiJr7VdquJnhS15c33OLgpDrLcWbRcRXAN8HxRP+/Sg8861cMuO/Ct0eRsNVJMcezLl1jt9pjIdS8D1EjhsDLTRN+97s/crk2e6E+lxBXY/s08Q//VaSWFzhmpvF2e3vmpbED/caPxQR5au9Q0+BRWq0Uw6vqqnVj/lYAPvVM2anvM7oYp5uJqmJwJhaBDRRHsX9j4j5Z8Apcw4OtcpfM6jmnaCTrc6qkHng6irjhdkk8txuhp5IYK2SN1OJGhrjG1gAOnsDvgIJ9itk1upJPhczZquolM872N0s1HAw0dgAAB7FaoiAiIg+IBi3Ea6hi2DFFcgxbhi6Bvktw1ByDFuGLqGLYMx2QcQxbhi6hi20+SDjoWwjXYNWwYg46FkMXbStgxBxDFCmlfibBwQcZG3vVppUJsYMs2R85bpOpS0bhWw1M+okTO96lGrmwGmbc9AszUoidkN2K0LRgbBeyLRL59qzEuEks7nf1zvqVlRsLgxz8ud2LjnCjwwa3dNlZwsAIGOi45beHowUmOsmhNC7aUwvM9TloWNK7aU0ojjoWdC66U0qjloTQuulNKDvZ2YvNH/EC+hrwNpH+mKT+IF75EEREBERAREQEREBERAREQEREBeeu4xxPZTk7sqGkePoZ/kvQqgvAPxksZ7H4QP+2UHOusFpmglqXWqmdOyNzg5jeW5xAz1bhV1isENTbGSvu1XK9xzimqntbGD83qenmrme+2yip2zS1sJY6Tkt5TuYXPxnSA3O/kqvh8OudzN5pKWKjoJGuZpa7LpjnGSBsMLrSN0t8/DhktEZK99/Os/7dKizUVOQKm73EE9A+vLc+7Co4GcPVdfHA+21s0c8hZS1VTI+WKoLc6sHVsBpPUbqUJqao/WstTbhPe6fmSMppM5kDfkafLp0UDhyhcy4Uzo2vZBC2eYmVnKD5JQ0FsUZOWsbg7nxUyY+E8Z7tYstcleVey8q4Keis9a2lgip4xTyejDGGD5J8Oq9BYhjh+2j/ZYv8AVDeP3RcP8AhpP8JXoLL+47f/w0f+ELm6pyIiAijV1fSW2ldU1tTFTwN+VJK4NaPrK3paunraWOppZ45oJBlkkbg5rh5EIPkgC2DVsGrcNUa01DVsGrYNW4ag1DVsGrYBb6UGgattK2AWcINdPktgFthZwgxhMLZZwg1wozG/tpvaFMwuEY/by/UrCSy6ESM0n6lH/V8hZqBGFYtbsslq6VtMOdscW7occIiYB3XSMYcupasNGHbrMztuI0zhMLfCYWWmuEwtsLOERphZ0rbCYQaYTC3wmEEi1DF3pP4gXu14e1/vWl/iBe4QkRERBERAREQEREBERAREQEREBedv8AEye9WaCTOiX4Sx2Dg4MLgd+y9EvKcY1UlFNbaqIAyQ/CHtz0zynK1ibTER5ZtaK1m0+FS3g2tpJI30r7e34PHiKrFOW1GkNwAW50F2NteM4VbQCNlDSNgr5jXTNIgpoXaOW8OOc9sfermjkZV1sUVDxDNHcnxNfJDK0uaSRkgbYz305yAo174XbQ2uUw1cBJ/aTmQhjtXYtPbrjC9uCMdZmlp6zLxZ7ZZ1kx9tT3/E/PROdQXuWaO41MFM+qpIXOp2Mdh079Owc7wJXmKevkkr6O5MkldUPe6Wrle7Tln/tNB20kZyT0wMKZaLnLQVc4s4E9vMDHiCSXDYHtB1uOo5DidtI27qNR24XmoNRareymoZAA50jssBzlxYP5dFccWtyi86jXt82ma+Os1mtdzv3667/j+HorjVMrOGK2piDhHJSPc3UMHGn8Fd0rbqLfRChdRNhFNGMTNcXZ0jwPRVN+9Dh65BuwbSvA/ur09sGLVSDwhZ/hC8MvoIeOIPXtn9x/5pjiH17Z/cf+at0UFRdqOhrXUbayOlmrYy6Wkimd6LpQ07474z54zlUv6Og9lpuUU8bIayO5ziqgh/qopCQdMf8AZwQfaSr682G336COKvgLzE/mRSMeWPjd0y1w3BXW02iislvbRW+AQwtcXEZJLnHcucTuST3KD5oAtwEC2AUaAFsAgC2AwgzhZwgWwCDAC2AWcJhAwshMLOEDCygC2AQMbLgwYqJPqUhcm/18iqJDG7LYsW0YXXRskSSiluFoB6SkvZhR/npsbYTBWVlRWuFlZTCDCLOEwgwmFnCIJNrH+laX+IF7deKtn70pv4gXtVUkRERBERAREQEREBERAREQEREBeev7Nd6sLM41TSt6Z6xOXoV57iB4ju9ilcQGNqJC4kdBynZKDwXwp1uoaGupamnmr6Mzh1C5jpZqmp1YdI1rSDqc0YydmhdZqx9Ve6e8VFOx7Kh8cjYpCJYhF84ZHzm9sd+qlniuommmuFNQw2yg1GN9X8HEtW52A5mpgxpDx8kknzwuLqOWbhytit14udPNSDnT0lWyOKSJjyXOdkDuMkb4811xZJpM68uOXDXJrl46vVMouHb8+SsbQ01S7I18yLBz2JC5imr6Gt00/KkoHvzyzgGHPXT5L55QRS2Kmp6qKtkNI6P9nFFcRHPOT0aRglzu4AHXuF6O6SX23Xjk014kihMTJIYLgGOdU5Hphshw1rmn5pO61k/47zWJ38/smC37lIvrW+vz3XfER08PXM7n+iyfgvVW8YttKD1ETP8ACF8nquJqmWjkoK2ro6t1ZQTOc6ljIbBK0ZEeoEg5GSPYvrVF/qMH8Nv4BcHd3REQEREHysBbAYWGhbAKNsgLYLGFuAiC2CwFlBkIsgLICBhZWQFnCDAWUwshAXFozUPUjso+D8IdjwQSWTNYd1IbUxY6hQCzV1WOWPFTUruE2SojdtlcMgvBHQrkGALZpy8IOqALKyFUYRZRBhFlERhMIiKlWz96U38QL2oXirZ+9Kb+IF7UKpIiIiCIiAiIgIiICIiAiIgIiICrbzaW3Wmja2d9PUwv5kE7Bkxu6dDsQQSCD1BVkiD5bVcMXSiquc2GsgOnQ426QyQyM66S0ESNGTkAZAzsVxbURwWy5UFRyH/DyOe+oqpIpdgANnsHTA2OfNfV8IWhwwQCPPdB8QLKh9YyokdYIntLSH00o1OA79PQO3ZernvdzvEBgitVLURZ3AppKkZ7HLg1ufPK+gNhiYctjY0+IaAsySxxM1Sva1uQMuPcrU2m3dNRDwVNwldLzUskvLjDTNGnllzdZb3a1rPRjB6E5LsbbL37RpaAAABsAOyysrKiIiAiIg+XALYDKwAtgFG2QFtv2WAtkQxutgFjHuWw8kDC2HRZDHYBxsehOyyY3sGXMcB4lXQwAs4K0MjG/Kc0fWsGpiBxqyfIZTjMpuHVZAXLnl2zIpHfUt2srX/JpD9ZWuFk5w2wtC30y7thdm226Seoz2hWNJQNpoNNcdeqUAnPYj80467nLapwtTspt2oIqWQNppXuOMnPZU7hU7YdlIrs2lowekThRmxzk+m/AW9S6oYz9gBrzvlOPXRvomBZVW2ouGcGIH6lZ0jXysxUHlyHoM5CTSYIttlFkjGPNarKsosJlBlYTKwgl2z9603++F7ULxVs/etL/EXtQhIiIiCIiAiIgIiICIiAiIgIiICIsakGVjKg194obbFI+pqYmljS7l6xrd7BnJXnrpxpSfBYpLVcKB8pIc+KVx1EeqMA4PtW60m2nO+SK78z31HdPul5uEdydQ2ukjqJoohLIJHY1A9m+agVVxbxNRRUdNTzx1jJ2PljkYRygDuSeioZOIDVzz3WKrjpKuSPkilET3lzf97GAV6Sy8SWSC3Q0z7xTPniYBJmTfPmSvTNYpGor9Uenr5288X5TGWL6rMee2vt6PUjosqFT3a31UnLp66mlf6rJWk+7OVMyvG9jKIiAiIg+YBbDqsexbAKNs4CzgucRnDR1QdVylfojaB1e5WGZTRSAs1teWnsQVJpY+a0x1MbCBuJo3YOO4I7qLHVCIhr25YBgZ6LoJ2P/ZkZDgtTCbXRoLbGGudUl5I2IOcrEbInaoXEmJ22CFSU9UYI3wZ9Fu7fJdIroHFjye+ly1FZmGJtETqVy2z2xjMmEej1BOVuyChixy4WfWFTzXF0T3AnI6LjFdeazpjBwtcbTHdjnWJ09D8IiYMNa0ewLma0DdVDakvCFxK5zGnWOsLCS46eig1FeZonNzuN1FlJUeMHnDPQ7FIiBNfNzhlxy4d1HeBlbRDMhHkuhiLnbBFaMaCdx9aw0ZHjlbTOEZa3udlMp46ZtOySaU6iPkNH81FQy12nZdI6aSSHW5jgGuHpY2UiR7XYEMWkes7uujKyWOJ0ZaHk9C/t9Su0RJB3Piua6PD3HLitcLMq1WFnCIMIidkVKtf71pf4gXtgvE2v960v8QL2yMyIiICIiAiIgIiICIiAiIgLGd1lUvF0k0XCF4fTP0Tikk5bs4w7SQEESS/V10qHwcPwRPhY4skuFSTycjYiNo3kI8dm+ZVNXxiWrfRTVdzvtcwjnQQzClpoSegeW4A9mXHyVxw3cKWejgoY4xS1dJEyOWhfs+LAA2Hdu2zhsVCFNW8P1dT/AEOasts8752zUzdUsRecuD2dXDPRwycbEIIUvDToLZPUSUtooYo4zI5lJTGSUgb45jiPfhcaqS8fB7c+O4Z+G4McFI1sb+meuPvXpqa9WO5U8lKbhTnmNLHxSO5b8HsWuwQsS2ptPJS1VoZTulp4eQyOR/o6Cc7EdD5r0Yr0ivG3zo82WmTnyp86/wCNqq2cN1NNRuEtzuFM5zy4R09QMNz47bnxKpX2iKnuNwko6iR7qJuub4WxkgeTv6I0/er6C5Xm4QyyUsFGTTzGKRmo5cR4eAXKkhqHXepuVZA2ijkgEb43yA63Dv7MLrFrVta956+/zw5TSlq0jHXdYn39e35VVNaat9C109os9ZEfSbHUtLJSDvs8ZA+sKZbI4TUmlt9Xc7HXhusUc0gmicO5YHEtc3x0kEeS4k2Gir2yx3KWSZh9CCGV0x9ga3JVjR0tddLpR1k9I6io6R7pImTY50ryC3JaPkMweh3K82XjNt1nu9WPnr6o1+drCmv9ZQ1cVJfYYmNmcGQV9OTyZHHo1wO8bj2zkHxXpcrwnF1yY6zXG1UbG1Ve+ndmMbtp2gZ5kh+bjGw6k4wvYW17n2yke55e50LCXHqfRG65uiWiIg+Zfeth7lgNyQt8ADyUaZxuFEqsioomeMhB+pTQOyr7qXRxslaMmGVr9vVOxWq90lJcQ5jgepJUdsxbjc5afuXZrmyR8xp9F248lFqGlgBPQ9lpmYSZZB6Tu2FXQT5fMwAjfO5Uhz/2G56jCh0w1VMukeS6456S4Zo6wtatznAb9QFzo4y+WQZ75W1UHHQ1oJIABXelLYGkuc0OO5yU56qn7e7rCOIMaAtjpHdRTWRY+XnyAyuMtyjjHyT9ZAXCZ29MQlvLVyY0F409cqmqL6xuwMY+vKk2i7U9Q8iSYF+dm4wgtKLTLWOYXBo1EEnsptVPFThzYfDBeep9ipaefk3eT1XHKmVLtTsuG2eieVcGEvkLndunkoLrpXMJEUETQNgXbkqcNonPPgq/TNKQGM2PdSSEeprLpM30qwxjwYMKHDZqmtjfJ8Nnc9u4Os9VeQ2h8jtUhOFeUlHFTQloACzMS1ExDx1mq77TzmCpaZYAcBz9zj2r1AfqbkjBXWRrG5w0LiVqGWFg9U7LHdAWOqHdY7ZQS7X+9KX+IF7deHtf71pf4gXuAiSIiICIiAiIgIiICIiAiIgKFdqBt0tNXQOeWCoidHqHzcjqpqIPFh1DcXQW3iGnFNdYRiN7nmPWRtrhlGNj1xnbuFZC3XyhH9Bu7amMYxFcIsnH8RmD7wVaXaip662VENTBHNGY3HTI0OGcHf2+a8rYLRK2w26ahu9fSPfTRuLHP50ZOnf0X79fAoLCqmuUw0XPhaCta350M0co9zwCqx1LYTnncI3KB3cRUz8f9DldCPiaLIbU2ysHjLG+J33ZC1NdxFHkSWWlfjvHXYH3hBRCk4abqabHeXEuJ0mnnH1bEbe1bilsTXA0/BtfO7tzaQ/jI7Cmw8U19VWSUdPZmyzRt1PLbgwsb2xnxXd9df5NhaKCL+LXF33NC1flv6u7GOacfo7fZzhnu7Gcqg4fpLfH41FQxg/uRAlZktVwq2H9ZXiRsHV0NEzkMx4F5y7HuXN54glJ111vpfKCmdIfe4hUnEVqD7HVy1ldW10oDdPOl0sBLgNmNwPflZbWThS1VJNYeGqePRKDHU1MTf2MDT8ol/z5CNsbnfcr2kELaenihZnRG0MGfADCQU8VPCyGGNkcbBhrGNAA9gC6oCIiD5sBjGyyMA+K07ZxhdG9s9h2RWwI6lcKkw1GYNzraWuIGzR2J+tbTuIjIGei8hV3i62eeY0zmOY/5WoZ2QXbJ5aEmJ7M+BAysTSGVwy7J79lSU/FdLVRBte2WCdvzo8EO/JazcRU/K0wxPcfFx6qbJhcSTNAALh02BKlW0Rtd6IMkhOSG9vavDz3KWonbI/ALdgAOi2dcpzGWCeTQeoBxldIno5zHXb0t4vbWVpgpxzNOziHYGfBQ23KocNuWz2DJ+9UbZWgbLsyYkbLM9lhdCaeT5U7yPAHCwYgRuSfaVypWTy40sPuVpDaamXGRhcp27RrSmna1o7KEXOzmPOobgheyj4a1/L3VhT8OQR9WD3KwkzCu4ehkr6Nk0j9MjSWu1dV6plBC+PU+Vp+vdQQaG31UMEs7YBJnDiNsjsVfwR0Zg5hqYnAjqMFbmWVQ+kZr0tPoEbLoyniixgBR6y82ymukdK2bmOkafSA9Fp8FK1hwBachEC7HQbLBfnp0WpO+d1oTthBq/r4LkVu49lzPsQYKxjuh9qx0Hgin1rGcDCZ8RlYQS7X+9qX+IF7cLw9rP8Apel/iBe5CIIiICIiAiIgIiICIiAiIgIiIOc41U8g8WkfcvOcMHPDNs8oAPcSF6Zwy0jxC8xwv/4epG+rzG+6RwQehj7Kr4nh51kmaTNyw5plEPyiwHcD6laR9ltItVtNbRaPDN6xes1ntLwNvms9ru9VWxyBtM6NrKYQsJAbj0tX9rPirK33We61Dnw/B2UjSctOeZjsfrVrVGitkUsxp2gSuAc2KPLpHezxXmuF6KRtXW1vIMNNJ6ETOzfSyQPYvXM1y1tkt3jWtvJWs4LVx446TM7+3+vH9HoX9FScRb2SVvrSRN97wrp/dU1+GbfE3rqq4G/9wLxva9yFlAigIiIPmrQdwNitwMYysAdt8rdud/FFc5G6m9Buqe4W7msIIBV6BnwysOhDm9B7EHzG5Wh0ZJaNlSkvhcQSQV9WrLaJQdhleTuPDpkcS1vdZ0081HJLLs1pJVjDQVc7QAxWVusc0Uo1M2C9zbrYxsbQ5u/sWoYl4ij4cqXnLx9S9Nb+GmNALo16WKkYzoFLY0NGwV2mkGltMUTRhg9ynspmM7LpkjyKF+FNKYaOgXN8gDT4rD5ABsossoAO6ClvtMKtm/Ubqspp56Jpa2Z7RjplXFY/IJXna2XS4n6lmY23HRFqiHVDZdRLgc5XoLbdCGNbq6eK8hPVenjPRSKOtId1/wAlYSX0KOqZIOq65B9i8vR15AwTsreGq1DHXzVRNJxnwWvZYbLq27/ig6nbZAK1KH3p1QYWrlkgLBQS7V+9qX+IF7leFtX72pTjGZAvchEZREQEREBERAREQEREBERAREQF5fhjazNb6lRUN/7rvzXqF5jh7akqmepX1I/68/zQegj7LeRaR9lvIgpLxQTVrIJKafkVNPKJI39R4EEexRa2yU1VUOlMlRGX7vbFIWtcfHCunqO9bjJaIiI8Mft15Tb1RNIYwNBJDRgFxyVVXYFwt8Y+fcKcf9YKtn91VXHeqtDfG5Q/dkrLb2yIOgRQEREHzgY2wM57rcAt33Kxgt2PtyVsBg7de2EVluANz1K6taOy0DcuyAT5rqzYg+9Bl0TXDpseijvo2nOymjx+9dBg7fiibV0dCxrs4U6JoYBhbnGrHT8U1H/JBv8AUthtuFzznGMlZzv4oOjne1aOfgndYGMHH1Lk52+7vuQYkfvjxUKaQE4GB32XaV+PA4/BQZyd8bnqUVDq5Rp2XmrhJsSrmseQC052Gy89WvzlCVHPOQ859i3pakhwDdu5XGpGScLhHkP2RHqaSpJAy7Pl4q8pqoBoOQPNeSon4HXfG+Qr2mk2b+069dkV6WCbO2c57BS2yNc3zVFFLp2ydt1YRy7Y2z4oLAb5WD36riyQZxg7910DvR/mgfK7JsPNBuNjvlYPXfdBLtX72pO/7QL3S8Jav3vSeUq92iCIiAiIgIiICIiAiIgIiICIiAvMWH0X3Vnq3Kb7w0/zXp15mz+jcb4zwuJd742H+SC/j7LeRaR9lvIgiPUd/dSHqO/ugiv7qrrRqudjb414PuY4q0f3VdNg3yxg9BUyPP1ROVR7EdAsqtF/teP9ei95T9f2v/8AOi95UVZLCrrxeaWzWeW41Di6JgGlrBl0jjs1rR3JJAHtVXwRcbndLJUVF3DWVorZ43xNOREGvIDAe+BgIKMaj1A8Oq3AztnB6exYAGoY3XTRvjOQPAYRWG50jGGjOF0aBkkeG6107DbvnIW7NzjI28OiDo0kDPjtsthsPSPsytG5GR49yFs3ODuNvFEbA9iNvYhz4N9ixk5ORhZA374QNwMkY9ndYOFnPgStM5xt70Gc523AWjsauu/gsu/BcnHbIbnIxv2QcZiBtjdQaj5IIHfbCnSEacKBLu4nHojxRVRVYwfdlUdW0b46K9qI9jg7dgqupj7DwQeenjyc4XAR4cMBWksJzhR+Sc5xjzRCDIx4dtlbUrnbDO/gVWMY7ONx5KbCXNwDuD08cqNLiA6mgjodtWcKfG4tAB7nrjoqeAu0HUACeuR38VPjfqZl2wPVw8fFUWsb+4OPaeqkRvGSNunQhVcbg1oOQ7Bx7FLEgO3peIKCYHZycBAcg48eqjteS0kjbG58F0Dzvk4PZBYWsg3ilPT9oF7teCtTibtSAj/zF71GZEREBERAREQEREBERAREQEREBeZtpxf+IGf7VE73xD8l6Zeaoxp4rvrfH4M73teP5IL6Pst5FpH2W8iCI9R391Ieo7+6CK/uoHXiaxD+3UH/ALZU9/dQGelxZZx6sdQ77gP5qo9dob6o9yaG+qPctkUVQcQ8MM4gmoZX3GtpHUUhliFM8Aa8Y1EEHJAzjwytOFOHajh2mrYqi5TVpqKqScGX5oc4n3nOT5r0SYQfPx6J8B4BdchoycZ8crmSenYDK38D3KKyB6Q81uMaS3r7VhnUDseq3HyveiN24Awdll3pAnw+pas3buslx09fEoNmb5JGChyNhsFr2PsWQSWjJ7IMg43HX2LU5LQB2G6y8nSPatc4aSEGr+xHbYrm7O/o9Quw658lxcMgnuio8mQwjsO+VFkbk59xUrq52fNcZACzfs5BVzs6gD/NVs0W5GOqup9nNaOhG6r5ujUVUyU+ScDoVwdTdtOytHAYyueBvsiITYCx2SMkDbyXZkIIztkeW6kYGBsujR27BBzhjcTjBOFIjiwPVxvlbNaDsQMbrqzdjc75GDlBmL0iMHSPDHVSIyW9D02yVxZ29ikFoG4A3KK3acNA6npjyW4OSST/AJLRwBBPfKzHvj2ILKznN5pN8/tR+C+gBfPLP+96M9+aF9DRmRERAREQEREBERAREQEREBERAXm4vR4zuo9elpne5zwvSdl8049uVZarhW1FDO6CZ9NTxuezGdJkdnHh7Qg99LWU1CwPq6iGBvjLIGD71Wy8X2AOLW3OKQj/ANprpP8ACCvO2+0UDIIqk0zJah7Q50s2ZHkn+07JXo6QAAAAAeWy6zi13liL7RncUWc7/CJ/sU3/APC4nieyOODcoYz/APa18f8AiaFf/M7qvqgHZDgCPAhSKbWZ0jxVVPVs1U1RDO31opA8fcVGpvS4xto9Wknd/wBTQq2vs9umglnNJGydjS5ssX7N4OPWbgqv/R7cKu5XSlmrZ3TSMp6iNr39dIezGT39pS9JqVtt9RRB0Rc2hERB/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pic>
        <p:nvPicPr>
          <p:cNvPr id="6155" name="Picture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4005064"/>
            <a:ext cx="6806382" cy="16561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144" name="矩形 6143"/>
          <p:cNvSpPr/>
          <p:nvPr/>
        </p:nvSpPr>
        <p:spPr>
          <a:xfrm>
            <a:off x="2483877" y="5589240"/>
            <a:ext cx="5958408" cy="369332"/>
          </a:xfrm>
          <a:prstGeom prst="rect">
            <a:avLst/>
          </a:prstGeom>
        </p:spPr>
        <p:txBody>
          <a:bodyPr wrap="square">
            <a:spAutoFit/>
          </a:bodyPr>
          <a:lstStyle/>
          <a:p>
            <a:pPr algn="r"/>
            <a:r>
              <a:rPr lang="en-US" altLang="zh-CN" dirty="0" smtClean="0">
                <a:solidFill>
                  <a:srgbClr val="0086AB"/>
                </a:solidFill>
                <a:latin typeface="微软雅黑" panose="020B0503020204020204" pitchFamily="34" charset="-122"/>
                <a:ea typeface="微软雅黑" panose="020B0503020204020204" pitchFamily="34" charset="-122"/>
              </a:rPr>
              <a:t>90</a:t>
            </a:r>
            <a:r>
              <a:rPr lang="zh-CN" altLang="en-US" dirty="0">
                <a:solidFill>
                  <a:srgbClr val="0086AB"/>
                </a:solidFill>
                <a:latin typeface="微软雅黑" panose="020B0503020204020204" pitchFamily="34" charset="-122"/>
                <a:ea typeface="微软雅黑" panose="020B0503020204020204" pitchFamily="34" charset="-122"/>
              </a:rPr>
              <a:t>分钟内完成上机检测，</a:t>
            </a:r>
            <a:r>
              <a:rPr lang="en-US" altLang="zh-CN" dirty="0">
                <a:solidFill>
                  <a:srgbClr val="0086AB"/>
                </a:solidFill>
                <a:latin typeface="微软雅黑" panose="020B0503020204020204" pitchFamily="34" charset="-122"/>
                <a:ea typeface="微软雅黑" panose="020B0503020204020204" pitchFamily="34" charset="-122"/>
              </a:rPr>
              <a:t>1</a:t>
            </a:r>
            <a:r>
              <a:rPr lang="zh-CN" altLang="en-US" dirty="0">
                <a:solidFill>
                  <a:srgbClr val="0086AB"/>
                </a:solidFill>
                <a:latin typeface="微软雅黑" panose="020B0503020204020204" pitchFamily="34" charset="-122"/>
                <a:ea typeface="微软雅黑" panose="020B0503020204020204" pitchFamily="34" charset="-122"/>
              </a:rPr>
              <a:t>天内出具报告</a:t>
            </a:r>
          </a:p>
        </p:txBody>
      </p:sp>
      <p:sp>
        <p:nvSpPr>
          <p:cNvPr id="6145" name="矩形 6144"/>
          <p:cNvSpPr/>
          <p:nvPr/>
        </p:nvSpPr>
        <p:spPr>
          <a:xfrm>
            <a:off x="449993" y="1328570"/>
            <a:ext cx="5280880" cy="369332"/>
          </a:xfrm>
          <a:prstGeom prst="rect">
            <a:avLst/>
          </a:prstGeom>
        </p:spPr>
        <p:txBody>
          <a:bodyPr wrap="square">
            <a:spAutoFit/>
          </a:bodyPr>
          <a:lstStyle/>
          <a:p>
            <a:r>
              <a:rPr lang="zh-CN" altLang="en-US" b="1" dirty="0">
                <a:solidFill>
                  <a:srgbClr val="0086AB"/>
                </a:solidFill>
                <a:latin typeface="微软雅黑" panose="020B0503020204020204" pitchFamily="34" charset="-122"/>
                <a:ea typeface="微软雅黑" panose="020B0503020204020204" pitchFamily="34" charset="-122"/>
              </a:rPr>
              <a:t>检测内容：检测血液样本的基因差异进行用药指导</a:t>
            </a:r>
            <a:endParaRPr lang="en-US" altLang="zh-CN" b="1" dirty="0">
              <a:solidFill>
                <a:srgbClr val="0086AB"/>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599181" y="4005064"/>
            <a:ext cx="7717235" cy="0"/>
          </a:xfrm>
          <a:prstGeom prst="line">
            <a:avLst/>
          </a:prstGeom>
          <a:ln w="28575">
            <a:solidFill>
              <a:srgbClr val="0086AB"/>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99181" y="5517232"/>
            <a:ext cx="7717235" cy="0"/>
          </a:xfrm>
          <a:prstGeom prst="line">
            <a:avLst/>
          </a:prstGeom>
          <a:ln w="28575">
            <a:solidFill>
              <a:srgbClr val="0086AB"/>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40853" y="2053823"/>
            <a:ext cx="1723738" cy="15908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矩形 14"/>
          <p:cNvSpPr/>
          <p:nvPr/>
        </p:nvSpPr>
        <p:spPr bwMode="auto">
          <a:xfrm>
            <a:off x="109395" y="212709"/>
            <a:ext cx="169884" cy="833437"/>
          </a:xfrm>
          <a:prstGeom prst="rect">
            <a:avLst/>
          </a:prstGeom>
          <a:solidFill>
            <a:srgbClr val="0085A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HK" altLang="en-US"/>
          </a:p>
        </p:txBody>
      </p:sp>
      <p:sp>
        <p:nvSpPr>
          <p:cNvPr id="2" name="TextBox 1"/>
          <p:cNvSpPr txBox="1"/>
          <p:nvPr/>
        </p:nvSpPr>
        <p:spPr>
          <a:xfrm>
            <a:off x="1079086" y="5589240"/>
            <a:ext cx="1404682" cy="369332"/>
          </a:xfrm>
          <a:prstGeom prst="rect">
            <a:avLst/>
          </a:prstGeom>
          <a:noFill/>
        </p:spPr>
        <p:txBody>
          <a:bodyPr wrap="square" rtlCol="0">
            <a:spAutoFit/>
          </a:bodyPr>
          <a:lstStyle/>
          <a:p>
            <a:r>
              <a:rPr lang="en-US" altLang="zh-CN" dirty="0">
                <a:solidFill>
                  <a:srgbClr val="0086AB"/>
                </a:solidFill>
                <a:latin typeface="微软雅黑" panose="020B0503020204020204" pitchFamily="34" charset="-122"/>
                <a:ea typeface="微软雅黑" panose="020B0503020204020204" pitchFamily="34" charset="-122"/>
              </a:rPr>
              <a:t>2mL</a:t>
            </a:r>
            <a:r>
              <a:rPr lang="zh-CN" altLang="en-US" dirty="0">
                <a:solidFill>
                  <a:srgbClr val="0086AB"/>
                </a:solidFill>
                <a:latin typeface="微软雅黑" panose="020B0503020204020204" pitchFamily="34" charset="-122"/>
                <a:ea typeface="微软雅黑" panose="020B0503020204020204" pitchFamily="34" charset="-122"/>
              </a:rPr>
              <a:t>外周血</a:t>
            </a:r>
          </a:p>
        </p:txBody>
      </p:sp>
      <p:pic>
        <p:nvPicPr>
          <p:cNvPr id="14" name="Picture 3" descr="E:\3_工作文件\4_CTC宣传\PPT素材\logo友芝友医疗科技-01.png"/>
          <p:cNvPicPr>
            <a:picLocks noChangeAspect="1" noChangeArrowheads="1"/>
          </p:cNvPicPr>
          <p:nvPr/>
        </p:nvPicPr>
        <p:blipFill>
          <a:blip r:embed="rId4" cstate="print"/>
          <a:srcRect b="32053"/>
          <a:stretch>
            <a:fillRect/>
          </a:stretch>
        </p:blipFill>
        <p:spPr bwMode="auto">
          <a:xfrm>
            <a:off x="7552929" y="121377"/>
            <a:ext cx="1547664" cy="857234"/>
          </a:xfrm>
          <a:prstGeom prst="rect">
            <a:avLst/>
          </a:prstGeom>
          <a:noFill/>
        </p:spPr>
      </p:pic>
    </p:spTree>
    <p:extLst>
      <p:ext uri="{BB962C8B-B14F-4D97-AF65-F5344CB8AC3E}">
        <p14:creationId xmlns:p14="http://schemas.microsoft.com/office/powerpoint/2010/main" xmlns="" val="37985731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05928" y="2687826"/>
            <a:ext cx="6464010" cy="648000"/>
            <a:chOff x="1721325" y="2231636"/>
            <a:chExt cx="5551367" cy="648000"/>
          </a:xfrm>
        </p:grpSpPr>
        <p:sp>
          <p:nvSpPr>
            <p:cNvPr id="5" name="直角三角形 4"/>
            <p:cNvSpPr/>
            <p:nvPr/>
          </p:nvSpPr>
          <p:spPr>
            <a:xfrm rot="8075679" flipV="1">
              <a:off x="1675580" y="2277381"/>
              <a:ext cx="648000" cy="556510"/>
            </a:xfrm>
            <a:prstGeom prst="rtTriangle">
              <a:avLst/>
            </a:prstGeom>
            <a:solidFill>
              <a:srgbClr val="008EA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2592692" y="2231636"/>
              <a:ext cx="4680000" cy="648000"/>
            </a:xfrm>
            <a:prstGeom prst="roundRect">
              <a:avLst/>
            </a:prstGeom>
            <a:solidFill>
              <a:srgbClr val="008EAB"/>
            </a:solid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a:latin typeface="微软雅黑" panose="020B0503020204020204" pitchFamily="34" charset="-122"/>
                  <a:ea typeface="微软雅黑" panose="020B0503020204020204" pitchFamily="34" charset="-122"/>
                </a:rPr>
                <a:t>他汀</a:t>
              </a:r>
              <a:r>
                <a:rPr lang="zh-CN" altLang="en-US" sz="3000" dirty="0" smtClean="0">
                  <a:latin typeface="微软雅黑" panose="020B0503020204020204" pitchFamily="34" charset="-122"/>
                  <a:ea typeface="微软雅黑" panose="020B0503020204020204" pitchFamily="34" charset="-122"/>
                </a:rPr>
                <a:t>类药物用药指导基因检测</a:t>
              </a:r>
              <a:endParaRPr lang="zh-CN" altLang="en-US" sz="30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5786" y="1885534"/>
            <a:ext cx="5875198" cy="4086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5"/>
          <p:cNvSpPr txBox="1"/>
          <p:nvPr/>
        </p:nvSpPr>
        <p:spPr>
          <a:xfrm>
            <a:off x="316800" y="334800"/>
            <a:ext cx="6917304" cy="522000"/>
          </a:xfrm>
          <a:prstGeom prst="rect">
            <a:avLst/>
          </a:prstGeom>
          <a:noFill/>
        </p:spPr>
        <p:txBody>
          <a:bodyPr wrap="square" lIns="77614" tIns="38807" rIns="77614" bIns="38807" rtlCol="0">
            <a:spAutoFit/>
          </a:bodyPr>
          <a:lstStyle/>
          <a:p>
            <a:pPr>
              <a:spcBef>
                <a:spcPct val="0"/>
              </a:spcBef>
            </a:pPr>
            <a:r>
              <a:rPr lang="en-US" altLang="zh-CN" sz="2800" b="1" dirty="0">
                <a:solidFill>
                  <a:srgbClr val="0086AB"/>
                </a:solidFill>
                <a:latin typeface="微软雅黑" panose="020B0503020204020204" pitchFamily="34" charset="-122"/>
                <a:ea typeface="微软雅黑" panose="020B0503020204020204" pitchFamily="34" charset="-122"/>
                <a:cs typeface="+mj-cs"/>
              </a:rPr>
              <a:t>SLCO1B1&amp;ApoE</a:t>
            </a:r>
            <a:r>
              <a:rPr lang="zh-CN" altLang="en-US" sz="2800" b="1" dirty="0">
                <a:solidFill>
                  <a:srgbClr val="0086AB"/>
                </a:solidFill>
                <a:latin typeface="微软雅黑" panose="020B0503020204020204" pitchFamily="34" charset="-122"/>
                <a:ea typeface="微软雅黑" panose="020B0503020204020204" pitchFamily="34" charset="-122"/>
                <a:cs typeface="+mj-cs"/>
              </a:rPr>
              <a:t>检测</a:t>
            </a:r>
            <a:r>
              <a:rPr lang="en-US" altLang="zh-CN" sz="2800" b="1" dirty="0">
                <a:solidFill>
                  <a:srgbClr val="0086AB"/>
                </a:solidFill>
                <a:latin typeface="微软雅黑" panose="020B0503020204020204" pitchFamily="34" charset="-122"/>
                <a:ea typeface="微软雅黑" panose="020B0503020204020204" pitchFamily="34" charset="-122"/>
                <a:cs typeface="+mj-cs"/>
              </a:rPr>
              <a:t>——</a:t>
            </a:r>
            <a:r>
              <a:rPr lang="zh-CN" altLang="en-US" sz="2800" b="1" dirty="0">
                <a:solidFill>
                  <a:srgbClr val="0086AB"/>
                </a:solidFill>
                <a:latin typeface="微软雅黑" panose="020B0503020204020204" pitchFamily="34" charset="-122"/>
                <a:ea typeface="微软雅黑" panose="020B0503020204020204" pitchFamily="34" charset="-122"/>
                <a:cs typeface="+mj-cs"/>
              </a:rPr>
              <a:t>原理</a:t>
            </a:r>
          </a:p>
        </p:txBody>
      </p:sp>
      <p:sp>
        <p:nvSpPr>
          <p:cNvPr id="9" name="灯片编号占位符 8"/>
          <p:cNvSpPr txBox="1"/>
          <p:nvPr/>
        </p:nvSpPr>
        <p:spPr>
          <a:xfrm>
            <a:off x="6553200" y="6520259"/>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schemeClr val="bg1"/>
                </a:solidFill>
              </a:rPr>
              <a:pPr/>
              <a:t>13</a:t>
            </a:fld>
            <a:endParaRPr lang="zh-CN" altLang="en-US" dirty="0">
              <a:solidFill>
                <a:schemeClr val="bg1"/>
              </a:solidFill>
            </a:endParaRPr>
          </a:p>
        </p:txBody>
      </p:sp>
      <p:sp>
        <p:nvSpPr>
          <p:cNvPr id="10" name="圆角矩形 9"/>
          <p:cNvSpPr/>
          <p:nvPr/>
        </p:nvSpPr>
        <p:spPr>
          <a:xfrm>
            <a:off x="2937091" y="3530398"/>
            <a:ext cx="936104" cy="433493"/>
          </a:xfrm>
          <a:prstGeom prst="roundRect">
            <a:avLst/>
          </a:prstGeom>
          <a:no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977136" y="3963891"/>
            <a:ext cx="576064" cy="398604"/>
          </a:xfrm>
          <a:prstGeom prst="roundRect">
            <a:avLst/>
          </a:prstGeom>
          <a:no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标注 11"/>
          <p:cNvSpPr/>
          <p:nvPr/>
        </p:nvSpPr>
        <p:spPr>
          <a:xfrm>
            <a:off x="2411760" y="2276872"/>
            <a:ext cx="1626726" cy="1056117"/>
          </a:xfrm>
          <a:prstGeom prst="wedgeRectCallout">
            <a:avLst>
              <a:gd name="adj1" fmla="val 21325"/>
              <a:gd name="adj2" fmla="val 66108"/>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SLCO1B1</a:t>
            </a:r>
            <a:r>
              <a:rPr lang="zh-CN" altLang="en-US" sz="1200" dirty="0">
                <a:latin typeface="微软雅黑" panose="020B0503020204020204" pitchFamily="34" charset="-122"/>
                <a:ea typeface="微软雅黑" panose="020B0503020204020204" pitchFamily="34" charset="-122"/>
              </a:rPr>
              <a:t>多态性影响</a:t>
            </a:r>
            <a:endParaRPr lang="en-US" altLang="zh-CN" sz="1200" dirty="0">
              <a:latin typeface="微软雅黑" panose="020B0503020204020204" pitchFamily="34" charset="-122"/>
              <a:ea typeface="微软雅黑" panose="020B0503020204020204" pitchFamily="34" charset="-122"/>
            </a:endParaRPr>
          </a:p>
          <a:p>
            <a:pPr algn="ctr"/>
            <a:r>
              <a:rPr lang="zh-CN" altLang="en-US" sz="1200" b="1" dirty="0">
                <a:latin typeface="微软雅黑" panose="020B0503020204020204" pitchFamily="34" charset="-122"/>
                <a:ea typeface="微软雅黑" panose="020B0503020204020204" pitchFamily="34" charset="-122"/>
              </a:rPr>
              <a:t>他汀血药浓度</a:t>
            </a:r>
          </a:p>
        </p:txBody>
      </p:sp>
      <p:sp>
        <p:nvSpPr>
          <p:cNvPr id="13" name="矩形标注 12"/>
          <p:cNvSpPr/>
          <p:nvPr/>
        </p:nvSpPr>
        <p:spPr>
          <a:xfrm>
            <a:off x="5921394" y="4632672"/>
            <a:ext cx="1626726" cy="976131"/>
          </a:xfrm>
          <a:prstGeom prst="wedgeRectCallout">
            <a:avLst>
              <a:gd name="adj1" fmla="val -22590"/>
              <a:gd name="adj2" fmla="val -72182"/>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ApoE</a:t>
            </a:r>
            <a:r>
              <a:rPr lang="zh-CN" altLang="en-US" sz="1200" dirty="0">
                <a:latin typeface="微软雅黑" panose="020B0503020204020204" pitchFamily="34" charset="-122"/>
                <a:ea typeface="微软雅黑" panose="020B0503020204020204" pitchFamily="34" charset="-122"/>
              </a:rPr>
              <a:t>多态性影响</a:t>
            </a:r>
            <a:endParaRPr lang="en-US" altLang="zh-CN" sz="1200" dirty="0">
              <a:latin typeface="微软雅黑" panose="020B0503020204020204" pitchFamily="34" charset="-122"/>
              <a:ea typeface="微软雅黑" panose="020B0503020204020204" pitchFamily="34" charset="-122"/>
            </a:endParaRPr>
          </a:p>
          <a:p>
            <a:pPr algn="ctr"/>
            <a:r>
              <a:rPr lang="en-US" altLang="zh-CN" sz="1200" b="1" dirty="0">
                <a:latin typeface="微软雅黑" panose="020B0503020204020204" pitchFamily="34" charset="-122"/>
                <a:ea typeface="微软雅黑" panose="020B0503020204020204" pitchFamily="34" charset="-122"/>
              </a:rPr>
              <a:t>LDL-r</a:t>
            </a:r>
            <a:r>
              <a:rPr lang="zh-CN" altLang="en-US" sz="1200" b="1" dirty="0">
                <a:latin typeface="微软雅黑" panose="020B0503020204020204" pitchFamily="34" charset="-122"/>
                <a:ea typeface="微软雅黑" panose="020B0503020204020204" pitchFamily="34" charset="-122"/>
              </a:rPr>
              <a:t>受体的表达</a:t>
            </a:r>
            <a:endParaRPr lang="en-US" altLang="zh-CN" sz="1200" b="1" dirty="0">
              <a:latin typeface="微软雅黑" panose="020B0503020204020204" pitchFamily="34" charset="-122"/>
              <a:ea typeface="微软雅黑" panose="020B0503020204020204" pitchFamily="34" charset="-122"/>
            </a:endParaRPr>
          </a:p>
          <a:p>
            <a:pPr algn="ctr"/>
            <a:r>
              <a:rPr lang="zh-CN" altLang="en-US"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ApoE E4</a:t>
            </a:r>
            <a:r>
              <a:rPr lang="zh-CN" altLang="en-US" sz="1200" b="1" dirty="0">
                <a:latin typeface="微软雅黑" panose="020B0503020204020204" pitchFamily="34" charset="-122"/>
                <a:ea typeface="微软雅黑" panose="020B0503020204020204" pitchFamily="34" charset="-122"/>
              </a:rPr>
              <a:t>型抑制）</a:t>
            </a:r>
          </a:p>
        </p:txBody>
      </p:sp>
      <p:sp>
        <p:nvSpPr>
          <p:cNvPr id="14" name="椭圆 13"/>
          <p:cNvSpPr/>
          <p:nvPr/>
        </p:nvSpPr>
        <p:spPr>
          <a:xfrm>
            <a:off x="4422617" y="1316765"/>
            <a:ext cx="576064" cy="7680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安全</a:t>
            </a:r>
          </a:p>
        </p:txBody>
      </p:sp>
      <p:sp>
        <p:nvSpPr>
          <p:cNvPr id="15" name="椭圆 14"/>
          <p:cNvSpPr/>
          <p:nvPr/>
        </p:nvSpPr>
        <p:spPr>
          <a:xfrm>
            <a:off x="5633362" y="5629267"/>
            <a:ext cx="576064" cy="7680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有效</a:t>
            </a:r>
          </a:p>
        </p:txBody>
      </p:sp>
      <p:grpSp>
        <p:nvGrpSpPr>
          <p:cNvPr id="16" name="组合 15"/>
          <p:cNvGrpSpPr/>
          <p:nvPr/>
        </p:nvGrpSpPr>
        <p:grpSpPr>
          <a:xfrm>
            <a:off x="0" y="-1"/>
            <a:ext cx="9144000" cy="859351"/>
            <a:chOff x="48216" y="-1"/>
            <a:chExt cx="9144000" cy="859351"/>
          </a:xfrm>
        </p:grpSpPr>
        <p:pic>
          <p:nvPicPr>
            <p:cNvPr id="17" name="Picture 3" descr="E:\3_工作文件\4_CTC宣传\PPT素材\logo友芝友医疗科技-01.png"/>
            <p:cNvPicPr>
              <a:picLocks noChangeAspect="1" noChangeArrowheads="1"/>
            </p:cNvPicPr>
            <p:nvPr/>
          </p:nvPicPr>
          <p:blipFill>
            <a:blip r:embed="rId4" cstate="print"/>
            <a:srcRect b="32053"/>
            <a:stretch>
              <a:fillRect/>
            </a:stretch>
          </p:blipFill>
          <p:spPr bwMode="auto">
            <a:xfrm>
              <a:off x="7596336" y="-1"/>
              <a:ext cx="1547664" cy="857234"/>
            </a:xfrm>
            <a:prstGeom prst="rect">
              <a:avLst/>
            </a:prstGeom>
            <a:noFill/>
          </p:spPr>
        </p:pic>
        <p:cxnSp>
          <p:nvCxnSpPr>
            <p:cNvPr id="18" name="直接连接符 17"/>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16800" y="334799"/>
            <a:ext cx="5095875" cy="522000"/>
          </a:xfrm>
          <a:prstGeom prst="rect">
            <a:avLst/>
          </a:prstGeom>
          <a:noFill/>
          <a:ln>
            <a:noFill/>
          </a:ln>
          <a:extLst>
            <a:ext uri="{909E8E84-426E-40DD-AFC4-6F175D3DCCD1}">
              <a14:hiddenFill xmlns:a14="http://schemas.microsoft.com/office/drawing/2010/main" xmlns="">
                <a:solidFill>
                  <a:srgbClr val="0086AB"/>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0086AB"/>
                </a:solidFill>
                <a:latin typeface="微软雅黑" panose="020B0503020204020204" pitchFamily="34" charset="-122"/>
                <a:ea typeface="微软雅黑" panose="020B0503020204020204" pitchFamily="34" charset="-122"/>
                <a:cs typeface="+mj-cs"/>
              </a:rPr>
              <a:t>SLCO1B1与他汀类药物安全性</a:t>
            </a:r>
            <a:endParaRPr lang="zh-CN" altLang="en-US" sz="2000" dirty="0" smtClean="0">
              <a:solidFill>
                <a:srgbClr val="008EAB"/>
              </a:solidFill>
              <a:latin typeface="微软雅黑" panose="020B0503020204020204" pitchFamily="34" charset="-122"/>
              <a:ea typeface="微软雅黑" panose="020B0503020204020204" pitchFamily="34" charset="-122"/>
            </a:endParaRPr>
          </a:p>
        </p:txBody>
      </p:sp>
      <p:graphicFrame>
        <p:nvGraphicFramePr>
          <p:cNvPr id="10" name="图示 9"/>
          <p:cNvGraphicFramePr/>
          <p:nvPr>
            <p:extLst>
              <p:ext uri="{D42A27DB-BD31-4B8C-83A1-F6EECF244321}">
                <p14:modId xmlns:p14="http://schemas.microsoft.com/office/powerpoint/2010/main" xmlns="" val="2360427145"/>
              </p:ext>
            </p:extLst>
          </p:nvPr>
        </p:nvGraphicFramePr>
        <p:xfrm>
          <a:off x="328505" y="1124744"/>
          <a:ext cx="4675543" cy="2808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extBox 12"/>
          <p:cNvSpPr txBox="1"/>
          <p:nvPr/>
        </p:nvSpPr>
        <p:spPr>
          <a:xfrm>
            <a:off x="4842728" y="3140968"/>
            <a:ext cx="4215130" cy="645160"/>
          </a:xfrm>
          <a:prstGeom prst="rect">
            <a:avLst/>
          </a:prstGeom>
          <a:noFill/>
        </p:spPr>
        <p:txBody>
          <a:bodyPr wrap="none" rtlCol="0">
            <a:spAutoFit/>
          </a:bodyPr>
          <a:lstStyle/>
          <a:p>
            <a:r>
              <a:rPr lang="en-US" sz="1200" i="1" dirty="0" smtClean="0"/>
              <a:t>Am J Cardiol. 2006 Apr 17; 97(8A):69C-76C</a:t>
            </a:r>
          </a:p>
          <a:p>
            <a:r>
              <a:rPr lang="en-US" sz="1200" i="1" dirty="0" err="1" smtClean="0"/>
              <a:t>Eur</a:t>
            </a:r>
            <a:r>
              <a:rPr lang="en-US" sz="1200" i="1" dirty="0" smtClean="0"/>
              <a:t> Heart J. 2015 May 1;36(17):1012-22</a:t>
            </a:r>
          </a:p>
          <a:p>
            <a:r>
              <a:rPr lang="en-US" altLang="zh-CN" sz="1200" i="1" dirty="0" err="1" smtClean="0"/>
              <a:t>Statin</a:t>
            </a:r>
            <a:r>
              <a:rPr lang="en-US" altLang="zh-CN" sz="1200" i="1" dirty="0" smtClean="0"/>
              <a:t> safety: a systematic review. Am J </a:t>
            </a:r>
            <a:r>
              <a:rPr lang="en-US" altLang="zh-CN" sz="1200" i="1" dirty="0" err="1" smtClean="0"/>
              <a:t>Cardiol</a:t>
            </a:r>
            <a:r>
              <a:rPr lang="en-US" altLang="zh-CN" sz="1200" i="1" dirty="0" smtClean="0"/>
              <a:t> 2006;97: 52C–60C</a:t>
            </a:r>
            <a:endParaRPr lang="en-US" sz="1200" i="1" dirty="0" smtClean="0"/>
          </a:p>
        </p:txBody>
      </p:sp>
      <p:sp>
        <p:nvSpPr>
          <p:cNvPr id="14" name="圆角矩形标注 13"/>
          <p:cNvSpPr/>
          <p:nvPr/>
        </p:nvSpPr>
        <p:spPr bwMode="auto">
          <a:xfrm>
            <a:off x="3570515" y="980728"/>
            <a:ext cx="4761071" cy="830104"/>
          </a:xfrm>
          <a:prstGeom prst="wedgeRoundRectCallout">
            <a:avLst>
              <a:gd name="adj1" fmla="val -60267"/>
              <a:gd name="adj2" fmla="val -11260"/>
              <a:gd name="adj3" fmla="val 16667"/>
            </a:avLst>
          </a:prstGeom>
          <a:noFill/>
          <a:ln w="19050" cap="flat" cmpd="sng" algn="ctr">
            <a:solidFill>
              <a:srgbClr val="0086AB"/>
            </a:solidFill>
            <a:prstDash val="solid"/>
            <a:round/>
            <a:headEnd type="none" w="med" len="med"/>
            <a:tailEnd type="none" w="med" len="med"/>
          </a:ln>
          <a:effectLst/>
        </p:spPr>
        <p:txBody>
          <a:bodyPr vert="horz" wrap="square" lIns="91440" tIns="45720" rIns="91440" bIns="45720" numCol="1" rtlCol="0" anchor="t" anchorCtr="0" compatLnSpc="1"/>
          <a:lstStyle/>
          <a:p>
            <a:pPr defTabSz="914400" eaLnBrk="0" fontAlgn="base" hangingPunct="0">
              <a:spcBef>
                <a:spcPct val="0"/>
              </a:spcBef>
              <a:spcAft>
                <a:spcPct val="0"/>
              </a:spcAft>
            </a:pPr>
            <a:r>
              <a:rPr lang="zh-CN" altLang="en-US" sz="1400" dirty="0" smtClean="0">
                <a:latin typeface="微软雅黑" panose="020B0503020204020204" pitchFamily="34" charset="-122"/>
                <a:ea typeface="微软雅黑" panose="020B0503020204020204" pitchFamily="34" charset="-122"/>
              </a:rPr>
              <a:t>肌病是他汀药物较常见也是较严重的一类不良反应，其</a:t>
            </a:r>
            <a:r>
              <a:rPr lang="zh-CN" altLang="en-US" sz="1400" dirty="0" smtClean="0">
                <a:latin typeface="微软雅黑" panose="020B0503020204020204" pitchFamily="34" charset="-122"/>
                <a:ea typeface="微软雅黑" panose="020B0503020204020204" pitchFamily="34" charset="-122"/>
                <a:cs typeface="Times New Roman" panose="02020603050405020304" pitchFamily="18" charset="0"/>
              </a:rPr>
              <a:t>发生率高达</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rPr>
              <a:t>7%-29%</a:t>
            </a:r>
            <a:r>
              <a:rPr lang="zh-CN" altLang="en-US" sz="1400" dirty="0" smtClean="0">
                <a:latin typeface="微软雅黑" panose="020B0503020204020204" pitchFamily="34" charset="-122"/>
                <a:ea typeface="微软雅黑" panose="020B0503020204020204" pitchFamily="34" charset="-122"/>
                <a:cs typeface="Times New Roman" panose="02020603050405020304" pitchFamily="18" charset="0"/>
              </a:rPr>
              <a:t>；症状表现为肌无力、肌痛、跛行、</a:t>
            </a:r>
            <a:r>
              <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rPr>
              <a:t>CK</a:t>
            </a:r>
            <a:r>
              <a:rPr lang="zh-CN" altLang="en-US" sz="1400" dirty="0" smtClean="0">
                <a:latin typeface="微软雅黑" panose="020B0503020204020204" pitchFamily="34" charset="-122"/>
                <a:ea typeface="微软雅黑" panose="020B0503020204020204" pitchFamily="34" charset="-122"/>
                <a:cs typeface="Times New Roman" panose="02020603050405020304" pitchFamily="18" charset="0"/>
              </a:rPr>
              <a:t>值异常等，严重时甚至会引起肾功能衰竭。</a:t>
            </a:r>
            <a:endParaRPr lang="en-US" altLang="zh-CN" sz="1400" dirty="0" smtClean="0">
              <a:latin typeface="微软雅黑" panose="020B0503020204020204" pitchFamily="34" charset="-122"/>
              <a:ea typeface="微软雅黑" panose="020B0503020204020204" pitchFamily="34" charset="-122"/>
              <a:cs typeface="Times New Roman" panose="02020603050405020304" pitchFamily="18" charset="0"/>
            </a:endParaRPr>
          </a:p>
          <a:p>
            <a:pPr defTabSz="914400" eaLnBrk="0" fontAlgn="base" hangingPunct="0">
              <a:spcBef>
                <a:spcPct val="0"/>
              </a:spcBef>
              <a:spcAft>
                <a:spcPct val="0"/>
              </a:spcAft>
            </a:pPr>
            <a:endParaRPr kumimoji="0" lang="zh-CN" altLang="en-US" sz="1400" b="0" i="0" u="none" strike="noStrike" cap="none" normalizeH="0" baseline="0" dirty="0" smtClean="0">
              <a:ln>
                <a:noFill/>
              </a:ln>
              <a:solidFill>
                <a:srgbClr val="6600FF"/>
              </a:solidFill>
              <a:effectLst/>
              <a:latin typeface="Arial" panose="020B0604020202020204" pitchFamily="34" charset="0"/>
            </a:endParaRPr>
          </a:p>
        </p:txBody>
      </p:sp>
      <p:grpSp>
        <p:nvGrpSpPr>
          <p:cNvPr id="15" name="组合 14"/>
          <p:cNvGrpSpPr/>
          <p:nvPr/>
        </p:nvGrpSpPr>
        <p:grpSpPr>
          <a:xfrm>
            <a:off x="-18000" y="0"/>
            <a:ext cx="9144000" cy="859351"/>
            <a:chOff x="48216" y="-1"/>
            <a:chExt cx="9144000" cy="859351"/>
          </a:xfrm>
        </p:grpSpPr>
        <p:pic>
          <p:nvPicPr>
            <p:cNvPr id="16" name="Picture 3" descr="E:\3_工作文件\4_CTC宣传\PPT素材\logo友芝友医疗科技-01.png"/>
            <p:cNvPicPr>
              <a:picLocks noChangeAspect="1" noChangeArrowheads="1"/>
            </p:cNvPicPr>
            <p:nvPr/>
          </p:nvPicPr>
          <p:blipFill>
            <a:blip r:embed="rId7" cstate="print"/>
            <a:srcRect b="32053"/>
            <a:stretch>
              <a:fillRect/>
            </a:stretch>
          </p:blipFill>
          <p:spPr bwMode="auto">
            <a:xfrm>
              <a:off x="7596336" y="-1"/>
              <a:ext cx="1547664" cy="857234"/>
            </a:xfrm>
            <a:prstGeom prst="rect">
              <a:avLst/>
            </a:prstGeom>
            <a:noFill/>
          </p:spPr>
        </p:pic>
        <p:cxnSp>
          <p:nvCxnSpPr>
            <p:cNvPr id="17" name="直接连接符 16"/>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graphicFrame>
        <p:nvGraphicFramePr>
          <p:cNvPr id="9" name="Group 3"/>
          <p:cNvGraphicFramePr>
            <a:graphicFrameLocks noGrp="1"/>
          </p:cNvGraphicFramePr>
          <p:nvPr>
            <p:extLst>
              <p:ext uri="{D42A27DB-BD31-4B8C-83A1-F6EECF244321}">
                <p14:modId xmlns:p14="http://schemas.microsoft.com/office/powerpoint/2010/main" xmlns="" val="2372324433"/>
              </p:ext>
            </p:extLst>
          </p:nvPr>
        </p:nvGraphicFramePr>
        <p:xfrm>
          <a:off x="1040082" y="4386140"/>
          <a:ext cx="7304497" cy="2304256"/>
        </p:xfrm>
        <a:graphic>
          <a:graphicData uri="http://schemas.openxmlformats.org/drawingml/2006/table">
            <a:tbl>
              <a:tblPr>
                <a:tableStyleId>{5940675A-B579-460E-94D1-54222C63F5DA}</a:tableStyleId>
              </a:tblPr>
              <a:tblGrid>
                <a:gridCol w="1461180"/>
                <a:gridCol w="1461182"/>
                <a:gridCol w="1459773"/>
                <a:gridCol w="1461180"/>
                <a:gridCol w="1461182"/>
              </a:tblGrid>
              <a:tr h="367970">
                <a:tc gridSpan="5">
                  <a:txBody>
                    <a:bodyPr/>
                    <a:lstStyle/>
                    <a:p>
                      <a:pPr marL="0" marR="0" lvl="0" indent="0" algn="l" defTabSz="0" rtl="0" eaLnBrk="0" fontAlgn="base" latinLnBrk="0" hangingPunct="0">
                        <a:spcBef>
                          <a:spcPct val="0"/>
                        </a:spcBef>
                        <a:spcAft>
                          <a:spcPct val="0"/>
                        </a:spcAft>
                        <a:buClrTx/>
                        <a:buSzTx/>
                        <a:buFontTx/>
                        <a:buNone/>
                      </a:pPr>
                      <a:r>
                        <a:rPr kumimoji="0" lang="zh-CN" altLang="en-US"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他汀耐受剂量个体化差异参考表</a:t>
                      </a:r>
                      <a:endParaRPr kumimoji="0" 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rgbClr val="0086AB"/>
                    </a:solidFill>
                  </a:tcPr>
                </a:tc>
                <a:tc hMerge="1">
                  <a:txBody>
                    <a:bodyPr/>
                    <a:lstStyle/>
                    <a:p>
                      <a:endParaRPr lang="zh-CN"/>
                    </a:p>
                  </a:txBody>
                  <a:tcPr marT="34290" marB="34290" anchor="ctr" horzOverflow="overflow">
                    <a:solidFill>
                      <a:srgbClr val="0086AB"/>
                    </a:solidFill>
                  </a:tcPr>
                </a:tc>
                <a:tc hMerge="1">
                  <a:txBody>
                    <a:bodyPr/>
                    <a:lstStyle/>
                    <a:p>
                      <a:endParaRPr lang="zh-CN"/>
                    </a:p>
                  </a:txBody>
                  <a:tcPr marT="34290" marB="34290" anchor="ctr" horzOverflow="overflow">
                    <a:solidFill>
                      <a:srgbClr val="0086AB"/>
                    </a:solidFill>
                  </a:tcPr>
                </a:tc>
                <a:tc hMerge="1">
                  <a:txBody>
                    <a:bodyPr/>
                    <a:lstStyle/>
                    <a:p>
                      <a:endParaRPr lang="zh-CN"/>
                    </a:p>
                  </a:txBody>
                  <a:tcPr marT="34290" marB="34290" anchor="ctr" horzOverflow="overflow">
                    <a:solidFill>
                      <a:srgbClr val="0086AB"/>
                    </a:solidFill>
                  </a:tcPr>
                </a:tc>
                <a:tc hMerge="1">
                  <a:txBody>
                    <a:bodyPr/>
                    <a:lstStyle/>
                    <a:p>
                      <a:endParaRPr lang="zh-CN"/>
                    </a:p>
                  </a:txBody>
                  <a:tcPr marT="34290" marB="34290" anchor="ctr" horzOverflow="overflow">
                    <a:solidFill>
                      <a:srgbClr val="0086AB"/>
                    </a:solidFill>
                  </a:tcPr>
                </a:tc>
              </a:tr>
              <a:tr h="550571">
                <a:tc>
                  <a:txBody>
                    <a:bodyPr/>
                    <a:lstStyle/>
                    <a:p>
                      <a:pPr marL="0" marR="0" lvl="0" indent="0" algn="ctr" defTabSz="0" rtl="0" eaLnBrk="0" fontAlgn="base" latinLnBrk="0" hangingPunct="0">
                        <a:spcBef>
                          <a:spcPct val="0"/>
                        </a:spcBef>
                        <a:spcAft>
                          <a:spcPct val="0"/>
                        </a:spcAft>
                        <a:buClrTx/>
                        <a:buSzTx/>
                        <a:buFontTx/>
                        <a:buNone/>
                      </a:pPr>
                      <a:r>
                        <a:rPr kumimoji="0" lang="zh-CN" sz="1600" b="1"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名称</a:t>
                      </a:r>
                      <a:endParaRPr kumimoji="0" 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rgbClr val="0086AB"/>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400" b="1"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SLCO1B1 c.521TT</a:t>
                      </a:r>
                      <a:endParaRPr kumimoji="0" lang="zh-CN" altLang="en-US"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rgbClr val="0086AB"/>
                    </a:solidFill>
                  </a:tcPr>
                </a:tc>
                <a:tc>
                  <a:txBody>
                    <a:bodyPr/>
                    <a:lstStyle/>
                    <a:p>
                      <a:pPr marL="0" marR="0" lvl="0" indent="0" algn="ctr" defTabSz="0" rtl="0" eaLnBrk="1" fontAlgn="base" latinLnBrk="0" hangingPunct="1">
                        <a:spcBef>
                          <a:spcPct val="0"/>
                        </a:spcBef>
                        <a:spcAft>
                          <a:spcPct val="0"/>
                        </a:spcAft>
                        <a:buClrTx/>
                        <a:buSzTx/>
                        <a:buFontTx/>
                        <a:buNone/>
                      </a:pPr>
                      <a:r>
                        <a:rPr kumimoji="0" lang="en-US" sz="1400" b="1"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SLCO1B1 c.521TC</a:t>
                      </a:r>
                      <a:endParaRPr kumimoji="0" lang="zh-CN" altLang="en-US"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rgbClr val="0086AB"/>
                    </a:solidFill>
                  </a:tcPr>
                </a:tc>
                <a:tc>
                  <a:txBody>
                    <a:bodyPr/>
                    <a:lstStyle/>
                    <a:p>
                      <a:pPr marL="0" marR="0" lvl="0" indent="0" algn="ctr" defTabSz="0" rtl="0" eaLnBrk="1" fontAlgn="base" latinLnBrk="0" hangingPunct="1">
                        <a:spcBef>
                          <a:spcPct val="0"/>
                        </a:spcBef>
                        <a:spcAft>
                          <a:spcPct val="0"/>
                        </a:spcAft>
                        <a:buClrTx/>
                        <a:buSzTx/>
                        <a:buFontTx/>
                        <a:buNone/>
                      </a:pPr>
                      <a:r>
                        <a:rPr kumimoji="0" lang="en-US" sz="1400" b="1"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SLCO1B1 c.521CC</a:t>
                      </a:r>
                      <a:endParaRPr kumimoji="0" lang="zh-CN" altLang="en-US" sz="14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rgbClr val="0086AB"/>
                    </a:solidFill>
                  </a:tcPr>
                </a:tc>
                <a:tc>
                  <a:txBody>
                    <a:bodyPr/>
                    <a:lstStyle/>
                    <a:p>
                      <a:pPr marL="0" marR="0" lvl="0" indent="0" algn="ctr" defTabSz="0" rtl="0" eaLnBrk="0" fontAlgn="base" latinLnBrk="0" hangingPunct="0">
                        <a:spcBef>
                          <a:spcPct val="0"/>
                        </a:spcBef>
                        <a:spcAft>
                          <a:spcPct val="0"/>
                        </a:spcAft>
                        <a:buClrTx/>
                        <a:buSzTx/>
                        <a:buFontTx/>
                        <a:buNone/>
                      </a:pPr>
                      <a:r>
                        <a:rPr kumimoji="0" lang="zh-CN" sz="1600" b="1"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正常剂量范围</a:t>
                      </a:r>
                      <a:endParaRPr kumimoji="0" lang="zh-CN" sz="16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rgbClr val="0086AB"/>
                    </a:solidFill>
                  </a:tcPr>
                </a:tc>
              </a:tr>
              <a:tr h="277143">
                <a:tc>
                  <a:txBody>
                    <a:bodyPr/>
                    <a:lstStyle/>
                    <a:p>
                      <a:pPr marL="0" marR="0" lvl="0" indent="0" algn="ctr" defTabSz="0" rtl="0" eaLnBrk="0" fontAlgn="base" latinLnBrk="0" hangingPunct="0">
                        <a:spcBef>
                          <a:spcPct val="0"/>
                        </a:spcBef>
                        <a:spcAft>
                          <a:spcPct val="0"/>
                        </a:spcAft>
                        <a:buClrTx/>
                        <a:buSzTx/>
                        <a:buFontTx/>
                        <a:buNone/>
                      </a:pPr>
                      <a:r>
                        <a:rPr kumimoji="0" lang="zh-CN"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辛伐他汀</a:t>
                      </a:r>
                      <a:endParaRPr kumimoji="0" lang="zh-CN"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80mg/d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40mg/d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20mg/d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5-80mg/d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r>
              <a:tr h="277143">
                <a:tc>
                  <a:txBody>
                    <a:bodyPr/>
                    <a:lstStyle/>
                    <a:p>
                      <a:pPr marL="0" marR="0" lvl="0" indent="0" algn="ctr" defTabSz="0" rtl="0" eaLnBrk="0" fontAlgn="base" latinLnBrk="0" hangingPunct="0">
                        <a:spcBef>
                          <a:spcPct val="0"/>
                        </a:spcBef>
                        <a:spcAft>
                          <a:spcPct val="0"/>
                        </a:spcAft>
                        <a:buClrTx/>
                        <a:buSzTx/>
                        <a:buFontTx/>
                        <a:buNone/>
                      </a:pPr>
                      <a:r>
                        <a:rPr kumimoji="0" lang="zh-CN"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匹伐他汀</a:t>
                      </a:r>
                      <a:endParaRPr kumimoji="0" lang="zh-CN"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4mg/d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2mg/d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1mg/d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1-4mg/d</a:t>
                      </a:r>
                      <a:endParaRPr kumimoji="0" lang="zh-CN" altLang="en-US" sz="1200" b="0" i="0" u="none" strike="noStrike" cap="none" normalizeH="0" baseline="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r>
              <a:tr h="277143">
                <a:tc>
                  <a:txBody>
                    <a:bodyPr/>
                    <a:lstStyle/>
                    <a:p>
                      <a:pPr marL="0" marR="0" lvl="0" indent="0" algn="ctr" defTabSz="0" rtl="0" eaLnBrk="0" fontAlgn="base" latinLnBrk="0" hangingPunct="0">
                        <a:spcBef>
                          <a:spcPct val="0"/>
                        </a:spcBef>
                        <a:spcAft>
                          <a:spcPct val="0"/>
                        </a:spcAft>
                        <a:buClrTx/>
                        <a:buSzTx/>
                        <a:buFontTx/>
                        <a:buNone/>
                      </a:pPr>
                      <a:r>
                        <a:rPr kumimoji="0" lang="zh-CN"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阿托伐他汀</a:t>
                      </a:r>
                      <a:endParaRPr kumimoji="0" lang="zh-CN"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80mg/d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40mg/d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20mg/d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10-80mg/d</a:t>
                      </a:r>
                      <a:endParaRPr kumimoji="0" lang="zh-CN" altLang="en-US" sz="1200" b="0" i="0" u="none" strike="noStrike" cap="none" normalizeH="0" baseline="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r>
              <a:tr h="277143">
                <a:tc>
                  <a:txBody>
                    <a:bodyPr/>
                    <a:lstStyle/>
                    <a:p>
                      <a:pPr marL="0" marR="0" lvl="0" indent="0" algn="ctr" defTabSz="0" rtl="0" eaLnBrk="0" fontAlgn="base" latinLnBrk="0" hangingPunct="0">
                        <a:spcBef>
                          <a:spcPct val="0"/>
                        </a:spcBef>
                        <a:spcAft>
                          <a:spcPct val="0"/>
                        </a:spcAft>
                        <a:buClrTx/>
                        <a:buSzTx/>
                        <a:buFontTx/>
                        <a:buNone/>
                      </a:pPr>
                      <a:r>
                        <a:rPr kumimoji="0" lang="zh-CN"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普伐他汀</a:t>
                      </a:r>
                      <a:endParaRPr kumimoji="0" lang="zh-CN"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80mg/d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40mg/d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40mg/d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10-80mg/d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r>
              <a:tr h="277143">
                <a:tc>
                  <a:txBody>
                    <a:bodyPr/>
                    <a:lstStyle/>
                    <a:p>
                      <a:pPr marL="0" marR="0" lvl="0" indent="0" algn="ctr" defTabSz="0" rtl="0" eaLnBrk="0" fontAlgn="base" latinLnBrk="0" hangingPunct="0">
                        <a:spcBef>
                          <a:spcPct val="0"/>
                        </a:spcBef>
                        <a:spcAft>
                          <a:spcPct val="0"/>
                        </a:spcAft>
                        <a:buClrTx/>
                        <a:buSzTx/>
                        <a:buFontTx/>
                        <a:buNone/>
                      </a:pPr>
                      <a:r>
                        <a:rPr kumimoji="0" lang="zh-CN"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瑞舒伐他汀</a:t>
                      </a:r>
                      <a:endParaRPr kumimoji="0" lang="zh-CN"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40mg/d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20mg/d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20mg/d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c>
                  <a:txBody>
                    <a:bodyPr/>
                    <a:lstStyle/>
                    <a:p>
                      <a:pPr marL="0" marR="0" lvl="0" indent="0" algn="ctr" defTabSz="0" rtl="0" eaLnBrk="0" fontAlgn="base" latinLnBrk="0" hangingPunct="0">
                        <a:spcBef>
                          <a:spcPct val="0"/>
                        </a:spcBef>
                        <a:spcAft>
                          <a:spcPct val="0"/>
                        </a:spcAft>
                        <a:buClrTx/>
                        <a:buSzTx/>
                        <a:buFontTx/>
                        <a:buNone/>
                      </a:pPr>
                      <a:r>
                        <a:rPr kumimoji="0" lang="en-US" sz="120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5-40mg/d</a:t>
                      </a:r>
                      <a:endParaRPr kumimoji="0" lang="zh-CN" altLang="en-US" sz="1200" b="0"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txBody>
                  <a:tcPr anchor="ctr" horzOverflow="overflow">
                    <a:solidFill>
                      <a:schemeClr val="accent1">
                        <a:lumMod val="40000"/>
                        <a:lumOff val="60000"/>
                      </a:schemeClr>
                    </a:solidFill>
                  </a:tcPr>
                </a:tc>
              </a:tr>
            </a:tbl>
          </a:graphicData>
        </a:graphic>
      </p:graphicFrame>
      <p:sp>
        <p:nvSpPr>
          <p:cNvPr id="11" name="矩形 10"/>
          <p:cNvSpPr/>
          <p:nvPr/>
        </p:nvSpPr>
        <p:spPr>
          <a:xfrm>
            <a:off x="3995936" y="4304405"/>
            <a:ext cx="2880320" cy="23649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995936" y="4304405"/>
            <a:ext cx="2954358" cy="492746"/>
          </a:xfrm>
          <a:prstGeom prst="rect">
            <a:avLst/>
          </a:prstGeom>
          <a:solidFill>
            <a:srgbClr val="FF0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指南建议需参考检测结果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1"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nvCxnSpPr>
        <p:spPr bwMode="auto">
          <a:xfrm>
            <a:off x="0"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pic>
        <p:nvPicPr>
          <p:cNvPr id="27"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858148" y="-1"/>
            <a:ext cx="1285852" cy="857234"/>
          </a:xfrm>
          <a:prstGeom prst="rect">
            <a:avLst/>
          </a:prstGeom>
          <a:noFill/>
        </p:spPr>
      </p:pic>
      <p:sp>
        <p:nvSpPr>
          <p:cNvPr id="28" name="矩形 27"/>
          <p:cNvSpPr/>
          <p:nvPr/>
        </p:nvSpPr>
        <p:spPr>
          <a:xfrm>
            <a:off x="73501" y="222394"/>
            <a:ext cx="4140000" cy="6277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0086AB"/>
                </a:solidFill>
                <a:latin typeface="微软雅黑" panose="020B0503020204020204" pitchFamily="34" charset="-122"/>
                <a:ea typeface="微软雅黑" panose="020B0503020204020204" pitchFamily="34" charset="-122"/>
                <a:cs typeface="Times New Roman" panose="02020603050405020304" pitchFamily="18" charset="0"/>
              </a:rPr>
              <a:t>ApoE</a:t>
            </a:r>
            <a:r>
              <a:rPr lang="zh-CN" altLang="en-US" sz="2800" b="1" dirty="0" smtClean="0">
                <a:solidFill>
                  <a:srgbClr val="0086AB"/>
                </a:solidFill>
                <a:latin typeface="微软雅黑" panose="020B0503020204020204" pitchFamily="34" charset="-122"/>
                <a:ea typeface="微软雅黑" panose="020B0503020204020204" pitchFamily="34" charset="-122"/>
                <a:cs typeface="Times New Roman" panose="02020603050405020304" pitchFamily="18" charset="0"/>
              </a:rPr>
              <a:t>基因型与表型</a:t>
            </a:r>
            <a:endParaRPr lang="zh-CN" altLang="en-US" sz="2800" b="1" dirty="0">
              <a:solidFill>
                <a:srgbClr val="0086AB"/>
              </a:solidFill>
              <a:latin typeface="微软雅黑" panose="020B0503020204020204" pitchFamily="34" charset="-122"/>
              <a:ea typeface="微软雅黑" panose="020B0503020204020204" pitchFamily="34" charset="-122"/>
            </a:endParaRPr>
          </a:p>
        </p:txBody>
      </p:sp>
      <p:pic>
        <p:nvPicPr>
          <p:cNvPr id="30" name="Picture 2"/>
          <p:cNvPicPr>
            <a:picLocks noChangeAspect="1" noChangeArrowheads="1"/>
          </p:cNvPicPr>
          <p:nvPr/>
        </p:nvPicPr>
        <p:blipFill>
          <a:blip r:embed="rId4" cstate="print"/>
          <a:srcRect/>
          <a:stretch>
            <a:fillRect/>
          </a:stretch>
        </p:blipFill>
        <p:spPr bwMode="auto">
          <a:xfrm>
            <a:off x="571472" y="1352884"/>
            <a:ext cx="5143506" cy="2345179"/>
          </a:xfrm>
          <a:prstGeom prst="rect">
            <a:avLst/>
          </a:prstGeom>
          <a:noFill/>
          <a:ln w="9525">
            <a:noFill/>
            <a:miter lim="800000"/>
            <a:headEnd/>
            <a:tailEnd/>
          </a:ln>
        </p:spPr>
      </p:pic>
      <p:grpSp>
        <p:nvGrpSpPr>
          <p:cNvPr id="31" name="组合 30"/>
          <p:cNvGrpSpPr/>
          <p:nvPr/>
        </p:nvGrpSpPr>
        <p:grpSpPr>
          <a:xfrm>
            <a:off x="6000760" y="1347633"/>
            <a:ext cx="2571768" cy="2270716"/>
            <a:chOff x="5929319" y="1000114"/>
            <a:chExt cx="2586037" cy="1774475"/>
          </a:xfrm>
        </p:grpSpPr>
        <p:pic>
          <p:nvPicPr>
            <p:cNvPr id="32" name="Picture 3"/>
            <p:cNvPicPr>
              <a:picLocks noChangeAspect="1" noChangeArrowheads="1"/>
            </p:cNvPicPr>
            <p:nvPr/>
          </p:nvPicPr>
          <p:blipFill>
            <a:blip r:embed="rId5" cstate="print"/>
            <a:srcRect/>
            <a:stretch>
              <a:fillRect/>
            </a:stretch>
          </p:blipFill>
          <p:spPr bwMode="auto">
            <a:xfrm>
              <a:off x="5929319" y="1237492"/>
              <a:ext cx="2586037" cy="1537097"/>
            </a:xfrm>
            <a:prstGeom prst="rect">
              <a:avLst/>
            </a:prstGeom>
            <a:noFill/>
            <a:ln w="9525">
              <a:noFill/>
              <a:miter lim="800000"/>
              <a:headEnd/>
              <a:tailEnd/>
            </a:ln>
          </p:spPr>
        </p:pic>
        <p:sp>
          <p:nvSpPr>
            <p:cNvPr id="33" name="矩形 6"/>
            <p:cNvSpPr>
              <a:spLocks noChangeArrowheads="1"/>
            </p:cNvSpPr>
            <p:nvPr/>
          </p:nvSpPr>
          <p:spPr bwMode="auto">
            <a:xfrm>
              <a:off x="6867548" y="1000114"/>
              <a:ext cx="847724" cy="238860"/>
            </a:xfrm>
            <a:prstGeom prst="rect">
              <a:avLst/>
            </a:prstGeom>
            <a:noFill/>
            <a:ln w="9525">
              <a:noFill/>
              <a:miter lim="800000"/>
            </a:ln>
          </p:spPr>
          <p:txBody>
            <a:bodyPr lIns="91419" tIns="45709" rIns="91419" bIns="45709"/>
            <a:lstStyle/>
            <a:p>
              <a:pPr eaLnBrk="0" hangingPunct="0"/>
              <a:r>
                <a:rPr lang="en-US" altLang="zh-CN" sz="1400" b="1" dirty="0">
                  <a:solidFill>
                    <a:srgbClr val="000000"/>
                  </a:solidFill>
                  <a:latin typeface="Arial" panose="020B0604020202020204" pitchFamily="34" charset="0"/>
                  <a:ea typeface="宋体" panose="02010600030101010101" pitchFamily="2" charset="-122"/>
                  <a:sym typeface="Arial" panose="020B0604020202020204" pitchFamily="34" charset="0"/>
                </a:rPr>
                <a:t>ApoE2</a:t>
              </a:r>
              <a:endParaRPr lang="zh-CN" altLang="en-US" sz="1400" b="1" dirty="0">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grpSp>
      <p:sp>
        <p:nvSpPr>
          <p:cNvPr id="34" name="圆角矩形 17"/>
          <p:cNvSpPr>
            <a:spLocks noChangeArrowheads="1"/>
          </p:cNvSpPr>
          <p:nvPr/>
        </p:nvSpPr>
        <p:spPr bwMode="auto">
          <a:xfrm>
            <a:off x="6357946" y="3884665"/>
            <a:ext cx="2428896" cy="1370433"/>
          </a:xfrm>
          <a:prstGeom prst="roundRect">
            <a:avLst>
              <a:gd name="adj" fmla="val 16667"/>
            </a:avLst>
          </a:prstGeom>
          <a:noFill/>
          <a:ln w="28575">
            <a:solidFill>
              <a:srgbClr val="0086AB"/>
            </a:solidFill>
            <a:round/>
          </a:ln>
        </p:spPr>
        <p:txBody>
          <a:bodyPr lIns="91419" tIns="45709" rIns="91419" bIns="45709"/>
          <a:lstStyle/>
          <a:p>
            <a:pPr eaLnBrk="0" hangingPunct="0"/>
            <a:r>
              <a:rPr lang="en-US" altLang="zh-CN" b="1" dirty="0">
                <a:latin typeface="微软雅黑" panose="020B0503020204020204" pitchFamily="34" charset="-122"/>
                <a:sym typeface="Times New Roman" panose="02020603050405020304" pitchFamily="18" charset="0"/>
              </a:rPr>
              <a:t>ApoE2</a:t>
            </a:r>
            <a:endParaRPr lang="zh-CN" altLang="en-US" b="1" dirty="0">
              <a:latin typeface="微软雅黑" panose="020B0503020204020204" pitchFamily="34" charset="-122"/>
              <a:sym typeface="Times New Roman" panose="02020603050405020304" pitchFamily="18" charset="0"/>
            </a:endParaRPr>
          </a:p>
          <a:p>
            <a:pPr eaLnBrk="0" hangingPunct="0">
              <a:lnSpc>
                <a:spcPct val="125000"/>
              </a:lnSpc>
              <a:buFont typeface="Arial" panose="020B0604020202020204" pitchFamily="34" charset="0"/>
              <a:buChar char="•"/>
            </a:pPr>
            <a:r>
              <a:rPr lang="en-US" altLang="zh-CN" sz="1400" b="1" dirty="0" smtClean="0">
                <a:latin typeface="微软雅黑" panose="020B0503020204020204" pitchFamily="34" charset="-122"/>
                <a:sym typeface="Times New Roman" panose="02020603050405020304" pitchFamily="18" charset="0"/>
              </a:rPr>
              <a:t>CVD</a:t>
            </a:r>
            <a:r>
              <a:rPr lang="zh-CN" altLang="en-US" sz="1400" b="1" dirty="0" smtClean="0">
                <a:latin typeface="微软雅黑" panose="020B0503020204020204" pitchFamily="34" charset="-122"/>
                <a:sym typeface="Times New Roman" panose="02020603050405020304" pitchFamily="18" charset="0"/>
              </a:rPr>
              <a:t>风险较低</a:t>
            </a:r>
            <a:endParaRPr lang="en-US" sz="1400" b="1" dirty="0">
              <a:latin typeface="微软雅黑" panose="020B0503020204020204" pitchFamily="34" charset="-122"/>
              <a:sym typeface="Times New Roman" panose="02020603050405020304" pitchFamily="18" charset="0"/>
            </a:endParaRPr>
          </a:p>
          <a:p>
            <a:pPr eaLnBrk="0" hangingPunct="0">
              <a:lnSpc>
                <a:spcPct val="125000"/>
              </a:lnSpc>
              <a:buFont typeface="Arial" panose="020B0604020202020204" pitchFamily="34" charset="0"/>
              <a:buChar char="•"/>
            </a:pPr>
            <a:r>
              <a:rPr lang="zh-CN" altLang="en-US" sz="1400" b="1" dirty="0" smtClean="0">
                <a:solidFill>
                  <a:srgbClr val="FF0000"/>
                </a:solidFill>
                <a:latin typeface="微软雅黑" panose="020B0503020204020204" pitchFamily="34" charset="-122"/>
                <a:sym typeface="Times New Roman" panose="02020603050405020304" pitchFamily="18" charset="0"/>
              </a:rPr>
              <a:t>他</a:t>
            </a:r>
            <a:r>
              <a:rPr lang="zh-CN" altLang="en-US" sz="1400" b="1" dirty="0">
                <a:solidFill>
                  <a:srgbClr val="FF0000"/>
                </a:solidFill>
                <a:latin typeface="微软雅黑" panose="020B0503020204020204" pitchFamily="34" charset="-122"/>
                <a:sym typeface="Times New Roman" panose="02020603050405020304" pitchFamily="18" charset="0"/>
              </a:rPr>
              <a:t>汀药物降脂疗效</a:t>
            </a:r>
            <a:r>
              <a:rPr lang="zh-CN" altLang="en-US" sz="1400" b="1" dirty="0" smtClean="0">
                <a:solidFill>
                  <a:srgbClr val="FF0000"/>
                </a:solidFill>
                <a:latin typeface="微软雅黑" panose="020B0503020204020204" pitchFamily="34" charset="-122"/>
                <a:sym typeface="Times New Roman" panose="02020603050405020304" pitchFamily="18" charset="0"/>
              </a:rPr>
              <a:t>更好</a:t>
            </a:r>
            <a:endParaRPr lang="en-US" altLang="zh-CN" sz="1400" b="1" dirty="0" smtClean="0">
              <a:solidFill>
                <a:srgbClr val="FF0000"/>
              </a:solidFill>
              <a:latin typeface="微软雅黑" panose="020B0503020204020204" pitchFamily="34" charset="-122"/>
              <a:sym typeface="Times New Roman" panose="02020603050405020304" pitchFamily="18" charset="0"/>
            </a:endParaRPr>
          </a:p>
          <a:p>
            <a:pPr eaLnBrk="0" hangingPunct="0">
              <a:lnSpc>
                <a:spcPct val="125000"/>
              </a:lnSpc>
              <a:buFont typeface="Arial" panose="020B0604020202020204" pitchFamily="34" charset="0"/>
              <a:buChar char="•"/>
            </a:pPr>
            <a:r>
              <a:rPr lang="en-US" sz="1400" b="1" dirty="0" smtClean="0">
                <a:latin typeface="微软雅黑" panose="020B0503020204020204" pitchFamily="34" charset="-122"/>
                <a:sym typeface="Times New Roman" panose="02020603050405020304" pitchFamily="18" charset="0"/>
              </a:rPr>
              <a:t>AD</a:t>
            </a:r>
            <a:r>
              <a:rPr lang="zh-CN" altLang="en-US" sz="1400" b="1" dirty="0" smtClean="0">
                <a:latin typeface="微软雅黑" panose="020B0503020204020204" pitchFamily="34" charset="-122"/>
                <a:sym typeface="Times New Roman" panose="02020603050405020304" pitchFamily="18" charset="0"/>
              </a:rPr>
              <a:t>风险小</a:t>
            </a:r>
            <a:endParaRPr lang="en-US" sz="1400" b="1" dirty="0">
              <a:latin typeface="微软雅黑" panose="020B0503020204020204" pitchFamily="34" charset="-122"/>
              <a:sym typeface="Times New Roman" panose="02020603050405020304" pitchFamily="18" charset="0"/>
            </a:endParaRPr>
          </a:p>
        </p:txBody>
      </p:sp>
      <p:sp>
        <p:nvSpPr>
          <p:cNvPr id="35" name="圆角矩形 18"/>
          <p:cNvSpPr>
            <a:spLocks noChangeArrowheads="1"/>
          </p:cNvSpPr>
          <p:nvPr/>
        </p:nvSpPr>
        <p:spPr bwMode="auto">
          <a:xfrm>
            <a:off x="3409955" y="3874633"/>
            <a:ext cx="2500315" cy="1390498"/>
          </a:xfrm>
          <a:prstGeom prst="roundRect">
            <a:avLst>
              <a:gd name="adj" fmla="val 16667"/>
            </a:avLst>
          </a:prstGeom>
          <a:noFill/>
          <a:ln w="28575">
            <a:solidFill>
              <a:srgbClr val="0086AB"/>
            </a:solidFill>
            <a:round/>
          </a:ln>
        </p:spPr>
        <p:txBody>
          <a:bodyPr lIns="91419" tIns="45709" rIns="91419" bIns="45709"/>
          <a:lstStyle/>
          <a:p>
            <a:pPr eaLnBrk="0" hangingPunct="0"/>
            <a:r>
              <a:rPr lang="en-US" altLang="zh-CN" b="1" dirty="0">
                <a:latin typeface="微软雅黑" panose="020B0503020204020204" pitchFamily="34" charset="-122"/>
                <a:sym typeface="Times New Roman" panose="02020603050405020304" pitchFamily="18" charset="0"/>
              </a:rPr>
              <a:t>ApoE3</a:t>
            </a:r>
            <a:endParaRPr lang="zh-CN" altLang="en-US" b="1" dirty="0">
              <a:latin typeface="微软雅黑" panose="020B0503020204020204" pitchFamily="34" charset="-122"/>
              <a:sym typeface="Times New Roman" panose="02020603050405020304" pitchFamily="18" charset="0"/>
            </a:endParaRPr>
          </a:p>
          <a:p>
            <a:pPr eaLnBrk="0" hangingPunct="0">
              <a:lnSpc>
                <a:spcPct val="125000"/>
              </a:lnSpc>
              <a:buFont typeface="Arial" panose="020B0604020202020204" pitchFamily="34" charset="0"/>
              <a:buChar char="•"/>
            </a:pPr>
            <a:r>
              <a:rPr lang="zh-CN" altLang="en-US" sz="1400" b="1" dirty="0" smtClean="0">
                <a:latin typeface="微软雅黑" panose="020B0503020204020204" pitchFamily="34" charset="-122"/>
                <a:sym typeface="Times New Roman" panose="02020603050405020304" pitchFamily="18" charset="0"/>
              </a:rPr>
              <a:t>正常</a:t>
            </a:r>
            <a:r>
              <a:rPr lang="en-US" altLang="zh-CN" sz="1400" b="1" dirty="0">
                <a:latin typeface="微软雅黑" panose="020B0503020204020204" pitchFamily="34" charset="-122"/>
                <a:sym typeface="Times New Roman" panose="02020603050405020304" pitchFamily="18" charset="0"/>
              </a:rPr>
              <a:t>CVD</a:t>
            </a:r>
            <a:r>
              <a:rPr lang="zh-CN" altLang="en-US" sz="1400" b="1" dirty="0">
                <a:latin typeface="微软雅黑" panose="020B0503020204020204" pitchFamily="34" charset="-122"/>
                <a:sym typeface="Times New Roman" panose="02020603050405020304" pitchFamily="18" charset="0"/>
              </a:rPr>
              <a:t>风险</a:t>
            </a:r>
            <a:endParaRPr lang="en-US" sz="1400" b="1" dirty="0">
              <a:latin typeface="微软雅黑" panose="020B0503020204020204" pitchFamily="34" charset="-122"/>
              <a:sym typeface="Times New Roman" panose="02020603050405020304" pitchFamily="18" charset="0"/>
            </a:endParaRPr>
          </a:p>
          <a:p>
            <a:pPr eaLnBrk="0" hangingPunct="0">
              <a:lnSpc>
                <a:spcPct val="125000"/>
              </a:lnSpc>
              <a:buFont typeface="Arial" panose="020B0604020202020204" pitchFamily="34" charset="0"/>
              <a:buChar char="•"/>
            </a:pPr>
            <a:r>
              <a:rPr lang="zh-CN" altLang="en-US" sz="1400" b="1" dirty="0">
                <a:solidFill>
                  <a:srgbClr val="FF0000"/>
                </a:solidFill>
                <a:latin typeface="微软雅黑" panose="020B0503020204020204" pitchFamily="34" charset="-122"/>
                <a:sym typeface="Times New Roman" panose="02020603050405020304" pitchFamily="18" charset="0"/>
              </a:rPr>
              <a:t>他汀药物降脂疗效正常</a:t>
            </a:r>
          </a:p>
        </p:txBody>
      </p:sp>
      <p:sp>
        <p:nvSpPr>
          <p:cNvPr id="36" name="圆角矩形 19"/>
          <p:cNvSpPr>
            <a:spLocks noChangeArrowheads="1"/>
          </p:cNvSpPr>
          <p:nvPr/>
        </p:nvSpPr>
        <p:spPr bwMode="auto">
          <a:xfrm>
            <a:off x="571472" y="3933056"/>
            <a:ext cx="2500330" cy="1370432"/>
          </a:xfrm>
          <a:prstGeom prst="roundRect">
            <a:avLst>
              <a:gd name="adj" fmla="val 16667"/>
            </a:avLst>
          </a:prstGeom>
          <a:noFill/>
          <a:ln w="28575">
            <a:solidFill>
              <a:srgbClr val="0086AB"/>
            </a:solidFill>
            <a:round/>
          </a:ln>
        </p:spPr>
        <p:txBody>
          <a:bodyPr lIns="91419" tIns="45709" rIns="91419" bIns="45709"/>
          <a:lstStyle/>
          <a:p>
            <a:pPr eaLnBrk="0" hangingPunct="0"/>
            <a:r>
              <a:rPr lang="en-US" altLang="zh-CN" b="1" dirty="0">
                <a:latin typeface="微软雅黑" panose="020B0503020204020204" pitchFamily="34" charset="-122"/>
                <a:sym typeface="Times New Roman" panose="02020603050405020304" pitchFamily="18" charset="0"/>
              </a:rPr>
              <a:t>ApoE4</a:t>
            </a:r>
            <a:endParaRPr lang="zh-CN" altLang="en-US" b="1" dirty="0">
              <a:latin typeface="微软雅黑" panose="020B0503020204020204" pitchFamily="34" charset="-122"/>
              <a:sym typeface="Times New Roman" panose="02020603050405020304" pitchFamily="18" charset="0"/>
            </a:endParaRPr>
          </a:p>
          <a:p>
            <a:pPr eaLnBrk="0" hangingPunct="0">
              <a:lnSpc>
                <a:spcPct val="125000"/>
              </a:lnSpc>
              <a:buFont typeface="Arial" panose="020B0604020202020204" pitchFamily="34" charset="0"/>
              <a:buChar char="•"/>
            </a:pPr>
            <a:r>
              <a:rPr lang="en-US" altLang="zh-CN" sz="1400" b="1" dirty="0" smtClean="0">
                <a:latin typeface="微软雅黑" panose="020B0503020204020204" pitchFamily="34" charset="-122"/>
                <a:sym typeface="Times New Roman" panose="02020603050405020304" pitchFamily="18" charset="0"/>
              </a:rPr>
              <a:t>CVD</a:t>
            </a:r>
            <a:r>
              <a:rPr lang="zh-CN" altLang="en-US" sz="1400" b="1" dirty="0" smtClean="0">
                <a:latin typeface="微软雅黑" panose="020B0503020204020204" pitchFamily="34" charset="-122"/>
                <a:sym typeface="Times New Roman" panose="02020603050405020304" pitchFamily="18" charset="0"/>
              </a:rPr>
              <a:t>风险增加</a:t>
            </a:r>
            <a:endParaRPr lang="en-US" sz="1400" b="1" dirty="0">
              <a:latin typeface="微软雅黑" panose="020B0503020204020204" pitchFamily="34" charset="-122"/>
              <a:sym typeface="Times New Roman" panose="02020603050405020304" pitchFamily="18" charset="0"/>
            </a:endParaRPr>
          </a:p>
          <a:p>
            <a:pPr eaLnBrk="0" hangingPunct="0">
              <a:lnSpc>
                <a:spcPct val="125000"/>
              </a:lnSpc>
              <a:buFont typeface="Arial" panose="020B0604020202020204" pitchFamily="34" charset="0"/>
              <a:buChar char="•"/>
            </a:pPr>
            <a:r>
              <a:rPr lang="zh-CN" altLang="en-US" sz="1400" b="1" dirty="0">
                <a:solidFill>
                  <a:srgbClr val="FF0000"/>
                </a:solidFill>
                <a:latin typeface="微软雅黑" panose="020B0503020204020204" pitchFamily="34" charset="-122"/>
                <a:sym typeface="Times New Roman" panose="02020603050405020304" pitchFamily="18" charset="0"/>
              </a:rPr>
              <a:t>他汀药物降脂疗效降低</a:t>
            </a:r>
            <a:endParaRPr lang="en-US" sz="1400" b="1" dirty="0">
              <a:solidFill>
                <a:srgbClr val="FF0000"/>
              </a:solidFill>
              <a:latin typeface="微软雅黑" panose="020B0503020204020204" pitchFamily="34" charset="-122"/>
              <a:sym typeface="Times New Roman" panose="02020603050405020304" pitchFamily="18" charset="0"/>
            </a:endParaRPr>
          </a:p>
          <a:p>
            <a:pPr eaLnBrk="0" hangingPunct="0">
              <a:lnSpc>
                <a:spcPct val="125000"/>
              </a:lnSpc>
              <a:buFont typeface="Arial" panose="020B0604020202020204" pitchFamily="34" charset="0"/>
              <a:buChar char="•"/>
            </a:pPr>
            <a:r>
              <a:rPr lang="zh-CN" altLang="en-US" sz="1400" b="1" dirty="0">
                <a:latin typeface="微软雅黑" panose="020B0503020204020204" pitchFamily="34" charset="-122"/>
                <a:sym typeface="Times New Roman" panose="02020603050405020304" pitchFamily="18" charset="0"/>
              </a:rPr>
              <a:t>增加</a:t>
            </a:r>
            <a:r>
              <a:rPr lang="en-US" altLang="zh-CN" sz="1400" b="1" dirty="0">
                <a:latin typeface="微软雅黑" panose="020B0503020204020204" pitchFamily="34" charset="-122"/>
                <a:sym typeface="Times New Roman" panose="02020603050405020304" pitchFamily="18" charset="0"/>
              </a:rPr>
              <a:t>AD</a:t>
            </a:r>
            <a:r>
              <a:rPr lang="zh-CN" altLang="en-US" sz="1400" b="1" dirty="0">
                <a:latin typeface="微软雅黑" panose="020B0503020204020204" pitchFamily="34" charset="-122"/>
                <a:sym typeface="Times New Roman" panose="02020603050405020304" pitchFamily="18" charset="0"/>
              </a:rPr>
              <a:t>风险</a:t>
            </a:r>
            <a:endParaRPr lang="zh-CN" altLang="en-US" sz="1400" b="1" dirty="0">
              <a:latin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8"/>
          <p:cNvSpPr txBox="1">
            <a:spLocks/>
          </p:cNvSpPr>
          <p:nvPr/>
        </p:nvSpPr>
        <p:spPr>
          <a:xfrm>
            <a:off x="6553200" y="6520259"/>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schemeClr val="bg1"/>
                </a:solidFill>
              </a:rPr>
              <a:pPr/>
              <a:t>16</a:t>
            </a:fld>
            <a:endParaRPr lang="zh-CN" altLang="en-US" dirty="0">
              <a:solidFill>
                <a:schemeClr val="bg1"/>
              </a:solidFill>
            </a:endParaRPr>
          </a:p>
        </p:txBody>
      </p:sp>
      <p:sp>
        <p:nvSpPr>
          <p:cNvPr id="8" name="TextBox 7"/>
          <p:cNvSpPr txBox="1"/>
          <p:nvPr/>
        </p:nvSpPr>
        <p:spPr>
          <a:xfrm>
            <a:off x="385304" y="217873"/>
            <a:ext cx="7499064" cy="509259"/>
          </a:xfrm>
          <a:prstGeom prst="rect">
            <a:avLst/>
          </a:prstGeom>
          <a:noFill/>
        </p:spPr>
        <p:txBody>
          <a:bodyPr wrap="square" lIns="77614" tIns="38807" rIns="77614" bIns="38807" rtlCol="0">
            <a:spAutoFit/>
          </a:bodyPr>
          <a:lstStyle/>
          <a:p>
            <a:pPr>
              <a:spcBef>
                <a:spcPct val="0"/>
              </a:spcBef>
            </a:pPr>
            <a:r>
              <a:rPr lang="en-US" altLang="zh-CN" sz="2800" b="1" dirty="0" err="1">
                <a:solidFill>
                  <a:srgbClr val="0086AB"/>
                </a:solidFill>
                <a:latin typeface="微软雅黑" pitchFamily="34" charset="-122"/>
                <a:ea typeface="微软雅黑" pitchFamily="34" charset="-122"/>
                <a:cs typeface="+mj-cs"/>
              </a:rPr>
              <a:t>ApoE</a:t>
            </a:r>
            <a:r>
              <a:rPr lang="zh-CN" altLang="en-US" sz="2800" b="1" dirty="0">
                <a:solidFill>
                  <a:srgbClr val="0086AB"/>
                </a:solidFill>
                <a:latin typeface="微软雅黑" pitchFamily="34" charset="-122"/>
                <a:ea typeface="微软雅黑" pitchFamily="34" charset="-122"/>
                <a:cs typeface="+mj-cs"/>
              </a:rPr>
              <a:t>检测</a:t>
            </a:r>
            <a:r>
              <a:rPr lang="en-US" altLang="zh-CN" sz="2800" b="1" dirty="0">
                <a:solidFill>
                  <a:srgbClr val="0086AB"/>
                </a:solidFill>
                <a:latin typeface="微软雅黑" pitchFamily="34" charset="-122"/>
                <a:ea typeface="微软雅黑" pitchFamily="34" charset="-122"/>
                <a:cs typeface="+mj-cs"/>
              </a:rPr>
              <a:t>——</a:t>
            </a:r>
            <a:r>
              <a:rPr lang="zh-CN" altLang="en-US" sz="2800" b="1" dirty="0">
                <a:solidFill>
                  <a:srgbClr val="0086AB"/>
                </a:solidFill>
                <a:latin typeface="微软雅黑" pitchFamily="34" charset="-122"/>
                <a:ea typeface="微软雅黑" pitchFamily="34" charset="-122"/>
                <a:cs typeface="+mj-cs"/>
              </a:rPr>
              <a:t>健康管理</a:t>
            </a:r>
          </a:p>
        </p:txBody>
      </p:sp>
      <p:sp>
        <p:nvSpPr>
          <p:cNvPr id="9" name="TextBox 2"/>
          <p:cNvSpPr>
            <a:spLocks noChangeArrowheads="1"/>
          </p:cNvSpPr>
          <p:nvPr/>
        </p:nvSpPr>
        <p:spPr bwMode="auto">
          <a:xfrm>
            <a:off x="659352" y="6117300"/>
            <a:ext cx="4714876" cy="246199"/>
          </a:xfrm>
          <a:prstGeom prst="rect">
            <a:avLst/>
          </a:prstGeom>
          <a:noFill/>
          <a:ln w="9525">
            <a:noFill/>
            <a:miter lim="800000"/>
          </a:ln>
        </p:spPr>
        <p:txBody>
          <a:bodyPr wrap="square" lIns="91419" tIns="45709" rIns="91419" bIns="45709">
            <a:spAutoFit/>
          </a:bodyPr>
          <a:lstStyle/>
          <a:p>
            <a:pPr eaLnBrk="0" hangingPunct="0"/>
            <a:r>
              <a:rPr lang="en-US" altLang="zh-CN" sz="1000" dirty="0">
                <a:solidFill>
                  <a:srgbClr val="0086AB"/>
                </a:solidFill>
                <a:latin typeface="微软雅黑" pitchFamily="34" charset="-122"/>
                <a:ea typeface="微软雅黑" pitchFamily="34" charset="-122"/>
                <a:cs typeface="Times New Roman" charset="0"/>
                <a:sym typeface="Arial" panose="020B0604020202020204" pitchFamily="34" charset="0"/>
              </a:rPr>
              <a:t>Clinical Implications Reference Manual(CIRM).2010:1-21.</a:t>
            </a:r>
            <a:endParaRPr lang="zh-CN" altLang="en-US" sz="1000" dirty="0">
              <a:solidFill>
                <a:srgbClr val="0086AB"/>
              </a:solidFill>
              <a:latin typeface="微软雅黑" pitchFamily="34" charset="-122"/>
              <a:ea typeface="微软雅黑" pitchFamily="34" charset="-122"/>
              <a:cs typeface="Times New Roman" charset="0"/>
              <a:sym typeface="Arial" panose="020B0604020202020204" pitchFamily="34" charset="0"/>
            </a:endParaRPr>
          </a:p>
        </p:txBody>
      </p:sp>
      <p:graphicFrame>
        <p:nvGraphicFramePr>
          <p:cNvPr id="10" name="Group 2"/>
          <p:cNvGraphicFramePr>
            <a:graphicFrameLocks noGrp="1"/>
          </p:cNvGraphicFramePr>
          <p:nvPr>
            <p:extLst>
              <p:ext uri="{D42A27DB-BD31-4B8C-83A1-F6EECF244321}">
                <p14:modId xmlns:p14="http://schemas.microsoft.com/office/powerpoint/2010/main" xmlns="" val="729887443"/>
              </p:ext>
            </p:extLst>
          </p:nvPr>
        </p:nvGraphicFramePr>
        <p:xfrm>
          <a:off x="385304" y="1508368"/>
          <a:ext cx="6706975" cy="4598882"/>
        </p:xfrm>
        <a:graphic>
          <a:graphicData uri="http://schemas.openxmlformats.org/drawingml/2006/table">
            <a:tbl>
              <a:tblPr/>
              <a:tblGrid>
                <a:gridCol w="1234368">
                  <a:extLst>
                    <a:ext uri="{9D8B030D-6E8A-4147-A177-3AD203B41FA5}">
                      <a16:colId xmlns="" xmlns:a16="http://schemas.microsoft.com/office/drawing/2014/main" val="20000"/>
                    </a:ext>
                  </a:extLst>
                </a:gridCol>
                <a:gridCol w="679552">
                  <a:extLst>
                    <a:ext uri="{9D8B030D-6E8A-4147-A177-3AD203B41FA5}">
                      <a16:colId xmlns="" xmlns:a16="http://schemas.microsoft.com/office/drawing/2014/main" val="20001"/>
                    </a:ext>
                  </a:extLst>
                </a:gridCol>
                <a:gridCol w="1120648">
                  <a:extLst>
                    <a:ext uri="{9D8B030D-6E8A-4147-A177-3AD203B41FA5}">
                      <a16:colId xmlns="" xmlns:a16="http://schemas.microsoft.com/office/drawing/2014/main" val="20002"/>
                    </a:ext>
                  </a:extLst>
                </a:gridCol>
                <a:gridCol w="626898">
                  <a:extLst>
                    <a:ext uri="{9D8B030D-6E8A-4147-A177-3AD203B41FA5}">
                      <a16:colId xmlns="" xmlns:a16="http://schemas.microsoft.com/office/drawing/2014/main" val="20003"/>
                    </a:ext>
                  </a:extLst>
                </a:gridCol>
                <a:gridCol w="897903">
                  <a:extLst>
                    <a:ext uri="{9D8B030D-6E8A-4147-A177-3AD203B41FA5}">
                      <a16:colId xmlns="" xmlns:a16="http://schemas.microsoft.com/office/drawing/2014/main" val="20004"/>
                    </a:ext>
                  </a:extLst>
                </a:gridCol>
                <a:gridCol w="1004588">
                  <a:extLst>
                    <a:ext uri="{9D8B030D-6E8A-4147-A177-3AD203B41FA5}">
                      <a16:colId xmlns="" xmlns:a16="http://schemas.microsoft.com/office/drawing/2014/main" val="20005"/>
                    </a:ext>
                  </a:extLst>
                </a:gridCol>
                <a:gridCol w="1143018">
                  <a:extLst>
                    <a:ext uri="{9D8B030D-6E8A-4147-A177-3AD203B41FA5}">
                      <a16:colId xmlns="" xmlns:a16="http://schemas.microsoft.com/office/drawing/2014/main" val="20006"/>
                    </a:ext>
                  </a:extLst>
                </a:gridCol>
              </a:tblGrid>
              <a:tr h="313699">
                <a:tc>
                  <a:txBody>
                    <a:bodyPr/>
                    <a:lstStyle/>
                    <a:p>
                      <a:pPr marL="0" marR="0" lvl="0" indent="0" algn="ctr"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载脂蛋白</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ctr" defTabSz="0" rtl="0" eaLnBrk="1" fontAlgn="base" latinLnBrk="0" hangingPunct="1">
                        <a:lnSpc>
                          <a:spcPts val="1125"/>
                        </a:lnSpc>
                        <a:spcBef>
                          <a:spcPct val="0"/>
                        </a:spcBef>
                        <a:spcAft>
                          <a:spcPts val="315"/>
                        </a:spcAft>
                        <a:buClrTx/>
                        <a:buSzTx/>
                        <a:buFontTx/>
                        <a:buNone/>
                      </a:pPr>
                      <a:r>
                        <a:rPr kumimoji="0" 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E4</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hMerge="1">
                  <a:txBody>
                    <a:bodyPr/>
                    <a:lstStyle/>
                    <a:p>
                      <a:endParaRPr lang="zh-CN"/>
                    </a:p>
                  </a:txBody>
                  <a:tcPr/>
                </a:tc>
                <a:tc gridSpan="2">
                  <a:txBody>
                    <a:bodyPr/>
                    <a:lstStyle/>
                    <a:p>
                      <a:pPr marL="0" marR="0" lvl="0" indent="0" algn="ctr" defTabSz="0" rtl="0" eaLnBrk="1" fontAlgn="base" latinLnBrk="0" hangingPunct="1">
                        <a:lnSpc>
                          <a:spcPts val="1125"/>
                        </a:lnSpc>
                        <a:spcBef>
                          <a:spcPct val="0"/>
                        </a:spcBef>
                        <a:spcAft>
                          <a:spcPts val="315"/>
                        </a:spcAft>
                        <a:buClrTx/>
                        <a:buSzTx/>
                        <a:buFontTx/>
                        <a:buNone/>
                      </a:pPr>
                      <a:r>
                        <a:rPr kumimoji="0" 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E3</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hMerge="1">
                  <a:txBody>
                    <a:bodyPr/>
                    <a:lstStyle/>
                    <a:p>
                      <a:endParaRPr lang="zh-CN"/>
                    </a:p>
                  </a:txBody>
                  <a:tcPr/>
                </a:tc>
                <a:tc gridSpan="2">
                  <a:txBody>
                    <a:bodyPr/>
                    <a:lstStyle/>
                    <a:p>
                      <a:pPr marL="0" marR="0" lvl="0" indent="0" algn="ctr" defTabSz="0" rtl="0" eaLnBrk="1" fontAlgn="base" latinLnBrk="0" hangingPunct="1">
                        <a:lnSpc>
                          <a:spcPts val="1125"/>
                        </a:lnSpc>
                        <a:spcBef>
                          <a:spcPct val="0"/>
                        </a:spcBef>
                        <a:spcAft>
                          <a:spcPts val="315"/>
                        </a:spcAft>
                        <a:buClrTx/>
                        <a:buSzTx/>
                        <a:buFontTx/>
                        <a:buNone/>
                      </a:pPr>
                      <a:r>
                        <a:rPr kumimoji="0" 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E2</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hMerge="1">
                  <a:txBody>
                    <a:bodyPr/>
                    <a:lstStyle/>
                    <a:p>
                      <a:endParaRPr lang="zh-CN"/>
                    </a:p>
                  </a:txBody>
                  <a:tcPr/>
                </a:tc>
                <a:extLst>
                  <a:ext uri="{0D108BD9-81ED-4DB2-BD59-A6C34878D82A}">
                    <a16:rowId xmlns="" xmlns:a16="http://schemas.microsoft.com/office/drawing/2014/main" val="10000"/>
                  </a:ext>
                </a:extLst>
              </a:tr>
              <a:tr h="247568">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基因型</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E4/E4</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E4/E3</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E4/E2</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E3/E3</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E3/E2</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E2/E2</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210475">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LDL-C</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最高</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非常高</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偏高</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正常</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偏低</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最低</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280633">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鱼油</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不受益</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可受益</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受益最多</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03"/>
                  </a:ext>
                </a:extLst>
              </a:tr>
              <a:tr h="280633">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低脂饮食</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受益最多</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降脂效果较好</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rPr>
                        <a:t>受益相对较少</a:t>
                      </a: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zh-CN"/>
                    </a:p>
                  </a:txBody>
                  <a:tcPr/>
                </a:tc>
                <a:extLst>
                  <a:ext uri="{0D108BD9-81ED-4DB2-BD59-A6C34878D82A}">
                    <a16:rowId xmlns="" xmlns:a16="http://schemas.microsoft.com/office/drawing/2014/main" val="10004"/>
                  </a:ext>
                </a:extLst>
              </a:tr>
              <a:tr h="280633">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摄入适量脂类</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不受益</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可受益</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影响不大</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05"/>
                  </a:ext>
                </a:extLst>
              </a:tr>
              <a:tr h="280633">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适量饮酒</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风险大增</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风险降低</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风险明显降低</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06"/>
                  </a:ext>
                </a:extLst>
              </a:tr>
              <a:tr h="280633">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阿托伐他汀</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sym typeface="宋体" panose="02010600030101010101" pitchFamily="2" charset="-122"/>
                        </a:rPr>
                        <a:t>效果欠佳</a:t>
                      </a:r>
                      <a:endParaRPr kumimoji="0" lang="zh-CN" altLang="en-US" sz="1300" b="1"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07"/>
                  </a:ext>
                </a:extLst>
              </a:tr>
              <a:tr h="280633">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rPr>
                        <a:t>瑞舒伐他汀</a:t>
                      </a: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sym typeface="Times New Roman" panose="02020603050405020304" pitchFamily="18" charset="0"/>
                        </a:rPr>
                        <a:t>效果欠佳</a:t>
                      </a: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rPr>
                        <a:t>有效</a:t>
                      </a: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rPr>
                        <a:t>有效</a:t>
                      </a: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 xmlns:a16="http://schemas.microsoft.com/office/drawing/2014/main" val="10008"/>
                  </a:ext>
                </a:extLst>
              </a:tr>
              <a:tr h="280633">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普伐他汀</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sym typeface="宋体" panose="02010600030101010101" pitchFamily="2" charset="-122"/>
                        </a:rPr>
                        <a:t>效果欠佳</a:t>
                      </a:r>
                      <a:endParaRPr kumimoji="0" lang="zh-CN" altLang="en-US" sz="1300" b="1"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09"/>
                  </a:ext>
                </a:extLst>
              </a:tr>
              <a:tr h="280633">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洛伐他汀</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rgbClr val="0086AB"/>
                          </a:solidFill>
                          <a:effectLst/>
                          <a:latin typeface="微软雅黑" panose="020B0503020204020204" pitchFamily="34" charset="-122"/>
                          <a:ea typeface="微软雅黑" panose="020B0503020204020204" pitchFamily="34" charset="-122"/>
                          <a:sym typeface="宋体" panose="02010600030101010101" pitchFamily="2" charset="-122"/>
                        </a:rPr>
                        <a:t>效果欠佳</a:t>
                      </a: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10"/>
                  </a:ext>
                </a:extLst>
              </a:tr>
              <a:tr h="280633">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普罗布考</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11"/>
                  </a:ext>
                </a:extLst>
              </a:tr>
              <a:tr h="280633">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辛伐他汀</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有效</a:t>
                      </a: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12"/>
                  </a:ext>
                </a:extLst>
              </a:tr>
              <a:tr h="272033">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老年痴呆</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风险高，早期诊断指标</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 </a:t>
                      </a: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正常疾病风险</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风险低</a:t>
                      </a: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13"/>
                  </a:ext>
                </a:extLst>
              </a:tr>
              <a:tr h="236785">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脑梗塞</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风险高</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 </a:t>
                      </a:r>
                      <a:r>
                        <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正常疾病风险</a:t>
                      </a:r>
                      <a:endParaRPr kumimoji="0" lang="zh-CN" altLang="en-US"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风险低</a:t>
                      </a: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14"/>
                  </a:ext>
                </a:extLst>
              </a:tr>
              <a:tr h="255996">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冠心病</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风险高</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 </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正常疾病风险</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风险低</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15"/>
                  </a:ext>
                </a:extLst>
              </a:tr>
              <a:tr h="255996">
                <a:tc>
                  <a:txBody>
                    <a:bodyPr/>
                    <a:lstStyle/>
                    <a:p>
                      <a:pPr marL="0" marR="0" lvl="0" indent="0" algn="l" defTabSz="0" rtl="0" eaLnBrk="1" fontAlgn="base" latinLnBrk="0" hangingPunct="1">
                        <a:lnSpc>
                          <a:spcPts val="1125"/>
                        </a:lnSpc>
                        <a:spcBef>
                          <a:spcPct val="0"/>
                        </a:spcBef>
                        <a:spcAft>
                          <a:spcPts val="315"/>
                        </a:spcAft>
                        <a:buClrTx/>
                        <a:buSzTx/>
                        <a:buFontTx/>
                        <a:buNone/>
                      </a:pPr>
                      <a:r>
                        <a:rPr kumimoji="0" lang="zh-CN" altLang="en-US" sz="1300" b="1"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宋体" panose="02010600030101010101" pitchFamily="2" charset="-122"/>
                        </a:rPr>
                        <a:t>黄斑变性</a:t>
                      </a:r>
                      <a:endParaRPr kumimoji="0" lang="zh-CN" altLang="en-US" sz="1300" b="0" i="0" u="none" strike="noStrike" cap="none" normalizeH="0" baseline="0" dirty="0">
                        <a:ln>
                          <a:noFill/>
                        </a:ln>
                        <a:solidFill>
                          <a:schemeClr val="bg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anchorCtr="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6AB"/>
                    </a:solidFill>
                  </a:tcPr>
                </a:tc>
                <a:tc gridSpan="2">
                  <a:txBody>
                    <a:bodyPr/>
                    <a:lstStyle/>
                    <a:p>
                      <a:pPr marL="0" marR="0" lvl="0" indent="0" algn="ctr" defTabSz="0" rtl="0" eaLnBrk="1" fontAlgn="base" latinLnBrk="0" hangingPunct="1">
                        <a:lnSpc>
                          <a:spcPts val="1125"/>
                        </a:lnSpc>
                        <a:spcBef>
                          <a:spcPct val="0"/>
                        </a:spcBef>
                        <a:spcAft>
                          <a:spcPts val="315"/>
                        </a:spcAft>
                        <a:buClrTx/>
                        <a:buSzTx/>
                        <a:buFontTx/>
                        <a:buNone/>
                      </a:pPr>
                      <a:r>
                        <a:rPr kumimoji="0" 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 </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风险低</a:t>
                      </a:r>
                      <a:r>
                        <a:rPr kumimoji="0" 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 </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ctr" defTabSz="0" rtl="0" eaLnBrk="1" fontAlgn="base" latinLnBrk="0" hangingPunct="1">
                        <a:lnSpc>
                          <a:spcPts val="1125"/>
                        </a:lnSpc>
                        <a:spcBef>
                          <a:spcPct val="0"/>
                        </a:spcBef>
                        <a:spcAft>
                          <a:spcPts val="315"/>
                        </a:spcAft>
                        <a:buClrTx/>
                        <a:buSzTx/>
                        <a:buFontTx/>
                        <a:buNone/>
                      </a:pPr>
                      <a:r>
                        <a:rPr kumimoji="0" 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 </a:t>
                      </a: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宋体" panose="02010600030101010101" pitchFamily="2" charset="-122"/>
                        </a:rPr>
                        <a:t>正常</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gridSpan="2">
                  <a:txBody>
                    <a:bodyPr/>
                    <a:lstStyle/>
                    <a:p>
                      <a:pPr marL="0" marR="0" lvl="0" indent="0" algn="ctr" defTabSz="0" rtl="0" eaLnBrk="1" fontAlgn="base" latinLnBrk="0" hangingPunct="1">
                        <a:lnSpc>
                          <a:spcPts val="1125"/>
                        </a:lnSpc>
                        <a:spcBef>
                          <a:spcPct val="0"/>
                        </a:spcBef>
                        <a:spcAft>
                          <a:spcPts val="315"/>
                        </a:spcAft>
                        <a:buClrTx/>
                        <a:buSzTx/>
                        <a:buFontTx/>
                        <a:buNone/>
                      </a:pPr>
                      <a:r>
                        <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Times New Roman" panose="02020603050405020304" pitchFamily="18" charset="0"/>
                        </a:rPr>
                        <a:t>风险高</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 xmlns:a16="http://schemas.microsoft.com/office/drawing/2014/main" val="10016"/>
                  </a:ext>
                </a:extLst>
              </a:tr>
            </a:tbl>
          </a:graphicData>
        </a:graphic>
      </p:graphicFrame>
      <p:sp>
        <p:nvSpPr>
          <p:cNvPr id="11" name="矩形 10"/>
          <p:cNvSpPr/>
          <p:nvPr/>
        </p:nvSpPr>
        <p:spPr>
          <a:xfrm>
            <a:off x="1586721" y="2276871"/>
            <a:ext cx="5505560" cy="111665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1586721" y="3422941"/>
            <a:ext cx="5507120" cy="163824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矩形 12"/>
          <p:cNvSpPr/>
          <p:nvPr/>
        </p:nvSpPr>
        <p:spPr>
          <a:xfrm>
            <a:off x="1586721" y="5061182"/>
            <a:ext cx="5508000" cy="105611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4" name="组 16"/>
          <p:cNvGrpSpPr/>
          <p:nvPr/>
        </p:nvGrpSpPr>
        <p:grpSpPr>
          <a:xfrm>
            <a:off x="7092281" y="2424564"/>
            <a:ext cx="1429835" cy="821267"/>
            <a:chOff x="7239000" y="2432050"/>
            <a:chExt cx="1429835" cy="615950"/>
          </a:xfrm>
        </p:grpSpPr>
        <p:sp>
          <p:nvSpPr>
            <p:cNvPr id="15" name="五边形 14"/>
            <p:cNvSpPr/>
            <p:nvPr/>
          </p:nvSpPr>
          <p:spPr>
            <a:xfrm rot="10800000">
              <a:off x="7239000" y="2432050"/>
              <a:ext cx="1371600" cy="615950"/>
            </a:xfrm>
            <a:prstGeom prst="homePlate">
              <a:avLst/>
            </a:prstGeom>
            <a:solidFill>
              <a:srgbClr val="0086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itchFamily="34" charset="-122"/>
                <a:ea typeface="微软雅黑" pitchFamily="34" charset="-122"/>
              </a:endParaRPr>
            </a:p>
          </p:txBody>
        </p:sp>
        <p:sp>
          <p:nvSpPr>
            <p:cNvPr id="16" name="文本框 15"/>
            <p:cNvSpPr txBox="1"/>
            <p:nvPr/>
          </p:nvSpPr>
          <p:spPr>
            <a:xfrm>
              <a:off x="7449635" y="2601524"/>
              <a:ext cx="1219200" cy="276999"/>
            </a:xfrm>
            <a:prstGeom prst="rect">
              <a:avLst/>
            </a:prstGeom>
            <a:noFill/>
            <a:ln>
              <a:noFill/>
            </a:ln>
          </p:spPr>
          <p:txBody>
            <a:bodyPr wrap="square" rtlCol="0">
              <a:spAutoFit/>
            </a:bodyPr>
            <a:lstStyle/>
            <a:p>
              <a:r>
                <a:rPr kumimoji="1" lang="zh-CN" altLang="en-US" dirty="0">
                  <a:solidFill>
                    <a:schemeClr val="bg1"/>
                  </a:solidFill>
                  <a:latin typeface="微软雅黑" pitchFamily="34" charset="-122"/>
                  <a:ea typeface="微软雅黑" pitchFamily="34" charset="-122"/>
                </a:rPr>
                <a:t>健康管理</a:t>
              </a:r>
            </a:p>
          </p:txBody>
        </p:sp>
      </p:grpSp>
      <p:sp>
        <p:nvSpPr>
          <p:cNvPr id="17" name="五边形 16"/>
          <p:cNvSpPr/>
          <p:nvPr/>
        </p:nvSpPr>
        <p:spPr>
          <a:xfrm rot="10800000">
            <a:off x="7064133" y="5178606"/>
            <a:ext cx="1429835" cy="821267"/>
          </a:xfrm>
          <a:prstGeom prst="homePlate">
            <a:avLst/>
          </a:prstGeom>
          <a:solidFill>
            <a:srgbClr val="0086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微软雅黑" pitchFamily="34" charset="-122"/>
              <a:ea typeface="微软雅黑" pitchFamily="34" charset="-122"/>
            </a:endParaRPr>
          </a:p>
        </p:txBody>
      </p:sp>
      <p:sp>
        <p:nvSpPr>
          <p:cNvPr id="18" name="五边形 17"/>
          <p:cNvSpPr/>
          <p:nvPr/>
        </p:nvSpPr>
        <p:spPr>
          <a:xfrm rot="10800000">
            <a:off x="7092281" y="3831427"/>
            <a:ext cx="1429835" cy="821267"/>
          </a:xfrm>
          <a:prstGeom prst="homePlate">
            <a:avLst/>
          </a:prstGeom>
          <a:solidFill>
            <a:srgbClr val="0086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微软雅黑" pitchFamily="34" charset="-122"/>
              <a:ea typeface="微软雅黑" pitchFamily="34" charset="-122"/>
            </a:endParaRPr>
          </a:p>
        </p:txBody>
      </p:sp>
      <p:sp>
        <p:nvSpPr>
          <p:cNvPr id="19" name="文本框 19"/>
          <p:cNvSpPr txBox="1"/>
          <p:nvPr/>
        </p:nvSpPr>
        <p:spPr>
          <a:xfrm>
            <a:off x="7274768" y="4057395"/>
            <a:ext cx="1219200" cy="369332"/>
          </a:xfrm>
          <a:prstGeom prst="rect">
            <a:avLst/>
          </a:prstGeom>
          <a:noFill/>
          <a:ln>
            <a:noFill/>
          </a:ln>
        </p:spPr>
        <p:txBody>
          <a:bodyPr wrap="square" rtlCol="0">
            <a:spAutoFit/>
          </a:bodyPr>
          <a:lstStyle/>
          <a:p>
            <a:r>
              <a:rPr kumimoji="1" lang="zh-CN" altLang="en-US" dirty="0">
                <a:solidFill>
                  <a:schemeClr val="bg1"/>
                </a:solidFill>
                <a:latin typeface="微软雅黑" pitchFamily="34" charset="-122"/>
                <a:ea typeface="微软雅黑" pitchFamily="34" charset="-122"/>
              </a:rPr>
              <a:t>用药指导</a:t>
            </a:r>
          </a:p>
        </p:txBody>
      </p:sp>
      <p:sp>
        <p:nvSpPr>
          <p:cNvPr id="20" name="文本框 20"/>
          <p:cNvSpPr txBox="1"/>
          <p:nvPr/>
        </p:nvSpPr>
        <p:spPr>
          <a:xfrm>
            <a:off x="7367598" y="5339099"/>
            <a:ext cx="1219200" cy="369332"/>
          </a:xfrm>
          <a:prstGeom prst="rect">
            <a:avLst/>
          </a:prstGeom>
          <a:noFill/>
          <a:ln>
            <a:noFill/>
          </a:ln>
        </p:spPr>
        <p:txBody>
          <a:bodyPr wrap="square" rtlCol="0">
            <a:spAutoFit/>
          </a:bodyPr>
          <a:lstStyle/>
          <a:p>
            <a:r>
              <a:rPr kumimoji="1" lang="zh-CN" altLang="en-US" dirty="0">
                <a:solidFill>
                  <a:schemeClr val="bg1"/>
                </a:solidFill>
                <a:latin typeface="微软雅黑" pitchFamily="34" charset="-122"/>
                <a:ea typeface="微软雅黑" pitchFamily="34" charset="-122"/>
              </a:rPr>
              <a:t>风险预测</a:t>
            </a:r>
          </a:p>
        </p:txBody>
      </p:sp>
      <p:grpSp>
        <p:nvGrpSpPr>
          <p:cNvPr id="21" name="组合 20"/>
          <p:cNvGrpSpPr/>
          <p:nvPr/>
        </p:nvGrpSpPr>
        <p:grpSpPr>
          <a:xfrm>
            <a:off x="-14400" y="-1"/>
            <a:ext cx="9144000" cy="859351"/>
            <a:chOff x="55416" y="-1"/>
            <a:chExt cx="9144000" cy="859351"/>
          </a:xfrm>
        </p:grpSpPr>
        <p:pic>
          <p:nvPicPr>
            <p:cNvPr id="22"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1"/>
              <a:ext cx="1547664" cy="857234"/>
            </a:xfrm>
            <a:prstGeom prst="rect">
              <a:avLst/>
            </a:prstGeom>
            <a:noFill/>
          </p:spPr>
        </p:pic>
        <p:cxnSp>
          <p:nvCxnSpPr>
            <p:cNvPr id="23" name="直接连接符 22"/>
            <p:cNvCxnSpPr/>
            <p:nvPr/>
          </p:nvCxnSpPr>
          <p:spPr bwMode="auto">
            <a:xfrm>
              <a:off x="554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extLst>
      <p:ext uri="{BB962C8B-B14F-4D97-AF65-F5344CB8AC3E}">
        <p14:creationId xmlns:p14="http://schemas.microsoft.com/office/powerpoint/2010/main" xmlns="" val="1839995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8"/>
          <p:cNvSpPr txBox="1"/>
          <p:nvPr/>
        </p:nvSpPr>
        <p:spPr>
          <a:xfrm>
            <a:off x="6553200" y="6520259"/>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schemeClr val="bg1"/>
                </a:solidFill>
              </a:rPr>
              <a:pPr/>
              <a:t>17</a:t>
            </a:fld>
            <a:endParaRPr lang="zh-CN" altLang="en-US" dirty="0">
              <a:solidFill>
                <a:schemeClr val="bg1"/>
              </a:solidFill>
            </a:endParaRPr>
          </a:p>
        </p:txBody>
      </p:sp>
      <p:sp>
        <p:nvSpPr>
          <p:cNvPr id="8" name="TextBox 7"/>
          <p:cNvSpPr txBox="1"/>
          <p:nvPr/>
        </p:nvSpPr>
        <p:spPr>
          <a:xfrm>
            <a:off x="372274" y="341161"/>
            <a:ext cx="6917304" cy="509259"/>
          </a:xfrm>
          <a:prstGeom prst="rect">
            <a:avLst/>
          </a:prstGeom>
          <a:noFill/>
        </p:spPr>
        <p:txBody>
          <a:bodyPr wrap="square" lIns="77614" tIns="38807" rIns="77614" bIns="38807" rtlCol="0">
            <a:spAutoFit/>
          </a:bodyPr>
          <a:lstStyle/>
          <a:p>
            <a:pPr>
              <a:spcBef>
                <a:spcPct val="0"/>
              </a:spcBef>
            </a:pPr>
            <a:r>
              <a:rPr lang="en-US" altLang="zh-CN" sz="2800" b="1" dirty="0">
                <a:solidFill>
                  <a:srgbClr val="0086AB"/>
                </a:solidFill>
                <a:latin typeface="微软雅黑" panose="020B0503020204020204" pitchFamily="34" charset="-122"/>
                <a:ea typeface="微软雅黑" panose="020B0503020204020204" pitchFamily="34" charset="-122"/>
                <a:cs typeface="+mj-cs"/>
              </a:rPr>
              <a:t>SLCO1B1&amp;ApoE</a:t>
            </a:r>
            <a:r>
              <a:rPr lang="zh-CN" altLang="en-US" sz="2800" b="1" dirty="0">
                <a:solidFill>
                  <a:srgbClr val="0086AB"/>
                </a:solidFill>
                <a:latin typeface="微软雅黑" panose="020B0503020204020204" pitchFamily="34" charset="-122"/>
                <a:ea typeface="微软雅黑" panose="020B0503020204020204" pitchFamily="34" charset="-122"/>
                <a:cs typeface="+mj-cs"/>
              </a:rPr>
              <a:t>检测的共识</a:t>
            </a:r>
          </a:p>
        </p:txBody>
      </p:sp>
      <p:pic>
        <p:nvPicPr>
          <p:cNvPr id="9" name="内容占位符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539553" y="2756925"/>
            <a:ext cx="3061979" cy="2688299"/>
          </a:xfrm>
        </p:spPr>
      </p:pic>
      <p:sp>
        <p:nvSpPr>
          <p:cNvPr id="2" name="矩形 1"/>
          <p:cNvSpPr/>
          <p:nvPr/>
        </p:nvSpPr>
        <p:spPr>
          <a:xfrm>
            <a:off x="440172" y="1496397"/>
            <a:ext cx="4572000" cy="369332"/>
          </a:xfrm>
          <a:prstGeom prst="rect">
            <a:avLst/>
          </a:prstGeom>
        </p:spPr>
        <p:txBody>
          <a:bodyPr>
            <a:spAutoFit/>
          </a:bodyPr>
          <a:lstStyle/>
          <a:p>
            <a:r>
              <a:rPr lang="en-US" altLang="zh-CN" b="1" dirty="0">
                <a:solidFill>
                  <a:srgbClr val="0086AB"/>
                </a:solidFill>
                <a:latin typeface="微软雅黑" panose="020B0503020204020204" pitchFamily="34" charset="-122"/>
                <a:ea typeface="微软雅黑" panose="020B0503020204020204" pitchFamily="34" charset="-122"/>
              </a:rPr>
              <a:t>2017</a:t>
            </a:r>
            <a:r>
              <a:rPr lang="zh-CN" altLang="en-US" b="1" dirty="0">
                <a:solidFill>
                  <a:srgbClr val="0086AB"/>
                </a:solidFill>
                <a:latin typeface="微软雅黑" panose="020B0503020204020204" pitchFamily="34" charset="-122"/>
                <a:ea typeface="微软雅黑" panose="020B0503020204020204" pitchFamily="34" charset="-122"/>
              </a:rPr>
              <a:t>精准医学实验室诊断及临床解读会议</a:t>
            </a:r>
          </a:p>
        </p:txBody>
      </p:sp>
      <p:grpSp>
        <p:nvGrpSpPr>
          <p:cNvPr id="3" name="组合 2"/>
          <p:cNvGrpSpPr/>
          <p:nvPr/>
        </p:nvGrpSpPr>
        <p:grpSpPr>
          <a:xfrm>
            <a:off x="6215074" y="1428737"/>
            <a:ext cx="2268364" cy="1042772"/>
            <a:chOff x="3183729" y="3075806"/>
            <a:chExt cx="3736952" cy="1288414"/>
          </a:xfrm>
        </p:grpSpPr>
        <p:pic>
          <p:nvPicPr>
            <p:cNvPr id="10" name="Picture 5" descr="https://timgsa.baidu.com/timg?image&amp;quality=80&amp;size=b9999_10000&amp;sec=1504623189237&amp;di=053044e099de16d5d1f06b849b24aebb&amp;imgtype=0&amp;src=http%3A%2F%2Fpic.baike.soso.com%2Fp%2F20111017%2Fbki-20111017213949-26375879.jpg"/>
            <p:cNvPicPr>
              <a:picLocks noChangeAspect="1" noChangeArrowheads="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4468824" y="3075806"/>
              <a:ext cx="1279825" cy="1288414"/>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7" descr="https://timgsa.baidu.com/timg?image&amp;quality=80&amp;size=b9999_10000&amp;sec=1504623218121&amp;di=17154e401c90d0a1b1d8cf5c0be90b3b&amp;imgtype=0&amp;src=http%3A%2F%2Fm.wanye.cc%2Fcompany%2Flogo%2F2014-1%2F201412066269313.jpg"/>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3183729" y="3147814"/>
              <a:ext cx="1285095" cy="1190855"/>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9" descr="https://timgsa.baidu.com/timg?image&amp;quality=80&amp;size=b9999_10000&amp;sec=1504623252012&amp;di=5e7ddd8aca54a6d1ec02527181b66e70&amp;imgtype=0&amp;src=http%3A%2F%2Fucenter.cn-healthcare.com%2Fupload%2Fimage%2FheadImages%2F20160311%2F99da53a8-ed39-4eaa-bd45-ba1a507f987a.jpg"/>
            <p:cNvPicPr>
              <a:picLocks noChangeAspect="1" noChangeArrowheads="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5724128" y="3147814"/>
              <a:ext cx="1196553" cy="1190855"/>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3" name="文本框 5"/>
          <p:cNvSpPr txBox="1"/>
          <p:nvPr/>
        </p:nvSpPr>
        <p:spPr>
          <a:xfrm>
            <a:off x="3850930" y="2564905"/>
            <a:ext cx="4844810" cy="2462213"/>
          </a:xfrm>
          <a:prstGeom prst="rect">
            <a:avLst/>
          </a:prstGeom>
          <a:noFill/>
        </p:spPr>
        <p:txBody>
          <a:bodyPr wrap="square" rtlCol="0">
            <a:spAutoFit/>
          </a:bodyPr>
          <a:lstStyle/>
          <a:p>
            <a:endParaRPr kumimoji="1" lang="en-US" altLang="zh-CN" sz="1600" dirty="0">
              <a:solidFill>
                <a:srgbClr val="0086AB"/>
              </a:solidFill>
              <a:latin typeface="微软雅黑" panose="020B0503020204020204" pitchFamily="34" charset="-122"/>
              <a:ea typeface="微软雅黑" panose="020B0503020204020204" pitchFamily="34" charset="-122"/>
              <a:cs typeface="PingFang SC Light" charset="-122"/>
            </a:endParaRPr>
          </a:p>
          <a:p>
            <a:pPr marL="285750" indent="-285750">
              <a:buFont typeface="Wingdings" panose="05000000000000000000" pitchFamily="2" charset="2"/>
              <a:buChar char="n"/>
            </a:pPr>
            <a:r>
              <a:rPr kumimoji="1" lang="zh-CN" altLang="en-US" sz="1600" dirty="0">
                <a:solidFill>
                  <a:srgbClr val="0086AB"/>
                </a:solidFill>
                <a:latin typeface="微软雅黑" panose="020B0503020204020204" pitchFamily="34" charset="-122"/>
                <a:ea typeface="微软雅黑" panose="020B0503020204020204" pitchFamily="34" charset="-122"/>
                <a:cs typeface="PingFang SC Light" charset="-122"/>
              </a:rPr>
              <a:t>他汀类药物降</a:t>
            </a:r>
            <a:r>
              <a:rPr kumimoji="1" lang="en-US" altLang="zh-CN" sz="1600" dirty="0">
                <a:solidFill>
                  <a:srgbClr val="0086AB"/>
                </a:solidFill>
                <a:latin typeface="微软雅黑" panose="020B0503020204020204" pitchFamily="34" charset="-122"/>
                <a:ea typeface="微软雅黑" panose="020B0503020204020204" pitchFamily="34" charset="-122"/>
                <a:cs typeface="PingFang SC Light" charset="-122"/>
              </a:rPr>
              <a:t>LDL-C</a:t>
            </a:r>
            <a:r>
              <a:rPr kumimoji="1" lang="zh-CN" altLang="en-US" sz="1600" dirty="0">
                <a:solidFill>
                  <a:srgbClr val="0086AB"/>
                </a:solidFill>
                <a:latin typeface="微软雅黑" panose="020B0503020204020204" pitchFamily="34" charset="-122"/>
                <a:ea typeface="微软雅黑" panose="020B0503020204020204" pitchFamily="34" charset="-122"/>
                <a:cs typeface="PingFang SC Light" charset="-122"/>
              </a:rPr>
              <a:t>有</a:t>
            </a:r>
            <a:r>
              <a:rPr kumimoji="1" lang="zh-CN" altLang="en-US" b="1" dirty="0">
                <a:solidFill>
                  <a:srgbClr val="FF0000"/>
                </a:solidFill>
                <a:latin typeface="微软雅黑" panose="020B0503020204020204" pitchFamily="34" charset="-122"/>
                <a:ea typeface="微软雅黑" panose="020B0503020204020204" pitchFamily="34" charset="-122"/>
                <a:cs typeface="PingFang SC Light" charset="-122"/>
              </a:rPr>
              <a:t>明显的个体差异</a:t>
            </a:r>
            <a:r>
              <a:rPr kumimoji="1" lang="zh-CN" altLang="en-US" sz="1600" dirty="0">
                <a:solidFill>
                  <a:srgbClr val="0086AB"/>
                </a:solidFill>
                <a:latin typeface="微软雅黑" panose="020B0503020204020204" pitchFamily="34" charset="-122"/>
                <a:ea typeface="微软雅黑" panose="020B0503020204020204" pitchFamily="34" charset="-122"/>
                <a:cs typeface="PingFang SC Light" charset="-122"/>
              </a:rPr>
              <a:t>（</a:t>
            </a:r>
            <a:r>
              <a:rPr kumimoji="1" lang="en-US" altLang="zh-CN" sz="1600" dirty="0">
                <a:solidFill>
                  <a:srgbClr val="0086AB"/>
                </a:solidFill>
                <a:latin typeface="微软雅黑" panose="020B0503020204020204" pitchFamily="34" charset="-122"/>
                <a:ea typeface="微软雅黑" panose="020B0503020204020204" pitchFamily="34" charset="-122"/>
                <a:cs typeface="PingFang SC Light" charset="-122"/>
              </a:rPr>
              <a:t>10-70%</a:t>
            </a:r>
            <a:r>
              <a:rPr kumimoji="1" lang="zh-CN" altLang="en-US" sz="1600" dirty="0">
                <a:solidFill>
                  <a:srgbClr val="0086AB"/>
                </a:solidFill>
                <a:latin typeface="微软雅黑" panose="020B0503020204020204" pitchFamily="34" charset="-122"/>
                <a:ea typeface="微软雅黑" panose="020B0503020204020204" pitchFamily="34" charset="-122"/>
                <a:cs typeface="PingFang SC Light" charset="-122"/>
              </a:rPr>
              <a:t>不等）</a:t>
            </a:r>
            <a:endParaRPr kumimoji="1" lang="en-US" altLang="zh-CN" sz="1600" dirty="0">
              <a:solidFill>
                <a:srgbClr val="0086AB"/>
              </a:solidFill>
              <a:latin typeface="微软雅黑" panose="020B0503020204020204" pitchFamily="34" charset="-122"/>
              <a:ea typeface="微软雅黑" panose="020B0503020204020204" pitchFamily="34" charset="-122"/>
              <a:cs typeface="PingFang SC Light" charset="-122"/>
            </a:endParaRPr>
          </a:p>
          <a:p>
            <a:pPr marL="285750" indent="-285750">
              <a:buFont typeface="Wingdings" panose="05000000000000000000" pitchFamily="2" charset="2"/>
              <a:buChar char="n"/>
            </a:pPr>
            <a:endParaRPr kumimoji="1" lang="en-US" altLang="zh-CN" sz="1600" dirty="0">
              <a:solidFill>
                <a:srgbClr val="0086AB"/>
              </a:solidFill>
              <a:latin typeface="微软雅黑" panose="020B0503020204020204" pitchFamily="34" charset="-122"/>
              <a:ea typeface="微软雅黑" panose="020B0503020204020204" pitchFamily="34" charset="-122"/>
              <a:cs typeface="PingFang SC Light" charset="-122"/>
            </a:endParaRPr>
          </a:p>
          <a:p>
            <a:pPr marL="285750" indent="-285750">
              <a:buFont typeface="Wingdings" panose="05000000000000000000" pitchFamily="2" charset="2"/>
              <a:buChar char="n"/>
            </a:pPr>
            <a:r>
              <a:rPr kumimoji="1" lang="zh-CN" altLang="en-US" b="1" dirty="0">
                <a:solidFill>
                  <a:srgbClr val="FF0000"/>
                </a:solidFill>
                <a:latin typeface="微软雅黑" panose="020B0503020204020204" pitchFamily="34" charset="-122"/>
                <a:ea typeface="微软雅黑" panose="020B0503020204020204" pitchFamily="34" charset="-122"/>
                <a:cs typeface="PingFang SC Light" charset="-122"/>
              </a:rPr>
              <a:t>遗传多态性对药物的疗效和副作用有着显著的影响</a:t>
            </a:r>
            <a:endParaRPr kumimoji="1" lang="en-US" altLang="zh-CN" b="1" dirty="0">
              <a:solidFill>
                <a:srgbClr val="FF0000"/>
              </a:solidFill>
              <a:latin typeface="微软雅黑" panose="020B0503020204020204" pitchFamily="34" charset="-122"/>
              <a:ea typeface="微软雅黑" panose="020B0503020204020204" pitchFamily="34" charset="-122"/>
              <a:cs typeface="PingFang SC Light" charset="-122"/>
            </a:endParaRPr>
          </a:p>
          <a:p>
            <a:pPr marL="285750" indent="-285750">
              <a:buFont typeface="Wingdings" panose="05000000000000000000" pitchFamily="2" charset="2"/>
              <a:buChar char="n"/>
            </a:pPr>
            <a:endParaRPr kumimoji="1" lang="en-US" altLang="zh-CN" sz="1600" dirty="0">
              <a:solidFill>
                <a:srgbClr val="0086AB"/>
              </a:solidFill>
              <a:latin typeface="微软雅黑" panose="020B0503020204020204" pitchFamily="34" charset="-122"/>
              <a:ea typeface="微软雅黑" panose="020B0503020204020204" pitchFamily="34" charset="-122"/>
              <a:cs typeface="PingFang SC Light" charset="-122"/>
            </a:endParaRPr>
          </a:p>
          <a:p>
            <a:pPr marL="285750" indent="-285750">
              <a:buFont typeface="Wingdings" panose="05000000000000000000" pitchFamily="2" charset="2"/>
              <a:buChar char="n"/>
            </a:pPr>
            <a:r>
              <a:rPr kumimoji="1" lang="zh-CN" altLang="en-US" sz="1600" dirty="0">
                <a:solidFill>
                  <a:srgbClr val="0086AB"/>
                </a:solidFill>
                <a:latin typeface="微软雅黑" panose="020B0503020204020204" pitchFamily="34" charset="-122"/>
                <a:ea typeface="微软雅黑" panose="020B0503020204020204" pitchFamily="34" charset="-122"/>
                <a:cs typeface="PingFang SC Light" charset="-122"/>
              </a:rPr>
              <a:t>他汀药物基因组学可以提高用药的</a:t>
            </a:r>
            <a:r>
              <a:rPr kumimoji="1" lang="zh-CN" altLang="en-US" b="1" dirty="0">
                <a:solidFill>
                  <a:srgbClr val="FF0000"/>
                </a:solidFill>
                <a:latin typeface="微软雅黑" panose="020B0503020204020204" pitchFamily="34" charset="-122"/>
                <a:ea typeface="微软雅黑" panose="020B0503020204020204" pitchFamily="34" charset="-122"/>
                <a:cs typeface="PingFang SC Light" charset="-122"/>
              </a:rPr>
              <a:t>安全性</a:t>
            </a:r>
            <a:r>
              <a:rPr kumimoji="1" lang="zh-CN" altLang="en-US" sz="1600" dirty="0">
                <a:solidFill>
                  <a:srgbClr val="0086AB"/>
                </a:solidFill>
                <a:latin typeface="微软雅黑" panose="020B0503020204020204" pitchFamily="34" charset="-122"/>
                <a:ea typeface="微软雅黑" panose="020B0503020204020204" pitchFamily="34" charset="-122"/>
                <a:cs typeface="PingFang SC Light" charset="-122"/>
              </a:rPr>
              <a:t>和</a:t>
            </a:r>
            <a:r>
              <a:rPr kumimoji="1" lang="zh-CN" altLang="en-US" b="1" dirty="0">
                <a:solidFill>
                  <a:srgbClr val="FF0000"/>
                </a:solidFill>
                <a:latin typeface="微软雅黑" panose="020B0503020204020204" pitchFamily="34" charset="-122"/>
                <a:ea typeface="微软雅黑" panose="020B0503020204020204" pitchFamily="34" charset="-122"/>
                <a:cs typeface="PingFang SC Light" charset="-122"/>
              </a:rPr>
              <a:t>有效性</a:t>
            </a:r>
          </a:p>
        </p:txBody>
      </p:sp>
      <p:sp>
        <p:nvSpPr>
          <p:cNvPr id="14" name="TextBox 13"/>
          <p:cNvSpPr txBox="1"/>
          <p:nvPr/>
        </p:nvSpPr>
        <p:spPr>
          <a:xfrm>
            <a:off x="454023" y="1988840"/>
            <a:ext cx="5407028" cy="369332"/>
          </a:xfrm>
          <a:prstGeom prst="rect">
            <a:avLst/>
          </a:prstGeom>
          <a:noFill/>
        </p:spPr>
        <p:txBody>
          <a:bodyPr wrap="square" rtlCol="0">
            <a:spAutoFit/>
          </a:bodyPr>
          <a:lstStyle/>
          <a:p>
            <a:r>
              <a:rPr lang="zh-CN" altLang="en-US" b="1" i="1" dirty="0">
                <a:solidFill>
                  <a:srgbClr val="0086AB"/>
                </a:solidFill>
                <a:latin typeface="微软雅黑" panose="020B0503020204020204" pitchFamily="34" charset="-122"/>
                <a:ea typeface="微软雅黑" panose="020B0503020204020204" pitchFamily="34" charset="-122"/>
              </a:rPr>
              <a:t>刘丽宏教授 </a:t>
            </a:r>
            <a:r>
              <a:rPr lang="zh-CN" altLang="en-US" b="1" dirty="0">
                <a:solidFill>
                  <a:srgbClr val="0086AB"/>
                </a:solidFill>
                <a:latin typeface="微软雅黑" panose="020B0503020204020204" pitchFamily="34" charset="-122"/>
                <a:ea typeface="微软雅黑" panose="020B0503020204020204" pitchFamily="34" charset="-122"/>
              </a:rPr>
              <a:t>解读他汀个体化用药：</a:t>
            </a:r>
          </a:p>
        </p:txBody>
      </p:sp>
      <p:cxnSp>
        <p:nvCxnSpPr>
          <p:cNvPr id="15" name="直接连接符 14"/>
          <p:cNvCxnSpPr/>
          <p:nvPr/>
        </p:nvCxnSpPr>
        <p:spPr>
          <a:xfrm>
            <a:off x="385304" y="2502760"/>
            <a:ext cx="8075128" cy="0"/>
          </a:xfrm>
          <a:prstGeom prst="line">
            <a:avLst/>
          </a:prstGeom>
          <a:ln w="19050">
            <a:solidFill>
              <a:srgbClr val="0086AB"/>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28596" y="5429265"/>
            <a:ext cx="2428892" cy="276999"/>
          </a:xfrm>
          <a:prstGeom prst="rect">
            <a:avLst/>
          </a:prstGeom>
          <a:noFill/>
        </p:spPr>
        <p:txBody>
          <a:bodyPr wrap="square" rtlCol="0">
            <a:spAutoFit/>
          </a:bodyPr>
          <a:lstStyle/>
          <a:p>
            <a:r>
              <a:rPr lang="zh-CN" altLang="en-US" sz="1200" dirty="0">
                <a:solidFill>
                  <a:srgbClr val="0086AB"/>
                </a:solidFill>
                <a:latin typeface="微软雅黑" panose="020B0503020204020204" pitchFamily="34" charset="-122"/>
                <a:ea typeface="微软雅黑" panose="020B0503020204020204" pitchFamily="34" charset="-122"/>
              </a:rPr>
              <a:t>北京朝阳医院</a:t>
            </a:r>
          </a:p>
        </p:txBody>
      </p:sp>
      <p:grpSp>
        <p:nvGrpSpPr>
          <p:cNvPr id="17" name="组合 16"/>
          <p:cNvGrpSpPr/>
          <p:nvPr/>
        </p:nvGrpSpPr>
        <p:grpSpPr>
          <a:xfrm>
            <a:off x="48216" y="-1"/>
            <a:ext cx="9144000" cy="859351"/>
            <a:chOff x="48216" y="-1"/>
            <a:chExt cx="9144000" cy="859351"/>
          </a:xfrm>
        </p:grpSpPr>
        <p:pic>
          <p:nvPicPr>
            <p:cNvPr id="18" name="Picture 3" descr="E:\3_工作文件\4_CTC宣传\PPT素材\logo友芝友医疗科技-01.png"/>
            <p:cNvPicPr>
              <a:picLocks noChangeAspect="1" noChangeArrowheads="1"/>
            </p:cNvPicPr>
            <p:nvPr/>
          </p:nvPicPr>
          <p:blipFill>
            <a:blip r:embed="rId6" cstate="print"/>
            <a:srcRect b="32053"/>
            <a:stretch>
              <a:fillRect/>
            </a:stretch>
          </p:blipFill>
          <p:spPr bwMode="auto">
            <a:xfrm>
              <a:off x="7596336" y="-1"/>
              <a:ext cx="1547664" cy="857234"/>
            </a:xfrm>
            <a:prstGeom prst="rect">
              <a:avLst/>
            </a:prstGeom>
            <a:noFill/>
          </p:spPr>
        </p:pic>
        <p:cxnSp>
          <p:nvCxnSpPr>
            <p:cNvPr id="19" name="直接连接符 18"/>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40305" y="2808000"/>
            <a:ext cx="5689276" cy="648000"/>
            <a:chOff x="1942724" y="2898752"/>
            <a:chExt cx="5689276" cy="648000"/>
          </a:xfrm>
        </p:grpSpPr>
        <p:sp>
          <p:nvSpPr>
            <p:cNvPr id="5" name="直角三角形 4"/>
            <p:cNvSpPr/>
            <p:nvPr/>
          </p:nvSpPr>
          <p:spPr>
            <a:xfrm rot="8075679" flipV="1">
              <a:off x="1942724" y="2898752"/>
              <a:ext cx="648000" cy="648000"/>
            </a:xfrm>
            <a:prstGeom prst="rtTriangle">
              <a:avLst/>
            </a:prstGeom>
            <a:solidFill>
              <a:srgbClr val="008EA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2952000" y="2898752"/>
              <a:ext cx="4680000" cy="648000"/>
            </a:xfrm>
            <a:prstGeom prst="roundRect">
              <a:avLst/>
            </a:prstGeom>
            <a:solidFill>
              <a:srgbClr val="008EAB"/>
            </a:solid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smtClean="0">
                  <a:latin typeface="微软雅黑" panose="020B0503020204020204" pitchFamily="34" charset="-122"/>
                  <a:ea typeface="微软雅黑" panose="020B0503020204020204" pitchFamily="34" charset="-122"/>
                </a:rPr>
                <a:t>叶酸用药指导基因检测</a:t>
              </a:r>
              <a:endParaRPr lang="zh-CN" altLang="en-US" sz="30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bwMode="auto">
          <a:xfrm>
            <a:off x="3143240" y="1047734"/>
            <a:ext cx="928694" cy="762005"/>
          </a:xfrm>
          <a:prstGeom prst="ellipse">
            <a:avLst/>
          </a:prstGeom>
          <a:noFill/>
          <a:ln w="9525" cap="flat" cmpd="sng" algn="ctr">
            <a:solidFill>
              <a:srgbClr val="186E8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800" b="0" i="0" u="none" strike="noStrike" cap="none" normalizeH="0" baseline="0" dirty="0" smtClean="0">
                <a:ln>
                  <a:noFill/>
                </a:ln>
                <a:effectLst/>
                <a:latin typeface="微软雅黑" panose="020B0503020204020204" pitchFamily="34" charset="-122"/>
                <a:ea typeface="微软雅黑" panose="020B0503020204020204" pitchFamily="34" charset="-122"/>
              </a:rPr>
              <a:t>叶酸</a:t>
            </a:r>
          </a:p>
        </p:txBody>
      </p:sp>
      <p:sp>
        <p:nvSpPr>
          <p:cNvPr id="5" name="Arc 12"/>
          <p:cNvSpPr/>
          <p:nvPr/>
        </p:nvSpPr>
        <p:spPr bwMode="auto">
          <a:xfrm rot="4416" flipH="1">
            <a:off x="2429405" y="2477301"/>
            <a:ext cx="941387" cy="1130300"/>
          </a:xfrm>
          <a:custGeom>
            <a:avLst/>
            <a:gdLst>
              <a:gd name="T0" fmla="*/ 21440547 w 20903"/>
              <a:gd name="T1" fmla="*/ 0 h 18837"/>
              <a:gd name="T2" fmla="*/ 42396327 w 20903"/>
              <a:gd name="T3" fmla="*/ 27130755 h 18837"/>
              <a:gd name="T4" fmla="*/ 0 w 20903"/>
              <a:gd name="T5" fmla="*/ 38150325 h 18837"/>
              <a:gd name="T6" fmla="*/ 0 60000 65536"/>
              <a:gd name="T7" fmla="*/ 0 60000 65536"/>
              <a:gd name="T8" fmla="*/ 0 60000 65536"/>
              <a:gd name="T9" fmla="*/ 0 w 20903"/>
              <a:gd name="T10" fmla="*/ 0 h 18837"/>
              <a:gd name="T11" fmla="*/ 20903 w 20903"/>
              <a:gd name="T12" fmla="*/ 18837 h 18837"/>
            </a:gdLst>
            <a:ahLst/>
            <a:cxnLst>
              <a:cxn ang="T6">
                <a:pos x="T0" y="T1"/>
              </a:cxn>
              <a:cxn ang="T7">
                <a:pos x="T2" y="T3"/>
              </a:cxn>
              <a:cxn ang="T8">
                <a:pos x="T4" y="T5"/>
              </a:cxn>
            </a:cxnLst>
            <a:rect l="T9" t="T10" r="T11" b="T12"/>
            <a:pathLst>
              <a:path w="20903" h="18837" fill="none" extrusionOk="0">
                <a:moveTo>
                  <a:pt x="10570" y="0"/>
                </a:moveTo>
                <a:cubicBezTo>
                  <a:pt x="15693" y="2874"/>
                  <a:pt x="19423" y="7711"/>
                  <a:pt x="20903" y="13395"/>
                </a:cubicBezTo>
              </a:path>
              <a:path w="20903" h="18837" stroke="0" extrusionOk="0">
                <a:moveTo>
                  <a:pt x="10570" y="0"/>
                </a:moveTo>
                <a:cubicBezTo>
                  <a:pt x="15693" y="2874"/>
                  <a:pt x="19423" y="7711"/>
                  <a:pt x="20903" y="13395"/>
                </a:cubicBezTo>
                <a:lnTo>
                  <a:pt x="0" y="18837"/>
                </a:lnTo>
                <a:lnTo>
                  <a:pt x="10570" y="0"/>
                </a:lnTo>
                <a:close/>
              </a:path>
            </a:pathLst>
          </a:custGeom>
          <a:noFill/>
          <a:ln w="25400">
            <a:solidFill>
              <a:srgbClr val="808080"/>
            </a:solidFill>
            <a:round/>
            <a:tailEnd type="stealth" w="lg" len="lg"/>
          </a:ln>
        </p:spPr>
        <p:txBody>
          <a:bodyPr wrap="none" anchor="ctr" anchorCtr="1"/>
          <a:lstStyle/>
          <a:p>
            <a:endParaRPr lang="zh-CN" altLang="en-US"/>
          </a:p>
        </p:txBody>
      </p:sp>
      <p:sp>
        <p:nvSpPr>
          <p:cNvPr id="6" name="Arc 13"/>
          <p:cNvSpPr/>
          <p:nvPr/>
        </p:nvSpPr>
        <p:spPr bwMode="auto">
          <a:xfrm rot="4416" flipH="1">
            <a:off x="2418339" y="3618213"/>
            <a:ext cx="962025" cy="1206500"/>
          </a:xfrm>
          <a:custGeom>
            <a:avLst/>
            <a:gdLst>
              <a:gd name="T0" fmla="*/ 43279653 w 21384"/>
              <a:gd name="T1" fmla="*/ 6173069 h 20097"/>
              <a:gd name="T2" fmla="*/ 16023448 w 21384"/>
              <a:gd name="T3" fmla="*/ 40742338 h 20097"/>
              <a:gd name="T4" fmla="*/ 0 w 21384"/>
              <a:gd name="T5" fmla="*/ 0 h 20097"/>
              <a:gd name="T6" fmla="*/ 0 60000 65536"/>
              <a:gd name="T7" fmla="*/ 0 60000 65536"/>
              <a:gd name="T8" fmla="*/ 0 60000 65536"/>
              <a:gd name="T9" fmla="*/ 0 w 21384"/>
              <a:gd name="T10" fmla="*/ 0 h 20097"/>
              <a:gd name="T11" fmla="*/ 21384 w 21384"/>
              <a:gd name="T12" fmla="*/ 20097 h 20097"/>
            </a:gdLst>
            <a:ahLst/>
            <a:cxnLst>
              <a:cxn ang="T6">
                <a:pos x="T0" y="T1"/>
              </a:cxn>
              <a:cxn ang="T7">
                <a:pos x="T2" y="T3"/>
              </a:cxn>
              <a:cxn ang="T8">
                <a:pos x="T4" y="T5"/>
              </a:cxn>
            </a:cxnLst>
            <a:rect l="T9" t="T10" r="T11" b="T12"/>
            <a:pathLst>
              <a:path w="21384" h="20097" fill="none" extrusionOk="0">
                <a:moveTo>
                  <a:pt x="21384" y="3045"/>
                </a:moveTo>
                <a:cubicBezTo>
                  <a:pt x="20288" y="10737"/>
                  <a:pt x="15146" y="17248"/>
                  <a:pt x="7916" y="20096"/>
                </a:cubicBezTo>
              </a:path>
              <a:path w="21384" h="20097" stroke="0" extrusionOk="0">
                <a:moveTo>
                  <a:pt x="21384" y="3045"/>
                </a:moveTo>
                <a:cubicBezTo>
                  <a:pt x="20288" y="10737"/>
                  <a:pt x="15146" y="17248"/>
                  <a:pt x="7916" y="20096"/>
                </a:cubicBezTo>
                <a:lnTo>
                  <a:pt x="0" y="0"/>
                </a:lnTo>
                <a:lnTo>
                  <a:pt x="21384" y="3045"/>
                </a:lnTo>
                <a:close/>
              </a:path>
            </a:pathLst>
          </a:custGeom>
          <a:noFill/>
          <a:ln w="25400">
            <a:solidFill>
              <a:srgbClr val="808080"/>
            </a:solidFill>
            <a:round/>
            <a:tailEnd type="stealth" w="lg" len="lg"/>
          </a:ln>
        </p:spPr>
        <p:txBody>
          <a:bodyPr wrap="none" anchor="ctr" anchorCtr="1"/>
          <a:lstStyle/>
          <a:p>
            <a:endParaRPr lang="zh-CN" altLang="en-US"/>
          </a:p>
        </p:txBody>
      </p:sp>
      <p:sp>
        <p:nvSpPr>
          <p:cNvPr id="7" name="Rectangle 8"/>
          <p:cNvSpPr>
            <a:spLocks noChangeArrowheads="1"/>
          </p:cNvSpPr>
          <p:nvPr/>
        </p:nvSpPr>
        <p:spPr bwMode="auto">
          <a:xfrm>
            <a:off x="1274782" y="3294751"/>
            <a:ext cx="1943100" cy="361637"/>
          </a:xfrm>
          <a:prstGeom prst="rect">
            <a:avLst/>
          </a:prstGeom>
          <a:noFill/>
          <a:ln w="33401" algn="ctr">
            <a:noFill/>
            <a:miter lim="800000"/>
          </a:ln>
          <a:effectLst/>
        </p:spPr>
        <p:txBody>
          <a:bodyPr anchor="ctr" anchorCtr="1">
            <a:spAutoFit/>
          </a:bodyPr>
          <a:lstStyle/>
          <a:p>
            <a:pPr algn="ctr" eaLnBrk="1" hangingPunct="1">
              <a:lnSpc>
                <a:spcPct val="125000"/>
              </a:lnSpc>
              <a:spcBef>
                <a:spcPct val="50000"/>
              </a:spcBef>
            </a:pPr>
            <a:r>
              <a:rPr lang="en-US" altLang="zh-CN" sz="1400" dirty="0">
                <a:solidFill>
                  <a:schemeClr val="tx1"/>
                </a:solidFill>
                <a:latin typeface="Arial" panose="020B0604020202020204" pitchFamily="34" charset="0"/>
                <a:ea typeface="微软雅黑" panose="020B0503020204020204" pitchFamily="34" charset="-122"/>
              </a:rPr>
              <a:t>5,10-</a:t>
            </a:r>
            <a:r>
              <a:rPr lang="zh-CN" altLang="en-US" sz="1400" dirty="0">
                <a:solidFill>
                  <a:schemeClr val="tx1"/>
                </a:solidFill>
                <a:latin typeface="Arial" panose="020B0604020202020204" pitchFamily="34" charset="0"/>
                <a:ea typeface="微软雅黑" panose="020B0503020204020204" pitchFamily="34" charset="-122"/>
              </a:rPr>
              <a:t>亚甲基四氢叶酸</a:t>
            </a:r>
          </a:p>
        </p:txBody>
      </p:sp>
      <p:sp>
        <p:nvSpPr>
          <p:cNvPr id="8" name="Rectangle 7"/>
          <p:cNvSpPr>
            <a:spLocks noChangeArrowheads="1"/>
          </p:cNvSpPr>
          <p:nvPr/>
        </p:nvSpPr>
        <p:spPr bwMode="auto">
          <a:xfrm>
            <a:off x="3060701" y="2056492"/>
            <a:ext cx="936625" cy="361637"/>
          </a:xfrm>
          <a:prstGeom prst="rect">
            <a:avLst/>
          </a:prstGeom>
          <a:noFill/>
          <a:ln w="33401" algn="ctr">
            <a:noFill/>
            <a:miter lim="800000"/>
          </a:ln>
          <a:effectLst/>
        </p:spPr>
        <p:txBody>
          <a:bodyPr anchor="ctr" anchorCtr="1">
            <a:spAutoFit/>
          </a:bodyPr>
          <a:lstStyle/>
          <a:p>
            <a:pPr algn="ctr" eaLnBrk="1" hangingPunct="1">
              <a:lnSpc>
                <a:spcPct val="125000"/>
              </a:lnSpc>
              <a:spcBef>
                <a:spcPct val="50000"/>
              </a:spcBef>
            </a:pPr>
            <a:r>
              <a:rPr lang="zh-CN" altLang="en-US" sz="1400" dirty="0">
                <a:solidFill>
                  <a:schemeClr val="tx1"/>
                </a:solidFill>
                <a:latin typeface="Arial" panose="020B0604020202020204" pitchFamily="34" charset="0"/>
                <a:ea typeface="微软雅黑" panose="020B0503020204020204" pitchFamily="34" charset="-122"/>
              </a:rPr>
              <a:t>四氢叶酸</a:t>
            </a:r>
          </a:p>
        </p:txBody>
      </p:sp>
      <p:sp>
        <p:nvSpPr>
          <p:cNvPr id="9" name="Rectangle 9"/>
          <p:cNvSpPr>
            <a:spLocks noChangeArrowheads="1"/>
          </p:cNvSpPr>
          <p:nvPr/>
        </p:nvSpPr>
        <p:spPr bwMode="auto">
          <a:xfrm>
            <a:off x="2917824" y="4914012"/>
            <a:ext cx="1511300" cy="361637"/>
          </a:xfrm>
          <a:prstGeom prst="rect">
            <a:avLst/>
          </a:prstGeom>
          <a:noFill/>
          <a:ln w="33401" algn="ctr">
            <a:noFill/>
            <a:miter lim="800000"/>
          </a:ln>
          <a:effectLst/>
        </p:spPr>
        <p:txBody>
          <a:bodyPr anchor="ctr" anchorCtr="1">
            <a:spAutoFit/>
          </a:bodyPr>
          <a:lstStyle/>
          <a:p>
            <a:pPr algn="ctr" eaLnBrk="1" hangingPunct="1">
              <a:lnSpc>
                <a:spcPct val="125000"/>
              </a:lnSpc>
              <a:spcBef>
                <a:spcPct val="50000"/>
              </a:spcBef>
            </a:pPr>
            <a:r>
              <a:rPr lang="en-US" altLang="zh-CN" sz="1400" dirty="0">
                <a:solidFill>
                  <a:schemeClr val="tx1"/>
                </a:solidFill>
                <a:latin typeface="Arial" panose="020B0604020202020204" pitchFamily="34" charset="0"/>
                <a:ea typeface="微软雅黑" panose="020B0503020204020204" pitchFamily="34" charset="-122"/>
              </a:rPr>
              <a:t>5-</a:t>
            </a:r>
            <a:r>
              <a:rPr lang="zh-CN" altLang="en-US" sz="1400" dirty="0">
                <a:solidFill>
                  <a:schemeClr val="tx1"/>
                </a:solidFill>
                <a:latin typeface="Arial" panose="020B0604020202020204" pitchFamily="34" charset="0"/>
                <a:ea typeface="微软雅黑" panose="020B0503020204020204" pitchFamily="34" charset="-122"/>
              </a:rPr>
              <a:t>甲基四氢叶酸</a:t>
            </a:r>
          </a:p>
        </p:txBody>
      </p:sp>
      <p:sp>
        <p:nvSpPr>
          <p:cNvPr id="10" name="Oval 16"/>
          <p:cNvSpPr>
            <a:spLocks noChangeArrowheads="1"/>
          </p:cNvSpPr>
          <p:nvPr/>
        </p:nvSpPr>
        <p:spPr bwMode="auto">
          <a:xfrm>
            <a:off x="1274782" y="4143709"/>
            <a:ext cx="1223962" cy="454432"/>
          </a:xfrm>
          <a:prstGeom prst="ellipse">
            <a:avLst/>
          </a:prstGeom>
          <a:solidFill>
            <a:srgbClr val="186E8C"/>
          </a:solidFill>
          <a:ln w="33401" algn="ctr">
            <a:solidFill>
              <a:srgbClr val="186E8C"/>
            </a:solidFill>
            <a:round/>
          </a:ln>
        </p:spPr>
        <p:txBody>
          <a:bodyPr anchor="ctr" anchorCtr="1">
            <a:spAutoFit/>
          </a:bodyPr>
          <a:lstStyle/>
          <a:p>
            <a:pPr algn="ctr" eaLnBrk="1" hangingPunct="1">
              <a:lnSpc>
                <a:spcPct val="125000"/>
              </a:lnSpc>
              <a:spcBef>
                <a:spcPct val="50000"/>
              </a:spcBef>
            </a:pPr>
            <a:r>
              <a:rPr lang="en-US" altLang="zh-CN" sz="1200" dirty="0">
                <a:solidFill>
                  <a:schemeClr val="bg1"/>
                </a:solidFill>
                <a:latin typeface="Arial" panose="020B0604020202020204" pitchFamily="34" charset="0"/>
                <a:ea typeface="微软雅黑" panose="020B0503020204020204" pitchFamily="34" charset="-122"/>
              </a:rPr>
              <a:t>MTHFR</a:t>
            </a:r>
          </a:p>
        </p:txBody>
      </p:sp>
      <p:sp>
        <p:nvSpPr>
          <p:cNvPr id="11" name="Arc 32"/>
          <p:cNvSpPr/>
          <p:nvPr/>
        </p:nvSpPr>
        <p:spPr bwMode="auto">
          <a:xfrm flipH="1">
            <a:off x="4775212" y="3606490"/>
            <a:ext cx="1547812" cy="1936751"/>
          </a:xfrm>
          <a:custGeom>
            <a:avLst/>
            <a:gdLst>
              <a:gd name="T0" fmla="*/ 110897649 w 21600"/>
              <a:gd name="T1" fmla="*/ 0 h 20266"/>
              <a:gd name="T2" fmla="*/ 43405020 w 21600"/>
              <a:gd name="T3" fmla="*/ 104112199 h 20266"/>
              <a:gd name="T4" fmla="*/ 0 w 21600"/>
              <a:gd name="T5" fmla="*/ 1998439 h 20266"/>
              <a:gd name="T6" fmla="*/ 0 60000 65536"/>
              <a:gd name="T7" fmla="*/ 0 60000 65536"/>
              <a:gd name="T8" fmla="*/ 0 60000 65536"/>
              <a:gd name="T9" fmla="*/ 0 w 21600"/>
              <a:gd name="T10" fmla="*/ 0 h 20266"/>
              <a:gd name="T11" fmla="*/ 21600 w 21600"/>
              <a:gd name="T12" fmla="*/ 20266 h 20266"/>
            </a:gdLst>
            <a:ahLst/>
            <a:cxnLst>
              <a:cxn ang="T6">
                <a:pos x="T0" y="T1"/>
              </a:cxn>
              <a:cxn ang="T7">
                <a:pos x="T2" y="T3"/>
              </a:cxn>
              <a:cxn ang="T8">
                <a:pos x="T4" y="T5"/>
              </a:cxn>
            </a:cxnLst>
            <a:rect l="T9" t="T10" r="T11" b="T12"/>
            <a:pathLst>
              <a:path w="21600" h="20266" fill="none" extrusionOk="0">
                <a:moveTo>
                  <a:pt x="21596" y="0"/>
                </a:moveTo>
                <a:cubicBezTo>
                  <a:pt x="21598" y="129"/>
                  <a:pt x="21600" y="259"/>
                  <a:pt x="21600" y="389"/>
                </a:cubicBezTo>
                <a:cubicBezTo>
                  <a:pt x="21600" y="9051"/>
                  <a:pt x="16424" y="16876"/>
                  <a:pt x="8453" y="20266"/>
                </a:cubicBezTo>
              </a:path>
              <a:path w="21600" h="20266" stroke="0" extrusionOk="0">
                <a:moveTo>
                  <a:pt x="21596" y="0"/>
                </a:moveTo>
                <a:cubicBezTo>
                  <a:pt x="21598" y="129"/>
                  <a:pt x="21600" y="259"/>
                  <a:pt x="21600" y="389"/>
                </a:cubicBezTo>
                <a:cubicBezTo>
                  <a:pt x="21600" y="9051"/>
                  <a:pt x="16424" y="16876"/>
                  <a:pt x="8453" y="20266"/>
                </a:cubicBezTo>
                <a:lnTo>
                  <a:pt x="0" y="389"/>
                </a:lnTo>
                <a:lnTo>
                  <a:pt x="21596" y="0"/>
                </a:lnTo>
                <a:close/>
              </a:path>
            </a:pathLst>
          </a:custGeom>
          <a:noFill/>
          <a:ln w="25400">
            <a:solidFill>
              <a:srgbClr val="808080"/>
            </a:solidFill>
            <a:round/>
            <a:headEnd type="none" w="lg" len="lg"/>
            <a:tailEnd type="none" w="lg" len="lg"/>
          </a:ln>
        </p:spPr>
        <p:txBody>
          <a:bodyPr wrap="none" anchor="ctr"/>
          <a:lstStyle/>
          <a:p>
            <a:endParaRPr lang="zh-CN" altLang="en-US"/>
          </a:p>
        </p:txBody>
      </p:sp>
      <p:sp>
        <p:nvSpPr>
          <p:cNvPr id="12" name="Arc 61"/>
          <p:cNvSpPr/>
          <p:nvPr/>
        </p:nvSpPr>
        <p:spPr bwMode="auto">
          <a:xfrm flipH="1">
            <a:off x="4779975" y="1731727"/>
            <a:ext cx="1546225" cy="1983317"/>
          </a:xfrm>
          <a:custGeom>
            <a:avLst/>
            <a:gdLst>
              <a:gd name="T0" fmla="*/ 30804788 w 21583"/>
              <a:gd name="T1" fmla="*/ 0 h 20749"/>
              <a:gd name="T2" fmla="*/ 110772912 w 21583"/>
              <a:gd name="T3" fmla="*/ 102196928 h 20749"/>
              <a:gd name="T4" fmla="*/ 0 w 21583"/>
              <a:gd name="T5" fmla="*/ 106637383 h 20749"/>
              <a:gd name="T6" fmla="*/ 0 60000 65536"/>
              <a:gd name="T7" fmla="*/ 0 60000 65536"/>
              <a:gd name="T8" fmla="*/ 0 60000 65536"/>
              <a:gd name="T9" fmla="*/ 0 w 21583"/>
              <a:gd name="T10" fmla="*/ 0 h 20749"/>
              <a:gd name="T11" fmla="*/ 21583 w 21583"/>
              <a:gd name="T12" fmla="*/ 20749 h 20749"/>
            </a:gdLst>
            <a:ahLst/>
            <a:cxnLst>
              <a:cxn ang="T6">
                <a:pos x="T0" y="T1"/>
              </a:cxn>
              <a:cxn ang="T7">
                <a:pos x="T2" y="T3"/>
              </a:cxn>
              <a:cxn ang="T8">
                <a:pos x="T4" y="T5"/>
              </a:cxn>
            </a:cxnLst>
            <a:rect l="T9" t="T10" r="T11" b="T12"/>
            <a:pathLst>
              <a:path w="21583" h="20749" fill="none" extrusionOk="0">
                <a:moveTo>
                  <a:pt x="6002" y="-1"/>
                </a:moveTo>
                <a:cubicBezTo>
                  <a:pt x="14934" y="2583"/>
                  <a:pt x="21210" y="10593"/>
                  <a:pt x="21582" y="19885"/>
                </a:cubicBezTo>
              </a:path>
              <a:path w="21583" h="20749" stroke="0" extrusionOk="0">
                <a:moveTo>
                  <a:pt x="6002" y="-1"/>
                </a:moveTo>
                <a:cubicBezTo>
                  <a:pt x="14934" y="2583"/>
                  <a:pt x="21210" y="10593"/>
                  <a:pt x="21582" y="19885"/>
                </a:cubicBezTo>
                <a:lnTo>
                  <a:pt x="0" y="20749"/>
                </a:lnTo>
                <a:lnTo>
                  <a:pt x="6002" y="-1"/>
                </a:lnTo>
                <a:close/>
              </a:path>
            </a:pathLst>
          </a:custGeom>
          <a:noFill/>
          <a:ln w="25400">
            <a:solidFill>
              <a:srgbClr val="808080"/>
            </a:solidFill>
            <a:round/>
            <a:headEnd type="stealth" w="lg" len="lg"/>
            <a:tailEnd type="none" w="lg" len="lg"/>
          </a:ln>
        </p:spPr>
        <p:txBody>
          <a:bodyPr wrap="none" anchor="ctr"/>
          <a:lstStyle/>
          <a:p>
            <a:endParaRPr lang="zh-CN" altLang="en-US"/>
          </a:p>
        </p:txBody>
      </p:sp>
      <p:sp>
        <p:nvSpPr>
          <p:cNvPr id="13" name="Arc 14"/>
          <p:cNvSpPr/>
          <p:nvPr/>
        </p:nvSpPr>
        <p:spPr bwMode="auto">
          <a:xfrm rot="21387820" flipH="1">
            <a:off x="3704753" y="2379961"/>
            <a:ext cx="971550" cy="2307167"/>
          </a:xfrm>
          <a:custGeom>
            <a:avLst/>
            <a:gdLst>
              <a:gd name="T0" fmla="*/ 26640531 w 21600"/>
              <a:gd name="T1" fmla="*/ 77777428 h 38497"/>
              <a:gd name="T2" fmla="*/ 21517943 w 21600"/>
              <a:gd name="T3" fmla="*/ 0 h 38497"/>
              <a:gd name="T4" fmla="*/ 43699509 w 21600"/>
              <a:gd name="T5" fmla="*/ 37600743 h 38497"/>
              <a:gd name="T6" fmla="*/ 0 60000 65536"/>
              <a:gd name="T7" fmla="*/ 0 60000 65536"/>
              <a:gd name="T8" fmla="*/ 0 60000 65536"/>
              <a:gd name="T9" fmla="*/ 0 w 21600"/>
              <a:gd name="T10" fmla="*/ 0 h 38497"/>
              <a:gd name="T11" fmla="*/ 21600 w 21600"/>
              <a:gd name="T12" fmla="*/ 38497 h 38497"/>
            </a:gdLst>
            <a:ahLst/>
            <a:cxnLst>
              <a:cxn ang="T6">
                <a:pos x="T0" y="T1"/>
              </a:cxn>
              <a:cxn ang="T7">
                <a:pos x="T2" y="T3"/>
              </a:cxn>
              <a:cxn ang="T8">
                <a:pos x="T4" y="T5"/>
              </a:cxn>
            </a:cxnLst>
            <a:rect l="T9" t="T10" r="T11" b="T12"/>
            <a:pathLst>
              <a:path w="21600" h="38497" fill="none" extrusionOk="0">
                <a:moveTo>
                  <a:pt x="13167" y="38497"/>
                </a:moveTo>
                <a:cubicBezTo>
                  <a:pt x="5185" y="35112"/>
                  <a:pt x="0" y="27281"/>
                  <a:pt x="0" y="18611"/>
                </a:cubicBezTo>
                <a:cubicBezTo>
                  <a:pt x="-1" y="10961"/>
                  <a:pt x="4045" y="3882"/>
                  <a:pt x="10636" y="0"/>
                </a:cubicBezTo>
              </a:path>
              <a:path w="21600" h="38497" stroke="0" extrusionOk="0">
                <a:moveTo>
                  <a:pt x="13167" y="38497"/>
                </a:moveTo>
                <a:cubicBezTo>
                  <a:pt x="5185" y="35112"/>
                  <a:pt x="0" y="27281"/>
                  <a:pt x="0" y="18611"/>
                </a:cubicBezTo>
                <a:cubicBezTo>
                  <a:pt x="-1" y="10961"/>
                  <a:pt x="4045" y="3882"/>
                  <a:pt x="10636" y="0"/>
                </a:cubicBezTo>
                <a:lnTo>
                  <a:pt x="21600" y="18611"/>
                </a:lnTo>
                <a:lnTo>
                  <a:pt x="13167" y="38497"/>
                </a:lnTo>
                <a:close/>
              </a:path>
            </a:pathLst>
          </a:custGeom>
          <a:noFill/>
          <a:ln w="25400">
            <a:solidFill>
              <a:srgbClr val="808080"/>
            </a:solidFill>
            <a:round/>
            <a:tailEnd type="stealth" w="lg" len="lg"/>
          </a:ln>
        </p:spPr>
        <p:txBody>
          <a:bodyPr wrap="none" anchor="ctr" anchorCtr="1"/>
          <a:lstStyle/>
          <a:p>
            <a:endParaRPr lang="zh-CN" altLang="en-US"/>
          </a:p>
        </p:txBody>
      </p:sp>
      <p:sp>
        <p:nvSpPr>
          <p:cNvPr id="14" name="Rectangle 31"/>
          <p:cNvSpPr>
            <a:spLocks noChangeArrowheads="1"/>
          </p:cNvSpPr>
          <p:nvPr/>
        </p:nvSpPr>
        <p:spPr bwMode="auto">
          <a:xfrm>
            <a:off x="5786446" y="1430824"/>
            <a:ext cx="1714512" cy="630942"/>
          </a:xfrm>
          <a:prstGeom prst="rect">
            <a:avLst/>
          </a:prstGeom>
          <a:noFill/>
          <a:ln w="33401" algn="ctr">
            <a:noFill/>
            <a:miter lim="800000"/>
          </a:ln>
          <a:effectLst/>
        </p:spPr>
        <p:txBody>
          <a:bodyPr wrap="square" anchor="ctr" anchorCtr="1">
            <a:spAutoFit/>
          </a:bodyPr>
          <a:lstStyle/>
          <a:p>
            <a:pPr algn="ctr" eaLnBrk="1" hangingPunct="1">
              <a:lnSpc>
                <a:spcPct val="125000"/>
              </a:lnSpc>
              <a:spcBef>
                <a:spcPct val="50000"/>
              </a:spcBef>
            </a:pPr>
            <a:r>
              <a:rPr lang="zh-CN" altLang="en-US" sz="1400" dirty="0" smtClean="0">
                <a:solidFill>
                  <a:schemeClr val="tx1"/>
                </a:solidFill>
                <a:latin typeface="Arial" panose="020B0604020202020204" pitchFamily="34" charset="0"/>
                <a:ea typeface="微软雅黑" panose="020B0503020204020204" pitchFamily="34" charset="-122"/>
              </a:rPr>
              <a:t>甲硫氨酸</a:t>
            </a:r>
            <a:r>
              <a:rPr lang="en-US" altLang="zh-CN" sz="1400" dirty="0" smtClean="0">
                <a:solidFill>
                  <a:schemeClr val="tx1"/>
                </a:solidFill>
                <a:latin typeface="Arial" panose="020B0604020202020204" pitchFamily="34" charset="0"/>
                <a:ea typeface="微软雅黑" panose="020B0503020204020204" pitchFamily="34" charset="-122"/>
              </a:rPr>
              <a:t>(</a:t>
            </a:r>
            <a:r>
              <a:rPr lang="zh-CN" altLang="en-US" sz="1400" dirty="0" smtClean="0">
                <a:solidFill>
                  <a:schemeClr val="tx1"/>
                </a:solidFill>
                <a:latin typeface="Arial" panose="020B0604020202020204" pitchFamily="34" charset="0"/>
                <a:ea typeface="微软雅黑" panose="020B0503020204020204" pitchFamily="34" charset="-122"/>
              </a:rPr>
              <a:t>动物蛋白</a:t>
            </a:r>
            <a:r>
              <a:rPr lang="en-US" altLang="zh-CN" sz="1400" dirty="0" smtClean="0">
                <a:solidFill>
                  <a:schemeClr val="tx1"/>
                </a:solidFill>
                <a:latin typeface="Arial" panose="020B0604020202020204" pitchFamily="34" charset="0"/>
                <a:ea typeface="微软雅黑" panose="020B0503020204020204" pitchFamily="34" charset="-122"/>
              </a:rPr>
              <a:t>)</a:t>
            </a:r>
            <a:endParaRPr lang="zh-CN" altLang="en-US" sz="1400" dirty="0">
              <a:solidFill>
                <a:schemeClr val="tx1"/>
              </a:solidFill>
              <a:latin typeface="Arial" panose="020B0604020202020204" pitchFamily="34" charset="0"/>
              <a:ea typeface="微软雅黑" panose="020B0503020204020204" pitchFamily="34" charset="-122"/>
            </a:endParaRPr>
          </a:p>
        </p:txBody>
      </p:sp>
      <p:sp>
        <p:nvSpPr>
          <p:cNvPr id="15" name="Rectangle 28"/>
          <p:cNvSpPr>
            <a:spLocks noChangeArrowheads="1"/>
          </p:cNvSpPr>
          <p:nvPr/>
        </p:nvSpPr>
        <p:spPr bwMode="auto">
          <a:xfrm>
            <a:off x="5775344" y="5162271"/>
            <a:ext cx="1797052" cy="630942"/>
          </a:xfrm>
          <a:prstGeom prst="rect">
            <a:avLst/>
          </a:prstGeom>
          <a:noFill/>
          <a:ln w="33401" algn="ctr">
            <a:noFill/>
            <a:miter lim="800000"/>
          </a:ln>
          <a:effectLst/>
        </p:spPr>
        <p:txBody>
          <a:bodyPr wrap="square" anchor="ctr" anchorCtr="1">
            <a:spAutoFit/>
          </a:bodyPr>
          <a:lstStyle/>
          <a:p>
            <a:pPr algn="ctr" eaLnBrk="1" hangingPunct="1">
              <a:lnSpc>
                <a:spcPct val="125000"/>
              </a:lnSpc>
              <a:spcBef>
                <a:spcPct val="50000"/>
              </a:spcBef>
            </a:pPr>
            <a:r>
              <a:rPr lang="zh-CN" altLang="en-US" sz="1400" dirty="0">
                <a:solidFill>
                  <a:schemeClr val="tx1"/>
                </a:solidFill>
                <a:latin typeface="Arial" panose="020B0604020202020204" pitchFamily="34" charset="0"/>
                <a:ea typeface="微软雅黑" panose="020B0503020204020204" pitchFamily="34" charset="-122"/>
              </a:rPr>
              <a:t>同型</a:t>
            </a:r>
            <a:r>
              <a:rPr lang="zh-CN" altLang="en-US" sz="1400" dirty="0" smtClean="0">
                <a:solidFill>
                  <a:schemeClr val="tx1"/>
                </a:solidFill>
                <a:latin typeface="Arial" panose="020B0604020202020204" pitchFamily="34" charset="0"/>
                <a:ea typeface="微软雅黑" panose="020B0503020204020204" pitchFamily="34" charset="-122"/>
              </a:rPr>
              <a:t>半胱氨酸（</a:t>
            </a:r>
            <a:r>
              <a:rPr lang="en-US" altLang="zh-CN" sz="1400" dirty="0" err="1" smtClean="0">
                <a:solidFill>
                  <a:schemeClr val="tx1"/>
                </a:solidFill>
                <a:latin typeface="Arial" panose="020B0604020202020204" pitchFamily="34" charset="0"/>
                <a:ea typeface="微软雅黑" panose="020B0503020204020204" pitchFamily="34" charset="-122"/>
              </a:rPr>
              <a:t>Hcy</a:t>
            </a:r>
            <a:r>
              <a:rPr lang="zh-CN" altLang="en-US" sz="1400" dirty="0" smtClean="0">
                <a:solidFill>
                  <a:schemeClr val="tx1"/>
                </a:solidFill>
                <a:latin typeface="Arial" panose="020B0604020202020204" pitchFamily="34" charset="0"/>
                <a:ea typeface="微软雅黑" panose="020B0503020204020204" pitchFamily="34" charset="-122"/>
              </a:rPr>
              <a:t>）</a:t>
            </a:r>
            <a:endParaRPr lang="zh-CN" altLang="en-US" sz="1400" dirty="0">
              <a:solidFill>
                <a:schemeClr val="tx1"/>
              </a:solidFill>
              <a:latin typeface="Arial" panose="020B0604020202020204" pitchFamily="34" charset="0"/>
              <a:ea typeface="微软雅黑" panose="020B0503020204020204" pitchFamily="34" charset="-122"/>
            </a:endParaRPr>
          </a:p>
        </p:txBody>
      </p:sp>
      <p:cxnSp>
        <p:nvCxnSpPr>
          <p:cNvPr id="16" name="直接箭头连接符 15"/>
          <p:cNvCxnSpPr/>
          <p:nvPr/>
        </p:nvCxnSpPr>
        <p:spPr bwMode="auto">
          <a:xfrm rot="5400000">
            <a:off x="3429786" y="1951821"/>
            <a:ext cx="285752" cy="15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9" name="下箭头 18"/>
          <p:cNvSpPr/>
          <p:nvPr/>
        </p:nvSpPr>
        <p:spPr bwMode="auto">
          <a:xfrm>
            <a:off x="4286248" y="4857760"/>
            <a:ext cx="285752" cy="476253"/>
          </a:xfrm>
          <a:prstGeom prst="downArrow">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21" name="上箭头 20"/>
          <p:cNvSpPr/>
          <p:nvPr/>
        </p:nvSpPr>
        <p:spPr bwMode="auto">
          <a:xfrm>
            <a:off x="7500958" y="5143512"/>
            <a:ext cx="285752" cy="476253"/>
          </a:xfrm>
          <a:prstGeom prst="upArrow">
            <a:avLst/>
          </a:prstGeom>
          <a:solidFill>
            <a:srgbClr val="41BF8C"/>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26" name="圆角矩形 25"/>
          <p:cNvSpPr/>
          <p:nvPr/>
        </p:nvSpPr>
        <p:spPr bwMode="auto">
          <a:xfrm>
            <a:off x="5072066" y="5715016"/>
            <a:ext cx="3786214" cy="882336"/>
          </a:xfrm>
          <a:prstGeom prst="roundRect">
            <a:avLst/>
          </a:prstGeom>
          <a:solidFill>
            <a:srgbClr val="0086AB"/>
          </a:solidFill>
          <a:ln w="9525" cap="flat" cmpd="sng" algn="ctr">
            <a:solidFill>
              <a:srgbClr val="0086AB"/>
            </a:solidFill>
            <a:prstDash val="solid"/>
            <a:round/>
            <a:headEnd type="none" w="med" len="med"/>
            <a:tailEnd type="none" w="med" len="med"/>
          </a:ln>
          <a:effectLst/>
        </p:spPr>
        <p:txBody>
          <a:bodyPr vert="horz" wrap="square" lIns="91440" tIns="45720" rIns="91440" bIns="45720" numCol="1" rtlCol="0" anchor="t" anchorCtr="0" compatLnSpc="1"/>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刺激血管壁引起动脉血管的损伤，导致炎症和管壁的斑块形成，最终引起心脑血流受阻</a:t>
            </a:r>
            <a:r>
              <a:rPr lang="zh-CN" altLang="en-US" sz="1600" dirty="0" smtClean="0">
                <a:solidFill>
                  <a:schemeClr val="bg1"/>
                </a:solidFill>
              </a:rPr>
              <a:t>！</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bwMode="auto">
          <a:xfrm>
            <a:off x="0"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pic>
        <p:nvPicPr>
          <p:cNvPr id="29"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72396" y="-1"/>
            <a:ext cx="1571604" cy="857234"/>
          </a:xfrm>
          <a:prstGeom prst="rect">
            <a:avLst/>
          </a:prstGeom>
          <a:noFill/>
        </p:spPr>
      </p:pic>
      <p:sp>
        <p:nvSpPr>
          <p:cNvPr id="30" name="矩形 29"/>
          <p:cNvSpPr/>
          <p:nvPr/>
        </p:nvSpPr>
        <p:spPr>
          <a:xfrm>
            <a:off x="50528" y="229451"/>
            <a:ext cx="4140000" cy="6277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0086AB"/>
                </a:solidFill>
                <a:latin typeface="微软雅黑" panose="020B0503020204020204" pitchFamily="34" charset="-122"/>
                <a:ea typeface="微软雅黑" panose="020B0503020204020204" pitchFamily="34" charset="-122"/>
              </a:rPr>
              <a:t>叶酸代谢与</a:t>
            </a:r>
            <a:r>
              <a:rPr lang="en-US" altLang="zh-CN" sz="2800" b="1" dirty="0" smtClean="0">
                <a:solidFill>
                  <a:srgbClr val="0086AB"/>
                </a:solidFill>
                <a:latin typeface="微软雅黑" panose="020B0503020204020204" pitchFamily="34" charset="-122"/>
                <a:ea typeface="微软雅黑" panose="020B0503020204020204" pitchFamily="34" charset="-122"/>
              </a:rPr>
              <a:t>MTHFR</a:t>
            </a:r>
          </a:p>
        </p:txBody>
      </p:sp>
      <p:sp>
        <p:nvSpPr>
          <p:cNvPr id="24" name="圆角矩形 23"/>
          <p:cNvSpPr/>
          <p:nvPr/>
        </p:nvSpPr>
        <p:spPr bwMode="auto">
          <a:xfrm>
            <a:off x="1763688" y="5493180"/>
            <a:ext cx="2765374" cy="600066"/>
          </a:xfrm>
          <a:prstGeom prst="roundRect">
            <a:avLst/>
          </a:prstGeom>
          <a:solidFill>
            <a:srgbClr val="0086AB"/>
          </a:solidFill>
          <a:ln w="9525" cap="flat" cmpd="sng" algn="ctr">
            <a:solidFill>
              <a:srgbClr val="0086AB"/>
            </a:solidFill>
            <a:prstDash val="solid"/>
            <a:round/>
            <a:headEnd type="none" w="med" len="med"/>
            <a:tailEnd type="none" w="med" len="med"/>
          </a:ln>
          <a:effectLst/>
        </p:spPr>
        <p:txBody>
          <a:bodyPr vert="horz" wrap="square" lIns="91440" tIns="45720" rIns="91440" bIns="45720" numCol="1" rtlCol="0" anchor="t" anchorCtr="0" compatLnSpc="1"/>
          <a:lstStyle/>
          <a:p>
            <a:pPr algn="ctr"/>
            <a:r>
              <a:rPr lang="en-US" altLang="zh-CN" sz="1600" dirty="0" smtClean="0">
                <a:solidFill>
                  <a:schemeClr val="bg1"/>
                </a:solidFill>
                <a:latin typeface="Arial" panose="020B0604020202020204" pitchFamily="34" charset="0"/>
                <a:ea typeface="微软雅黑" panose="020B0503020204020204" pitchFamily="34" charset="-122"/>
              </a:rPr>
              <a:t>5-</a:t>
            </a:r>
            <a:r>
              <a:rPr lang="zh-CN" altLang="en-US" sz="1600" dirty="0" smtClean="0">
                <a:solidFill>
                  <a:schemeClr val="bg1"/>
                </a:solidFill>
                <a:latin typeface="Arial" panose="020B0604020202020204" pitchFamily="34" charset="0"/>
                <a:ea typeface="微软雅黑" panose="020B0503020204020204" pitchFamily="34" charset="-122"/>
              </a:rPr>
              <a:t>甲基四氢叶酸合成降低，甲基供体减少</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818661" y="4488428"/>
            <a:ext cx="656995" cy="369332"/>
          </a:xfrm>
          <a:prstGeom prst="rect">
            <a:avLst/>
          </a:prstGeom>
          <a:noFill/>
        </p:spPr>
        <p:txBody>
          <a:bodyPr wrap="squar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突变</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27" name="Oval 16"/>
          <p:cNvSpPr>
            <a:spLocks noChangeArrowheads="1"/>
          </p:cNvSpPr>
          <p:nvPr/>
        </p:nvSpPr>
        <p:spPr bwMode="auto">
          <a:xfrm>
            <a:off x="4088735" y="3322242"/>
            <a:ext cx="1223962" cy="422604"/>
          </a:xfrm>
          <a:prstGeom prst="ellipse">
            <a:avLst/>
          </a:prstGeom>
          <a:solidFill>
            <a:srgbClr val="186E8C"/>
          </a:solidFill>
          <a:ln w="33401" algn="ctr">
            <a:solidFill>
              <a:srgbClr val="186E8C"/>
            </a:solidFill>
            <a:round/>
          </a:ln>
        </p:spPr>
        <p:txBody>
          <a:bodyPr anchor="ctr" anchorCtr="1">
            <a:spAutoFit/>
          </a:bodyPr>
          <a:lstStyle/>
          <a:p>
            <a:pPr algn="ctr" eaLnBrk="1" hangingPunct="1">
              <a:lnSpc>
                <a:spcPct val="125000"/>
              </a:lnSpc>
              <a:spcBef>
                <a:spcPct val="50000"/>
              </a:spcBef>
            </a:pPr>
            <a:r>
              <a:rPr lang="en-US" altLang="zh-CN" sz="1200" dirty="0" smtClean="0">
                <a:solidFill>
                  <a:schemeClr val="bg1"/>
                </a:solidFill>
                <a:latin typeface="Arial" panose="020B0604020202020204" pitchFamily="34" charset="0"/>
                <a:ea typeface="微软雅黑" panose="020B0503020204020204" pitchFamily="34" charset="-122"/>
              </a:rPr>
              <a:t>MS</a:t>
            </a:r>
            <a:endParaRPr lang="en-US" altLang="zh-CN" sz="1200" dirty="0">
              <a:solidFill>
                <a:schemeClr val="bg1"/>
              </a:solidFill>
              <a:latin typeface="Arial" panose="020B0604020202020204" pitchFamily="34" charset="0"/>
              <a:ea typeface="微软雅黑" panose="020B0503020204020204" pitchFamily="34" charset="-122"/>
            </a:endParaRPr>
          </a:p>
        </p:txBody>
      </p:sp>
      <p:sp>
        <p:nvSpPr>
          <p:cNvPr id="17" name="TextBox 16"/>
          <p:cNvSpPr txBox="1"/>
          <p:nvPr/>
        </p:nvSpPr>
        <p:spPr>
          <a:xfrm>
            <a:off x="307116" y="4851429"/>
            <a:ext cx="1680083" cy="369332"/>
          </a:xfrm>
          <a:prstGeom prst="rect">
            <a:avLst/>
          </a:prstGeom>
          <a:noFill/>
        </p:spPr>
        <p:txBody>
          <a:bodyPr wrap="square" rtlCol="0">
            <a:spAutoFit/>
          </a:bodyPr>
          <a:lstStyle/>
          <a:p>
            <a:r>
              <a:rPr lang="en-US" altLang="zh-CN" dirty="0" smtClean="0">
                <a:solidFill>
                  <a:srgbClr val="C00000"/>
                </a:solidFill>
              </a:rPr>
              <a:t>MTHFR C677T</a:t>
            </a:r>
            <a:endParaRPr lang="zh-CN" altLang="en-US"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5"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checkerboard(across)">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900" decel="100000" fill="hold"/>
                                        <p:tgtEl>
                                          <p:spTgt spid="21"/>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1" presetID="5" presetClass="entr" presetSubtype="1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checkerboard(across)">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6"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16800" y="334800"/>
            <a:ext cx="6629272" cy="522000"/>
          </a:xfrm>
          <a:prstGeom prst="rect">
            <a:avLst/>
          </a:prstGeom>
          <a:noFill/>
        </p:spPr>
        <p:txBody>
          <a:bodyPr wrap="square" lIns="77614" tIns="38807" rIns="77614" bIns="38807" rtlCol="0">
            <a:spAutoFit/>
          </a:bodyPr>
          <a:lstStyle/>
          <a:p>
            <a:pPr>
              <a:spcBef>
                <a:spcPct val="0"/>
              </a:spcBef>
            </a:pPr>
            <a:r>
              <a:rPr lang="zh-CN" altLang="en-US" sz="2800" b="1" dirty="0">
                <a:solidFill>
                  <a:srgbClr val="0086AB"/>
                </a:solidFill>
                <a:latin typeface="微软雅黑" panose="020B0503020204020204" pitchFamily="34" charset="-122"/>
                <a:ea typeface="微软雅黑" panose="020B0503020204020204" pitchFamily="34" charset="-122"/>
                <a:cs typeface="+mj-cs"/>
              </a:rPr>
              <a:t>精</a:t>
            </a:r>
            <a:r>
              <a:rPr lang="zh-CN" altLang="en-US" sz="2800" b="1" dirty="0" smtClean="0">
                <a:solidFill>
                  <a:srgbClr val="0086AB"/>
                </a:solidFill>
                <a:latin typeface="微软雅黑" panose="020B0503020204020204" pitchFamily="34" charset="-122"/>
                <a:ea typeface="微软雅黑" panose="020B0503020204020204" pitchFamily="34" charset="-122"/>
                <a:cs typeface="+mj-cs"/>
              </a:rPr>
              <a:t>准</a:t>
            </a:r>
            <a:r>
              <a:rPr lang="zh-CN" altLang="en-US" sz="2800" b="1" dirty="0">
                <a:solidFill>
                  <a:srgbClr val="0086AB"/>
                </a:solidFill>
                <a:latin typeface="微软雅黑" panose="020B0503020204020204" pitchFamily="34" charset="-122"/>
                <a:ea typeface="微软雅黑" panose="020B0503020204020204" pitchFamily="34" charset="-122"/>
                <a:cs typeface="+mj-cs"/>
              </a:rPr>
              <a:t>用药</a:t>
            </a:r>
            <a:r>
              <a:rPr lang="en-US" altLang="zh-CN" sz="2800" b="1" dirty="0" smtClean="0">
                <a:solidFill>
                  <a:srgbClr val="0086AB"/>
                </a:solidFill>
                <a:latin typeface="微软雅黑" panose="020B0503020204020204" pitchFamily="34" charset="-122"/>
                <a:ea typeface="微软雅黑" panose="020B0503020204020204" pitchFamily="34" charset="-122"/>
                <a:cs typeface="+mj-cs"/>
              </a:rPr>
              <a:t>——</a:t>
            </a:r>
            <a:r>
              <a:rPr lang="zh-CN" altLang="en-US" sz="2800" b="1" dirty="0">
                <a:solidFill>
                  <a:srgbClr val="0086AB"/>
                </a:solidFill>
                <a:latin typeface="微软雅黑" panose="020B0503020204020204" pitchFamily="34" charset="-122"/>
                <a:ea typeface="微软雅黑" panose="020B0503020204020204" pitchFamily="34" charset="-122"/>
                <a:cs typeface="+mj-cs"/>
              </a:rPr>
              <a:t>个体化用药基因检测</a:t>
            </a:r>
          </a:p>
        </p:txBody>
      </p:sp>
      <p:sp>
        <p:nvSpPr>
          <p:cNvPr id="21" name="灯片编号占位符 8"/>
          <p:cNvSpPr>
            <a:spLocks noGrp="1"/>
          </p:cNvSpPr>
          <p:nvPr>
            <p:ph type="sldNum" sz="quarter" idx="12"/>
          </p:nvPr>
        </p:nvSpPr>
        <p:spPr>
          <a:xfrm>
            <a:off x="6553200" y="6520259"/>
            <a:ext cx="2133600" cy="365125"/>
          </a:xfrm>
        </p:spPr>
        <p:txBody>
          <a:bodyPr/>
          <a:lstStyle/>
          <a:p>
            <a:fld id="{0C913308-F349-4B6D-A68A-DD1791B4A57B}" type="slidenum">
              <a:rPr lang="zh-CN" altLang="en-US" smtClean="0">
                <a:solidFill>
                  <a:schemeClr val="bg1"/>
                </a:solidFill>
              </a:rPr>
              <a:pPr/>
              <a:t>2</a:t>
            </a:fld>
            <a:endParaRPr lang="zh-CN" altLang="en-US" dirty="0">
              <a:solidFill>
                <a:schemeClr val="bg1"/>
              </a:solidFill>
            </a:endParaRPr>
          </a:p>
        </p:txBody>
      </p:sp>
      <p:pic>
        <p:nvPicPr>
          <p:cNvPr id="3078" name="Picture 6" descr="See the source image"/>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3891" r="54943" b="4429"/>
          <a:stretch>
            <a:fillRect/>
          </a:stretch>
        </p:blipFill>
        <p:spPr bwMode="auto">
          <a:xfrm>
            <a:off x="50565" y="2696381"/>
            <a:ext cx="3497348" cy="23841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AutoShape 8" descr="See the source image"/>
          <p:cNvSpPr>
            <a:spLocks noChangeAspect="1" noChangeArrowheads="1"/>
          </p:cNvSpPr>
          <p:nvPr/>
        </p:nvSpPr>
        <p:spPr bwMode="auto">
          <a:xfrm>
            <a:off x="155575" y="-4114800"/>
            <a:ext cx="6438900" cy="85852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pic>
        <p:nvPicPr>
          <p:cNvPr id="3081" name="Picture 9"/>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4227912" y="2843343"/>
            <a:ext cx="1008112" cy="1045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7" name="Picture 6" descr="See the source image"/>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45920" t="13891"/>
          <a:stretch>
            <a:fillRect/>
          </a:stretch>
        </p:blipFill>
        <p:spPr bwMode="auto">
          <a:xfrm>
            <a:off x="5580112" y="2768480"/>
            <a:ext cx="3024336" cy="256834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834356" y="5336824"/>
            <a:ext cx="2376264" cy="369332"/>
          </a:xfrm>
          <a:prstGeom prst="rect">
            <a:avLst/>
          </a:prstGeom>
          <a:noFill/>
        </p:spPr>
        <p:txBody>
          <a:bodyPr wrap="squar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rPr>
              <a:t>千人一药</a:t>
            </a:r>
          </a:p>
        </p:txBody>
      </p:sp>
      <p:sp>
        <p:nvSpPr>
          <p:cNvPr id="29" name="TextBox 28"/>
          <p:cNvSpPr txBox="1"/>
          <p:nvPr/>
        </p:nvSpPr>
        <p:spPr>
          <a:xfrm>
            <a:off x="6084168" y="5315339"/>
            <a:ext cx="2376264" cy="369332"/>
          </a:xfrm>
          <a:prstGeom prst="rect">
            <a:avLst/>
          </a:prstGeom>
          <a:noFill/>
        </p:spPr>
        <p:txBody>
          <a:bodyPr wrap="square" rtlCol="0">
            <a:spAutoFit/>
          </a:bodyPr>
          <a:lstStyle/>
          <a:p>
            <a:pPr algn="ctr"/>
            <a:r>
              <a:rPr lang="zh-CN" altLang="en-US" b="1" dirty="0">
                <a:solidFill>
                  <a:srgbClr val="0086AB"/>
                </a:solidFill>
                <a:latin typeface="微软雅黑" panose="020B0503020204020204" pitchFamily="34" charset="-122"/>
                <a:ea typeface="微软雅黑" panose="020B0503020204020204" pitchFamily="34" charset="-122"/>
              </a:rPr>
              <a:t>个体化精准用药</a:t>
            </a:r>
          </a:p>
        </p:txBody>
      </p:sp>
      <p:sp>
        <p:nvSpPr>
          <p:cNvPr id="4" name="矩形 3"/>
          <p:cNvSpPr/>
          <p:nvPr/>
        </p:nvSpPr>
        <p:spPr>
          <a:xfrm>
            <a:off x="4083896" y="2696381"/>
            <a:ext cx="1296144" cy="1440160"/>
          </a:xfrm>
          <a:prstGeom prst="rect">
            <a:avLst/>
          </a:prstGeom>
          <a:no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83896" y="4149880"/>
            <a:ext cx="1296144" cy="1160856"/>
          </a:xfrm>
          <a:prstGeom prst="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基因检测</a:t>
            </a:r>
          </a:p>
        </p:txBody>
      </p:sp>
      <p:grpSp>
        <p:nvGrpSpPr>
          <p:cNvPr id="12" name="组合 11"/>
          <p:cNvGrpSpPr/>
          <p:nvPr/>
        </p:nvGrpSpPr>
        <p:grpSpPr>
          <a:xfrm>
            <a:off x="0" y="-1"/>
            <a:ext cx="9144000" cy="859351"/>
            <a:chOff x="48216" y="-1"/>
            <a:chExt cx="9144000" cy="859351"/>
          </a:xfrm>
        </p:grpSpPr>
        <p:pic>
          <p:nvPicPr>
            <p:cNvPr id="13" name="Picture 3" descr="E:\3_工作文件\4_CTC宣传\PPT素材\logo友芝友医疗科技-01.png"/>
            <p:cNvPicPr>
              <a:picLocks noChangeAspect="1" noChangeArrowheads="1"/>
            </p:cNvPicPr>
            <p:nvPr/>
          </p:nvPicPr>
          <p:blipFill>
            <a:blip r:embed="rId5" cstate="print"/>
            <a:srcRect b="32053"/>
            <a:stretch>
              <a:fillRect/>
            </a:stretch>
          </p:blipFill>
          <p:spPr bwMode="auto">
            <a:xfrm>
              <a:off x="7596336" y="-1"/>
              <a:ext cx="1547664" cy="857234"/>
            </a:xfrm>
            <a:prstGeom prst="rect">
              <a:avLst/>
            </a:prstGeom>
            <a:noFill/>
          </p:spPr>
        </p:pic>
        <p:cxnSp>
          <p:nvCxnSpPr>
            <p:cNvPr id="14" name="直接连接符 13"/>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六边形 12"/>
          <p:cNvSpPr/>
          <p:nvPr/>
        </p:nvSpPr>
        <p:spPr>
          <a:xfrm>
            <a:off x="1681399" y="3652597"/>
            <a:ext cx="1428760" cy="685805"/>
          </a:xfrm>
          <a:prstGeom prst="hexagon">
            <a:avLst/>
          </a:prstGeom>
          <a:solidFill>
            <a:srgbClr val="0085AB"/>
          </a:solidFill>
          <a:ln>
            <a:noFill/>
          </a:ln>
          <a:effectLst>
            <a:outerShdw blurRad="50800" dist="38100" dir="10800000" algn="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117226" tIns="58613" rIns="117226" bIns="58613" rtlCol="0" anchor="ctr"/>
          <a:lstStyle/>
          <a:p>
            <a:pPr algn="ctr"/>
            <a:r>
              <a:rPr lang="zh-CN" altLang="en-US" sz="1600" dirty="0" smtClean="0">
                <a:latin typeface="微软雅黑" pitchFamily="34" charset="-122"/>
                <a:ea typeface="微软雅黑" pitchFamily="34" charset="-122"/>
              </a:rPr>
              <a:t>高同型半胱氨酸</a:t>
            </a:r>
            <a:endParaRPr lang="zh-CN" altLang="en-US" sz="1600" dirty="0">
              <a:latin typeface="微软雅黑" pitchFamily="34" charset="-122"/>
              <a:ea typeface="微软雅黑" pitchFamily="34" charset="-122"/>
            </a:endParaRPr>
          </a:p>
        </p:txBody>
      </p:sp>
      <p:sp>
        <p:nvSpPr>
          <p:cNvPr id="15" name="六边形 14"/>
          <p:cNvSpPr/>
          <p:nvPr/>
        </p:nvSpPr>
        <p:spPr>
          <a:xfrm>
            <a:off x="4003369" y="2578791"/>
            <a:ext cx="1355610" cy="514382"/>
          </a:xfrm>
          <a:prstGeom prst="hexagon">
            <a:avLst/>
          </a:prstGeom>
          <a:solidFill>
            <a:schemeClr val="accent2"/>
          </a:solidFill>
          <a:ln>
            <a:noFill/>
          </a:ln>
          <a:effectLst>
            <a:outerShdw blurRad="50800" dist="38100" dir="10800000" algn="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117226" tIns="58613" rIns="117226" bIns="58613" rtlCol="0" anchor="ctr"/>
          <a:lstStyle/>
          <a:p>
            <a:pPr algn="ctr"/>
            <a:r>
              <a:rPr lang="zh-CN" altLang="en-US" sz="1600" dirty="0" smtClean="0">
                <a:latin typeface="微软雅黑" pitchFamily="34" charset="-122"/>
                <a:ea typeface="微软雅黑" pitchFamily="34" charset="-122"/>
              </a:rPr>
              <a:t>新生儿</a:t>
            </a:r>
            <a:endParaRPr lang="zh-CN" altLang="en-US" sz="1600" dirty="0">
              <a:latin typeface="微软雅黑" pitchFamily="34" charset="-122"/>
              <a:ea typeface="微软雅黑" pitchFamily="34" charset="-122"/>
            </a:endParaRPr>
          </a:p>
        </p:txBody>
      </p:sp>
      <p:sp>
        <p:nvSpPr>
          <p:cNvPr id="16" name="左大括号 15"/>
          <p:cNvSpPr/>
          <p:nvPr/>
        </p:nvSpPr>
        <p:spPr>
          <a:xfrm>
            <a:off x="3568226" y="2838509"/>
            <a:ext cx="428628" cy="2483852"/>
          </a:xfrm>
          <a:prstGeom prst="leftBrace">
            <a:avLst/>
          </a:prstGeom>
          <a:noFill/>
          <a:ln w="28575">
            <a:solidFill>
              <a:srgbClr val="485766"/>
            </a:solidFill>
          </a:ln>
          <a:effectLst>
            <a:outerShdw blurRad="50800" dist="381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lIns="117226" tIns="58613" rIns="117226" bIns="58613" rtlCol="0" anchor="ctr"/>
          <a:lstStyle/>
          <a:p>
            <a:pPr algn="ctr"/>
            <a:endParaRPr lang="zh-CN" altLang="en-US" sz="1200" dirty="0">
              <a:latin typeface="微软雅黑" pitchFamily="34" charset="-122"/>
              <a:ea typeface="微软雅黑" pitchFamily="34" charset="-122"/>
            </a:endParaRPr>
          </a:p>
        </p:txBody>
      </p:sp>
      <p:sp>
        <p:nvSpPr>
          <p:cNvPr id="17" name="六边形 16"/>
          <p:cNvSpPr/>
          <p:nvPr/>
        </p:nvSpPr>
        <p:spPr>
          <a:xfrm>
            <a:off x="4077059" y="5065198"/>
            <a:ext cx="1355610" cy="514325"/>
          </a:xfrm>
          <a:prstGeom prst="hexagon">
            <a:avLst/>
          </a:prstGeom>
          <a:solidFill>
            <a:srgbClr val="707070"/>
          </a:solidFill>
          <a:ln>
            <a:noFill/>
          </a:ln>
          <a:effectLst>
            <a:outerShdw blurRad="50800" dist="38100" dir="10800000" algn="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117226" tIns="58613" rIns="117226" bIns="58613" rtlCol="0" anchor="ctr"/>
          <a:lstStyle/>
          <a:p>
            <a:pPr algn="ctr"/>
            <a:r>
              <a:rPr lang="zh-CN" altLang="en-US" sz="1600" dirty="0" smtClean="0">
                <a:latin typeface="微软雅黑" pitchFamily="34" charset="-122"/>
                <a:ea typeface="微软雅黑" pitchFamily="34" charset="-122"/>
              </a:rPr>
              <a:t>孕妇</a:t>
            </a:r>
            <a:endParaRPr lang="zh-CN" altLang="en-US" sz="1600" dirty="0">
              <a:latin typeface="微软雅黑" pitchFamily="34" charset="-122"/>
              <a:ea typeface="微软雅黑" pitchFamily="34" charset="-122"/>
            </a:endParaRPr>
          </a:p>
        </p:txBody>
      </p:sp>
      <p:sp>
        <p:nvSpPr>
          <p:cNvPr id="18" name="六边形 17"/>
          <p:cNvSpPr/>
          <p:nvPr/>
        </p:nvSpPr>
        <p:spPr>
          <a:xfrm>
            <a:off x="6067507" y="1362649"/>
            <a:ext cx="1616308" cy="514382"/>
          </a:xfrm>
          <a:prstGeom prst="hexagon">
            <a:avLst/>
          </a:prstGeom>
          <a:solidFill>
            <a:schemeClr val="accent2"/>
          </a:solidFill>
          <a:ln>
            <a:noFill/>
          </a:ln>
          <a:effectLst>
            <a:outerShdw blurRad="50800" dist="38100" dir="10800000" algn="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117226" tIns="58613" rIns="117226" bIns="58613" rtlCol="0" anchor="ctr"/>
          <a:lstStyle/>
          <a:p>
            <a:pPr algn="ctr"/>
            <a:r>
              <a:rPr lang="zh-CN" altLang="en-US" sz="1600" dirty="0" smtClean="0">
                <a:latin typeface="微软雅黑" pitchFamily="34" charset="-122"/>
                <a:ea typeface="微软雅黑" pitchFamily="34" charset="-122"/>
              </a:rPr>
              <a:t>神经管缺陷</a:t>
            </a:r>
            <a:endParaRPr lang="zh-CN" altLang="en-US" sz="1600" dirty="0">
              <a:latin typeface="微软雅黑" pitchFamily="34" charset="-122"/>
              <a:ea typeface="微软雅黑" pitchFamily="34" charset="-122"/>
            </a:endParaRPr>
          </a:p>
        </p:txBody>
      </p:sp>
      <p:sp>
        <p:nvSpPr>
          <p:cNvPr id="19" name="六边形 18"/>
          <p:cNvSpPr/>
          <p:nvPr/>
        </p:nvSpPr>
        <p:spPr>
          <a:xfrm>
            <a:off x="6061602" y="2111094"/>
            <a:ext cx="1616309" cy="514382"/>
          </a:xfrm>
          <a:prstGeom prst="hexagon">
            <a:avLst/>
          </a:prstGeom>
          <a:solidFill>
            <a:schemeClr val="accent2"/>
          </a:solidFill>
          <a:ln>
            <a:noFill/>
          </a:ln>
          <a:effectLst>
            <a:outerShdw blurRad="50800" dist="38100" dir="10800000" algn="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117226" tIns="58613" rIns="117226" bIns="58613" rtlCol="0" anchor="ctr"/>
          <a:lstStyle/>
          <a:p>
            <a:pPr algn="ctr"/>
            <a:r>
              <a:rPr lang="zh-CN" altLang="en-US" sz="1600" dirty="0">
                <a:latin typeface="微软雅黑" pitchFamily="34" charset="-122"/>
                <a:ea typeface="微软雅黑" pitchFamily="34" charset="-122"/>
              </a:rPr>
              <a:t>唇腭裂</a:t>
            </a:r>
          </a:p>
        </p:txBody>
      </p:sp>
      <p:sp>
        <p:nvSpPr>
          <p:cNvPr id="20" name="六边形 19"/>
          <p:cNvSpPr/>
          <p:nvPr/>
        </p:nvSpPr>
        <p:spPr>
          <a:xfrm>
            <a:off x="5931964" y="2766501"/>
            <a:ext cx="1944216" cy="514382"/>
          </a:xfrm>
          <a:prstGeom prst="hexagon">
            <a:avLst/>
          </a:prstGeom>
          <a:solidFill>
            <a:schemeClr val="accent2"/>
          </a:solidFill>
          <a:ln>
            <a:noFill/>
          </a:ln>
          <a:effectLst>
            <a:outerShdw blurRad="50800" dist="38100" dir="10800000" algn="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117226" tIns="58613" rIns="117226" bIns="58613" rtlCol="0" anchor="ctr"/>
          <a:lstStyle/>
          <a:p>
            <a:pPr algn="ctr"/>
            <a:r>
              <a:rPr lang="zh-CN" altLang="en-US" sz="1600" dirty="0" smtClean="0">
                <a:latin typeface="微软雅黑" pitchFamily="34" charset="-122"/>
                <a:ea typeface="微软雅黑" pitchFamily="34" charset="-122"/>
              </a:rPr>
              <a:t>先天性心脏病</a:t>
            </a:r>
            <a:endParaRPr lang="zh-CN" altLang="en-US" sz="1600" dirty="0">
              <a:latin typeface="微软雅黑" pitchFamily="34" charset="-122"/>
              <a:ea typeface="微软雅黑" pitchFamily="34" charset="-122"/>
            </a:endParaRPr>
          </a:p>
        </p:txBody>
      </p:sp>
      <p:sp>
        <p:nvSpPr>
          <p:cNvPr id="21" name="六边形 20"/>
          <p:cNvSpPr/>
          <p:nvPr/>
        </p:nvSpPr>
        <p:spPr>
          <a:xfrm>
            <a:off x="6061602" y="3428714"/>
            <a:ext cx="1622213" cy="514382"/>
          </a:xfrm>
          <a:prstGeom prst="hexagon">
            <a:avLst/>
          </a:prstGeom>
          <a:solidFill>
            <a:schemeClr val="accent2"/>
          </a:solidFill>
          <a:ln>
            <a:noFill/>
          </a:ln>
          <a:effectLst>
            <a:outerShdw blurRad="50800" dist="38100" dir="10800000" algn="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117226" tIns="58613" rIns="117226" bIns="58613" rtlCol="0" anchor="ctr"/>
          <a:lstStyle/>
          <a:p>
            <a:pPr algn="ctr"/>
            <a:r>
              <a:rPr lang="zh-CN" altLang="en-US" sz="1600" dirty="0">
                <a:latin typeface="微软雅黑" pitchFamily="34" charset="-122"/>
                <a:ea typeface="微软雅黑" pitchFamily="34" charset="-122"/>
              </a:rPr>
              <a:t>唐氏综合症</a:t>
            </a:r>
          </a:p>
        </p:txBody>
      </p:sp>
      <p:sp>
        <p:nvSpPr>
          <p:cNvPr id="23" name="六边形 22"/>
          <p:cNvSpPr/>
          <p:nvPr/>
        </p:nvSpPr>
        <p:spPr>
          <a:xfrm>
            <a:off x="6020123" y="5445224"/>
            <a:ext cx="1619261" cy="514382"/>
          </a:xfrm>
          <a:prstGeom prst="hexagon">
            <a:avLst/>
          </a:prstGeom>
          <a:solidFill>
            <a:srgbClr val="707070"/>
          </a:solidFill>
          <a:ln>
            <a:noFill/>
          </a:ln>
          <a:effectLst>
            <a:outerShdw blurRad="50800" dist="38100" dir="10800000" algn="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117226" tIns="58613" rIns="117226" bIns="58613" rtlCol="0" anchor="ctr"/>
          <a:lstStyle/>
          <a:p>
            <a:pPr algn="ctr"/>
            <a:r>
              <a:rPr lang="zh-CN" altLang="en-US" sz="1600" dirty="0" smtClean="0">
                <a:latin typeface="微软雅黑" pitchFamily="34" charset="-122"/>
                <a:ea typeface="微软雅黑" pitchFamily="34" charset="-122"/>
              </a:rPr>
              <a:t>妊娠期高血压疾病</a:t>
            </a:r>
            <a:endParaRPr lang="zh-CN" altLang="en-US" sz="1600" dirty="0">
              <a:latin typeface="微软雅黑" pitchFamily="34" charset="-122"/>
              <a:ea typeface="微软雅黑" pitchFamily="34" charset="-122"/>
            </a:endParaRPr>
          </a:p>
        </p:txBody>
      </p:sp>
      <p:sp>
        <p:nvSpPr>
          <p:cNvPr id="24" name="六边形 23"/>
          <p:cNvSpPr/>
          <p:nvPr/>
        </p:nvSpPr>
        <p:spPr>
          <a:xfrm>
            <a:off x="6046110" y="4808007"/>
            <a:ext cx="1619261" cy="514382"/>
          </a:xfrm>
          <a:prstGeom prst="hexagon">
            <a:avLst/>
          </a:prstGeom>
          <a:solidFill>
            <a:srgbClr val="707070"/>
          </a:solidFill>
          <a:ln>
            <a:noFill/>
          </a:ln>
          <a:effectLst>
            <a:outerShdw blurRad="50800" dist="38100" dir="10800000" algn="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117226" tIns="58613" rIns="117226" bIns="58613" rtlCol="0" anchor="ctr"/>
          <a:lstStyle/>
          <a:p>
            <a:pPr algn="ctr"/>
            <a:r>
              <a:rPr lang="zh-CN" altLang="en-US" sz="1600" dirty="0" smtClean="0">
                <a:latin typeface="微软雅黑" pitchFamily="34" charset="-122"/>
                <a:ea typeface="微软雅黑" pitchFamily="34" charset="-122"/>
              </a:rPr>
              <a:t>早产、自发性流产</a:t>
            </a:r>
            <a:endParaRPr lang="zh-CN" altLang="en-US" sz="1600" dirty="0">
              <a:latin typeface="微软雅黑" pitchFamily="34" charset="-122"/>
              <a:ea typeface="微软雅黑" pitchFamily="34" charset="-122"/>
            </a:endParaRPr>
          </a:p>
        </p:txBody>
      </p:sp>
      <p:sp>
        <p:nvSpPr>
          <p:cNvPr id="26" name="六边形 25"/>
          <p:cNvSpPr/>
          <p:nvPr/>
        </p:nvSpPr>
        <p:spPr>
          <a:xfrm>
            <a:off x="776147" y="2314295"/>
            <a:ext cx="1428760" cy="685805"/>
          </a:xfrm>
          <a:prstGeom prst="hexagon">
            <a:avLst/>
          </a:prstGeom>
          <a:solidFill>
            <a:srgbClr val="0085AB"/>
          </a:solidFill>
          <a:ln>
            <a:noFill/>
          </a:ln>
          <a:effectLst>
            <a:outerShdw blurRad="50800" dist="38100" dir="10800000" algn="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117226" tIns="58613" rIns="117226" bIns="58613" rtlCol="0" anchor="ctr"/>
          <a:lstStyle/>
          <a:p>
            <a:pPr algn="ctr"/>
            <a:r>
              <a:rPr lang="en-US" altLang="zh-CN" sz="1600" dirty="0" smtClean="0">
                <a:latin typeface="微软雅黑" pitchFamily="34" charset="-122"/>
                <a:ea typeface="微软雅黑" pitchFamily="34" charset="-122"/>
              </a:rPr>
              <a:t>MTHFR</a:t>
            </a:r>
            <a:r>
              <a:rPr lang="zh-CN" altLang="en-US" sz="1600" dirty="0" smtClean="0">
                <a:latin typeface="微软雅黑" pitchFamily="34" charset="-122"/>
                <a:ea typeface="微软雅黑" pitchFamily="34" charset="-122"/>
              </a:rPr>
              <a:t>风险携带</a:t>
            </a:r>
            <a:endParaRPr lang="zh-CN" altLang="en-US" sz="1600" dirty="0">
              <a:latin typeface="微软雅黑" pitchFamily="34" charset="-122"/>
              <a:ea typeface="微软雅黑" pitchFamily="34" charset="-122"/>
            </a:endParaRPr>
          </a:p>
        </p:txBody>
      </p:sp>
      <p:sp>
        <p:nvSpPr>
          <p:cNvPr id="27" name="六边形 26"/>
          <p:cNvSpPr/>
          <p:nvPr/>
        </p:nvSpPr>
        <p:spPr>
          <a:xfrm>
            <a:off x="1207076" y="3000100"/>
            <a:ext cx="1428760" cy="685805"/>
          </a:xfrm>
          <a:prstGeom prst="hexagon">
            <a:avLst/>
          </a:prstGeom>
          <a:solidFill>
            <a:srgbClr val="0085AB"/>
          </a:solidFill>
          <a:ln>
            <a:noFill/>
          </a:ln>
          <a:effectLst>
            <a:outerShdw blurRad="50800" dist="38100" dir="10800000" algn="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lIns="117226" tIns="58613" rIns="117226" bIns="58613" rtlCol="0" anchor="ctr"/>
          <a:lstStyle/>
          <a:p>
            <a:pPr algn="ctr"/>
            <a:r>
              <a:rPr lang="zh-CN" altLang="en-US" sz="1600" dirty="0" smtClean="0">
                <a:latin typeface="微软雅黑" pitchFamily="34" charset="-122"/>
                <a:ea typeface="微软雅黑" pitchFamily="34" charset="-122"/>
              </a:rPr>
              <a:t>叶酸代谢能力障碍</a:t>
            </a:r>
            <a:endParaRPr lang="zh-CN" altLang="en-US" sz="1600" dirty="0">
              <a:latin typeface="微软雅黑" pitchFamily="34" charset="-122"/>
              <a:ea typeface="微软雅黑" pitchFamily="34" charset="-122"/>
            </a:endParaRPr>
          </a:p>
        </p:txBody>
      </p:sp>
      <p:sp>
        <p:nvSpPr>
          <p:cNvPr id="37" name="矩形 36"/>
          <p:cNvSpPr/>
          <p:nvPr/>
        </p:nvSpPr>
        <p:spPr>
          <a:xfrm>
            <a:off x="375359" y="134302"/>
            <a:ext cx="5132745" cy="369332"/>
          </a:xfrm>
          <a:prstGeom prst="rect">
            <a:avLst/>
          </a:prstGeom>
        </p:spPr>
        <p:txBody>
          <a:bodyPr wrap="square">
            <a:spAutoFit/>
          </a:bodyPr>
          <a:lstStyle/>
          <a:p>
            <a:pPr eaLnBrk="0" hangingPunct="0"/>
            <a:r>
              <a:rPr lang="en-US" altLang="zh-CN" b="1" dirty="0" smtClean="0">
                <a:solidFill>
                  <a:schemeClr val="bg1"/>
                </a:solidFill>
              </a:rPr>
              <a:t>MTHFR  </a:t>
            </a:r>
            <a:r>
              <a:rPr lang="zh-CN" altLang="en-US" b="1" dirty="0">
                <a:solidFill>
                  <a:schemeClr val="bg1"/>
                </a:solidFill>
              </a:rPr>
              <a:t>C677T </a:t>
            </a:r>
            <a:r>
              <a:rPr lang="zh-CN" altLang="en-US" b="1" dirty="0" smtClean="0">
                <a:solidFill>
                  <a:schemeClr val="bg1"/>
                </a:solidFill>
              </a:rPr>
              <a:t>风险基因的影响</a:t>
            </a:r>
            <a:endParaRPr lang="zh-CN" altLang="en-US" b="1" dirty="0">
              <a:solidFill>
                <a:schemeClr val="bg1"/>
              </a:solidFill>
            </a:endParaRPr>
          </a:p>
        </p:txBody>
      </p:sp>
      <p:sp>
        <p:nvSpPr>
          <p:cNvPr id="38" name="灯片编号占位符 2"/>
          <p:cNvSpPr>
            <a:spLocks noGrp="1"/>
          </p:cNvSpPr>
          <p:nvPr>
            <p:ph type="sldNum" sz="quarter" idx="11"/>
          </p:nvPr>
        </p:nvSpPr>
        <p:spPr>
          <a:xfrm>
            <a:off x="6687342" y="6383602"/>
            <a:ext cx="2133600" cy="365125"/>
          </a:xfrm>
        </p:spPr>
        <p:txBody>
          <a:bodyPr/>
          <a:lstStyle/>
          <a:p>
            <a:pPr>
              <a:defRPr/>
            </a:pPr>
            <a:fld id="{549C5E90-DE4E-4F78-8EC4-8476941B09A4}" type="slidenum">
              <a:rPr lang="zh-CN" altLang="en-US" smtClean="0"/>
              <a:pPr>
                <a:defRPr/>
              </a:pPr>
              <a:t>20</a:t>
            </a:fld>
            <a:endParaRPr lang="en-US" altLang="zh-CN" dirty="0"/>
          </a:p>
        </p:txBody>
      </p:sp>
      <p:cxnSp>
        <p:nvCxnSpPr>
          <p:cNvPr id="25" name="直接连接符 24"/>
          <p:cNvCxnSpPr/>
          <p:nvPr/>
        </p:nvCxnSpPr>
        <p:spPr bwMode="auto">
          <a:xfrm>
            <a:off x="0"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pic>
        <p:nvPicPr>
          <p:cNvPr id="39"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72396" y="-1"/>
            <a:ext cx="1571604" cy="857234"/>
          </a:xfrm>
          <a:prstGeom prst="rect">
            <a:avLst/>
          </a:prstGeom>
          <a:noFill/>
        </p:spPr>
      </p:pic>
      <p:sp>
        <p:nvSpPr>
          <p:cNvPr id="2" name="TextBox 1"/>
          <p:cNvSpPr txBox="1"/>
          <p:nvPr/>
        </p:nvSpPr>
        <p:spPr>
          <a:xfrm>
            <a:off x="230114" y="242024"/>
            <a:ext cx="7104853" cy="523220"/>
          </a:xfrm>
          <a:prstGeom prst="rect">
            <a:avLst/>
          </a:prstGeom>
          <a:noFill/>
        </p:spPr>
        <p:txBody>
          <a:bodyPr wrap="square" rtlCol="0">
            <a:spAutoFit/>
          </a:bodyPr>
          <a:lstStyle/>
          <a:p>
            <a:r>
              <a:rPr lang="zh-CN" altLang="en-US" sz="2800" b="1" dirty="0">
                <a:solidFill>
                  <a:srgbClr val="0086AB"/>
                </a:solidFill>
                <a:latin typeface="微软雅黑" panose="020B0503020204020204" pitchFamily="34" charset="-122"/>
                <a:ea typeface="微软雅黑" panose="020B0503020204020204" pitchFamily="34" charset="-122"/>
              </a:rPr>
              <a:t>预防出生缺陷</a:t>
            </a:r>
            <a:r>
              <a:rPr lang="en-US" altLang="zh-CN" sz="2800" b="1" dirty="0" smtClean="0">
                <a:solidFill>
                  <a:srgbClr val="0086AB"/>
                </a:solidFill>
                <a:latin typeface="微软雅黑" panose="020B0503020204020204" pitchFamily="34" charset="-122"/>
                <a:ea typeface="微软雅黑" panose="020B0503020204020204" pitchFamily="34" charset="-122"/>
              </a:rPr>
              <a:t>-</a:t>
            </a:r>
            <a:r>
              <a:rPr lang="zh-CN" altLang="en-US" sz="2800" b="1" dirty="0" smtClean="0">
                <a:solidFill>
                  <a:srgbClr val="0086AB"/>
                </a:solidFill>
                <a:latin typeface="微软雅黑" panose="020B0503020204020204" pitchFamily="34" charset="-122"/>
                <a:ea typeface="微软雅黑" panose="020B0503020204020204" pitchFamily="34" charset="-122"/>
              </a:rPr>
              <a:t>孕妇叶酸补充</a:t>
            </a:r>
            <a:endParaRPr lang="zh-CN" altLang="en-US" sz="2800" b="1" dirty="0">
              <a:solidFill>
                <a:srgbClr val="0086A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9993368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53260"/>
            <a:ext cx="4536504" cy="706090"/>
          </a:xfrm>
        </p:spPr>
        <p:txBody>
          <a:bodyPr>
            <a:normAutofit fontScale="90000"/>
          </a:bodyPr>
          <a:lstStyle/>
          <a:p>
            <a:r>
              <a:rPr lang="en-US" altLang="zh-CN" sz="2800" b="1" dirty="0" smtClean="0">
                <a:solidFill>
                  <a:srgbClr val="0086AB"/>
                </a:solidFill>
                <a:latin typeface="微软雅黑" panose="020B0503020204020204" pitchFamily="34" charset="-122"/>
                <a:ea typeface="微软雅黑" panose="020B0503020204020204" pitchFamily="34" charset="-122"/>
              </a:rPr>
              <a:t>H</a:t>
            </a:r>
            <a:r>
              <a:rPr lang="zh-CN" altLang="en-US" sz="2800" b="1" dirty="0" smtClean="0">
                <a:solidFill>
                  <a:srgbClr val="0086AB"/>
                </a:solidFill>
                <a:latin typeface="微软雅黑" panose="020B0503020204020204" pitchFamily="34" charset="-122"/>
                <a:ea typeface="微软雅黑" panose="020B0503020204020204" pitchFamily="34" charset="-122"/>
              </a:rPr>
              <a:t>型高血压形式严峻</a:t>
            </a:r>
            <a:r>
              <a:rPr lang="en-US" altLang="zh-CN" sz="2800" b="1" dirty="0" smtClean="0">
                <a:solidFill>
                  <a:srgbClr val="0086AB"/>
                </a:solidFill>
                <a:latin typeface="微软雅黑" panose="020B0503020204020204" pitchFamily="34" charset="-122"/>
                <a:ea typeface="微软雅黑" panose="020B0503020204020204" pitchFamily="34" charset="-122"/>
              </a:rPr>
              <a:t>-</a:t>
            </a:r>
            <a:r>
              <a:rPr lang="zh-CN" altLang="en-US" sz="2800" b="1" dirty="0" smtClean="0">
                <a:solidFill>
                  <a:srgbClr val="0086AB"/>
                </a:solidFill>
                <a:latin typeface="微软雅黑" panose="020B0503020204020204" pitchFamily="34" charset="-122"/>
                <a:ea typeface="微软雅黑" panose="020B0503020204020204" pitchFamily="34" charset="-122"/>
              </a:rPr>
              <a:t>心内科</a:t>
            </a:r>
            <a:endParaRPr lang="zh-CN" altLang="en-US" sz="2800" b="1" dirty="0">
              <a:solidFill>
                <a:srgbClr val="0086AB"/>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910444" y="1697340"/>
            <a:ext cx="7217568" cy="461665"/>
          </a:xfrm>
          <a:prstGeom prst="rect">
            <a:avLst/>
          </a:prstGeom>
          <a:noFill/>
        </p:spPr>
        <p:txBody>
          <a:bodyPr wrap="square" rtlCol="0">
            <a:spAutoFit/>
          </a:bodyPr>
          <a:lstStyle/>
          <a:p>
            <a:r>
              <a:rPr lang="en-US" altLang="zh-CN" sz="2400" dirty="0" smtClean="0">
                <a:solidFill>
                  <a:srgbClr val="0070C0"/>
                </a:solidFill>
                <a:latin typeface="微软雅黑" panose="020B0503020204020204" pitchFamily="34" charset="-122"/>
                <a:ea typeface="微软雅黑" panose="020B0503020204020204" pitchFamily="34" charset="-122"/>
              </a:rPr>
              <a:t>H</a:t>
            </a:r>
            <a:r>
              <a:rPr lang="zh-CN" altLang="en-US" sz="2400" dirty="0" smtClean="0">
                <a:solidFill>
                  <a:srgbClr val="0070C0"/>
                </a:solidFill>
                <a:latin typeface="微软雅黑" panose="020B0503020204020204" pitchFamily="34" charset="-122"/>
                <a:ea typeface="微软雅黑" panose="020B0503020204020204" pitchFamily="34" charset="-122"/>
              </a:rPr>
              <a:t>型高血压</a:t>
            </a:r>
            <a:r>
              <a:rPr lang="zh-CN" altLang="en-US" dirty="0" smtClean="0">
                <a:latin typeface="微软雅黑" panose="020B0503020204020204" pitchFamily="34" charset="-122"/>
                <a:ea typeface="微软雅黑" panose="020B0503020204020204" pitchFamily="34" charset="-122"/>
              </a:rPr>
              <a:t>：高血压合并高同型半胱氨酸血症</a:t>
            </a:r>
            <a:r>
              <a:rPr lang="en-US" altLang="zh-CN" dirty="0" err="1" smtClean="0">
                <a:latin typeface="微软雅黑" panose="020B0503020204020204" pitchFamily="34" charset="-122"/>
                <a:ea typeface="微软雅黑" panose="020B0503020204020204" pitchFamily="34" charset="-122"/>
              </a:rPr>
              <a:t>Hcy</a:t>
            </a: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10 </a:t>
            </a:r>
            <a:r>
              <a:rPr lang="en-US" altLang="zh-CN" dirty="0" err="1" smtClean="0">
                <a:latin typeface="微软雅黑" panose="020B0503020204020204" pitchFamily="34" charset="-122"/>
                <a:ea typeface="微软雅黑" panose="020B0503020204020204" pitchFamily="34" charset="-122"/>
              </a:rPr>
              <a:t>μmol</a:t>
            </a:r>
            <a:r>
              <a:rPr lang="en-US" altLang="zh-CN" dirty="0" smtClean="0">
                <a:latin typeface="微软雅黑" panose="020B0503020204020204" pitchFamily="34" charset="-122"/>
                <a:ea typeface="微软雅黑" panose="020B0503020204020204" pitchFamily="34" charset="-122"/>
              </a:rPr>
              <a:t>/L</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6092913" y="3501008"/>
            <a:ext cx="2520280" cy="3139321"/>
          </a:xfrm>
          <a:prstGeom prst="rect">
            <a:avLst/>
          </a:prstGeom>
        </p:spPr>
        <p:txBody>
          <a:bodyPr wrap="square">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中国</a:t>
            </a:r>
            <a:r>
              <a:rPr lang="zh-CN" altLang="en-US" dirty="0">
                <a:latin typeface="微软雅黑" panose="020B0503020204020204" pitchFamily="34" charset="-122"/>
                <a:ea typeface="微软雅黑" panose="020B0503020204020204" pitchFamily="34" charset="-122"/>
              </a:rPr>
              <a:t>脑卒中一级预防</a:t>
            </a:r>
            <a:r>
              <a:rPr lang="zh-CN" altLang="en-US" dirty="0" smtClean="0">
                <a:latin typeface="微软雅黑" panose="020B0503020204020204" pitchFamily="34" charset="-122"/>
                <a:ea typeface="微软雅黑" panose="020B0503020204020204" pitchFamily="34" charset="-122"/>
              </a:rPr>
              <a:t>研究</a:t>
            </a:r>
            <a:r>
              <a:rPr lang="en-US" altLang="zh-CN" dirty="0">
                <a:latin typeface="微软雅黑" panose="020B0503020204020204" pitchFamily="34" charset="-122"/>
                <a:ea typeface="微软雅黑" panose="020B0503020204020204" pitchFamily="34" charset="-122"/>
              </a:rPr>
              <a:t>(China stroke primary </a:t>
            </a:r>
            <a:r>
              <a:rPr lang="en-US" altLang="zh-CN" dirty="0" smtClean="0">
                <a:latin typeface="微软雅黑" panose="020B0503020204020204" pitchFamily="34" charset="-122"/>
                <a:ea typeface="微软雅黑" panose="020B0503020204020204" pitchFamily="34" charset="-122"/>
              </a:rPr>
              <a:t>prevention </a:t>
            </a:r>
            <a:r>
              <a:rPr lang="en-US" altLang="zh-CN" dirty="0">
                <a:latin typeface="微软雅黑" panose="020B0503020204020204" pitchFamily="34" charset="-122"/>
                <a:ea typeface="微软雅黑" panose="020B0503020204020204" pitchFamily="34" charset="-122"/>
              </a:rPr>
              <a:t>trial</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CSPPT) </a:t>
            </a:r>
            <a:r>
              <a:rPr lang="zh-CN" altLang="en-US" dirty="0" smtClean="0">
                <a:latin typeface="微软雅黑" panose="020B0503020204020204" pitchFamily="34" charset="-122"/>
                <a:ea typeface="微软雅黑" panose="020B0503020204020204" pitchFamily="34" charset="-122"/>
              </a:rPr>
              <a:t>基线数据</a:t>
            </a:r>
            <a:r>
              <a:rPr lang="zh-CN" altLang="en-US" dirty="0">
                <a:latin typeface="微软雅黑" panose="020B0503020204020204" pitchFamily="34" charset="-122"/>
                <a:ea typeface="微软雅黑" panose="020B0503020204020204" pitchFamily="34" charset="-122"/>
              </a:rPr>
              <a:t>表明，我国高血压患者中</a:t>
            </a:r>
            <a:r>
              <a:rPr lang="en-US" altLang="zh-CN" dirty="0">
                <a:latin typeface="微软雅黑" panose="020B0503020204020204" pitchFamily="34" charset="-122"/>
                <a:ea typeface="微软雅黑" panose="020B0503020204020204" pitchFamily="34" charset="-122"/>
              </a:rPr>
              <a:t>H </a:t>
            </a:r>
            <a:r>
              <a:rPr lang="zh-CN" altLang="en-US" dirty="0">
                <a:latin typeface="微软雅黑" panose="020B0503020204020204" pitchFamily="34" charset="-122"/>
                <a:ea typeface="微软雅黑" panose="020B0503020204020204" pitchFamily="34" charset="-122"/>
              </a:rPr>
              <a:t>型高血压比例约</a:t>
            </a:r>
            <a:r>
              <a:rPr lang="zh-CN" altLang="en-US" dirty="0" smtClean="0">
                <a:latin typeface="微软雅黑" panose="020B0503020204020204" pitchFamily="34" charset="-122"/>
                <a:ea typeface="微软雅黑" panose="020B0503020204020204" pitchFamily="34" charset="-122"/>
              </a:rPr>
              <a:t>为</a:t>
            </a:r>
            <a:r>
              <a:rPr lang="en-US" altLang="zh-CN" sz="2400" dirty="0" smtClean="0">
                <a:solidFill>
                  <a:srgbClr val="008EAB"/>
                </a:solidFill>
                <a:latin typeface="微软雅黑" panose="020B0503020204020204" pitchFamily="34" charset="-122"/>
                <a:ea typeface="微软雅黑" panose="020B0503020204020204" pitchFamily="34" charset="-122"/>
              </a:rPr>
              <a:t>80.3</a:t>
            </a:r>
            <a:r>
              <a:rPr lang="en-US" altLang="zh-CN" sz="2400" dirty="0">
                <a:solidFill>
                  <a:srgbClr val="008EAB"/>
                </a:solidFill>
                <a:latin typeface="微软雅黑" panose="020B0503020204020204" pitchFamily="34" charset="-122"/>
                <a:ea typeface="微软雅黑" panose="020B0503020204020204" pitchFamily="34" charset="-122"/>
              </a:rPr>
              <a:t>%</a:t>
            </a:r>
          </a:p>
        </p:txBody>
      </p:sp>
      <p:sp>
        <p:nvSpPr>
          <p:cNvPr id="10" name="TextBox 9"/>
          <p:cNvSpPr txBox="1"/>
          <p:nvPr/>
        </p:nvSpPr>
        <p:spPr>
          <a:xfrm>
            <a:off x="1043608" y="4896742"/>
            <a:ext cx="4409256" cy="830997"/>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众多指南指出，通过补充</a:t>
            </a:r>
            <a:r>
              <a:rPr lang="zh-CN" altLang="en-US" sz="2400" dirty="0" smtClean="0">
                <a:solidFill>
                  <a:srgbClr val="0070C0"/>
                </a:solidFill>
                <a:latin typeface="微软雅黑" panose="020B0503020204020204" pitchFamily="34" charset="-122"/>
                <a:ea typeface="微软雅黑" panose="020B0503020204020204" pitchFamily="34" charset="-122"/>
              </a:rPr>
              <a:t>叶酸</a:t>
            </a:r>
            <a:r>
              <a:rPr lang="zh-CN" altLang="en-US" dirty="0" smtClean="0">
                <a:latin typeface="微软雅黑" panose="020B0503020204020204" pitchFamily="34" charset="-122"/>
                <a:ea typeface="微软雅黑" panose="020B0503020204020204" pitchFamily="34" charset="-122"/>
              </a:rPr>
              <a:t>可以显著</a:t>
            </a:r>
            <a:r>
              <a:rPr lang="zh-CN" altLang="en-US" sz="2400" dirty="0" smtClean="0">
                <a:solidFill>
                  <a:srgbClr val="0070C0"/>
                </a:solidFill>
                <a:latin typeface="微软雅黑" panose="020B0503020204020204" pitchFamily="34" charset="-122"/>
                <a:ea typeface="微软雅黑" panose="020B0503020204020204" pitchFamily="34" charset="-122"/>
              </a:rPr>
              <a:t>降低脑卒中风险</a:t>
            </a:r>
            <a:endParaRPr lang="zh-CN" altLang="en-US" sz="2400" dirty="0">
              <a:solidFill>
                <a:srgbClr val="0070C0"/>
              </a:solidFill>
              <a:latin typeface="微软雅黑" panose="020B0503020204020204" pitchFamily="34" charset="-122"/>
              <a:ea typeface="微软雅黑" panose="020B0503020204020204" pitchFamily="34" charset="-122"/>
            </a:endParaRPr>
          </a:p>
        </p:txBody>
      </p:sp>
      <p:sp>
        <p:nvSpPr>
          <p:cNvPr id="11" name="矩形 10"/>
          <p:cNvSpPr/>
          <p:nvPr/>
        </p:nvSpPr>
        <p:spPr>
          <a:xfrm>
            <a:off x="3726362" y="926159"/>
            <a:ext cx="4285254" cy="384721"/>
          </a:xfrm>
          <a:prstGeom prst="rect">
            <a:avLst/>
          </a:prstGeom>
        </p:spPr>
        <p:txBody>
          <a:bodyPr wrap="square">
            <a:spAutoFit/>
          </a:bodyPr>
          <a:lstStyle/>
          <a:p>
            <a:r>
              <a:rPr lang="en-US" altLang="zh-CN" sz="1900" dirty="0">
                <a:latin typeface="微软雅黑" panose="020B0503020204020204" pitchFamily="34" charset="-122"/>
                <a:ea typeface="微软雅黑" panose="020B0503020204020204" pitchFamily="34" charset="-122"/>
              </a:rPr>
              <a:t>-</a:t>
            </a:r>
            <a:r>
              <a:rPr lang="zh-CN" altLang="en-US" sz="1900" dirty="0" smtClean="0">
                <a:latin typeface="微软雅黑" panose="020B0503020204020204" pitchFamily="34" charset="-122"/>
                <a:ea typeface="微软雅黑" panose="020B0503020204020204" pitchFamily="34" charset="-122"/>
              </a:rPr>
              <a:t>心脑血管病</a:t>
            </a:r>
            <a:r>
              <a:rPr lang="zh-CN" altLang="en-US" sz="1900" dirty="0">
                <a:latin typeface="微软雅黑" panose="020B0503020204020204" pitchFamily="34" charset="-122"/>
                <a:ea typeface="微软雅黑" panose="020B0503020204020204" pitchFamily="34" charset="-122"/>
              </a:rPr>
              <a:t>防治的重点是预防</a:t>
            </a:r>
            <a:r>
              <a:rPr lang="zh-CN" altLang="en-US" sz="1900" dirty="0" smtClean="0">
                <a:latin typeface="微软雅黑" panose="020B0503020204020204" pitchFamily="34" charset="-122"/>
                <a:ea typeface="微软雅黑" panose="020B0503020204020204" pitchFamily="34" charset="-122"/>
              </a:rPr>
              <a:t>脑卒中</a:t>
            </a:r>
            <a:endParaRPr lang="zh-CN" altLang="en-US" sz="1900"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0" y="-1"/>
            <a:ext cx="9144000" cy="859351"/>
            <a:chOff x="48216" y="-1"/>
            <a:chExt cx="9144000" cy="859351"/>
          </a:xfrm>
        </p:grpSpPr>
        <p:pic>
          <p:nvPicPr>
            <p:cNvPr id="14"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1"/>
              <a:ext cx="1547664" cy="857234"/>
            </a:xfrm>
            <a:prstGeom prst="rect">
              <a:avLst/>
            </a:prstGeom>
            <a:noFill/>
          </p:spPr>
        </p:pic>
        <p:cxnSp>
          <p:nvCxnSpPr>
            <p:cNvPr id="15" name="直接连接符 14"/>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36839" y="2588419"/>
            <a:ext cx="3492774" cy="2277288"/>
          </a:xfrm>
          <a:prstGeom prst="rect">
            <a:avLst/>
          </a:prstGeom>
        </p:spPr>
      </p:pic>
      <p:sp>
        <p:nvSpPr>
          <p:cNvPr id="7" name="TextBox 6"/>
          <p:cNvSpPr txBox="1"/>
          <p:nvPr/>
        </p:nvSpPr>
        <p:spPr>
          <a:xfrm>
            <a:off x="6112633" y="2954588"/>
            <a:ext cx="2015379" cy="461665"/>
          </a:xfrm>
          <a:prstGeom prst="rect">
            <a:avLst/>
          </a:prstGeom>
          <a:noFill/>
        </p:spPr>
        <p:txBody>
          <a:bodyPr wrap="square" rtlCol="0">
            <a:spAutoFit/>
          </a:bodyPr>
          <a:lstStyle/>
          <a:p>
            <a:r>
              <a:rPr lang="zh-CN" altLang="en-US" sz="2400" dirty="0" smtClean="0">
                <a:latin typeface="微软雅黑" panose="020B0503020204020204" pitchFamily="34" charset="-122"/>
                <a:ea typeface="微软雅黑" panose="020B0503020204020204" pitchFamily="34" charset="-122"/>
              </a:rPr>
              <a:t>流行性调查：</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29"/>
          <p:cNvGrpSpPr/>
          <p:nvPr/>
        </p:nvGrpSpPr>
        <p:grpSpPr bwMode="auto">
          <a:xfrm>
            <a:off x="1189075" y="1365437"/>
            <a:ext cx="7378700" cy="4040188"/>
            <a:chOff x="1019479" y="1897034"/>
            <a:chExt cx="7579511" cy="4039752"/>
          </a:xfrm>
        </p:grpSpPr>
        <p:sp>
          <p:nvSpPr>
            <p:cNvPr id="26636" name="Freeform 30"/>
            <p:cNvSpPr/>
            <p:nvPr/>
          </p:nvSpPr>
          <p:spPr bwMode="gray">
            <a:xfrm>
              <a:off x="3972267" y="4790847"/>
              <a:ext cx="720680" cy="1145939"/>
            </a:xfrm>
            <a:custGeom>
              <a:avLst/>
              <a:gdLst>
                <a:gd name="T0" fmla="*/ 2147483647 w 749"/>
                <a:gd name="T1" fmla="*/ 2147483647 h 977"/>
                <a:gd name="T2" fmla="*/ 0 w 749"/>
                <a:gd name="T3" fmla="*/ 2147483647 h 977"/>
                <a:gd name="T4" fmla="*/ 2147483647 w 749"/>
                <a:gd name="T5" fmla="*/ 0 h 977"/>
                <a:gd name="T6" fmla="*/ 2147483647 w 749"/>
                <a:gd name="T7" fmla="*/ 2147483647 h 977"/>
                <a:gd name="T8" fmla="*/ 2147483647 w 749"/>
                <a:gd name="T9" fmla="*/ 2147483647 h 977"/>
                <a:gd name="T10" fmla="*/ 0 60000 65536"/>
                <a:gd name="T11" fmla="*/ 0 60000 65536"/>
                <a:gd name="T12" fmla="*/ 0 60000 65536"/>
                <a:gd name="T13" fmla="*/ 0 60000 65536"/>
                <a:gd name="T14" fmla="*/ 0 60000 65536"/>
                <a:gd name="T15" fmla="*/ 0 w 749"/>
                <a:gd name="T16" fmla="*/ 0 h 977"/>
                <a:gd name="T17" fmla="*/ 749 w 749"/>
                <a:gd name="T18" fmla="*/ 977 h 977"/>
              </a:gdLst>
              <a:ahLst/>
              <a:cxnLst>
                <a:cxn ang="T10">
                  <a:pos x="T0" y="T1"/>
                </a:cxn>
                <a:cxn ang="T11">
                  <a:pos x="T2" y="T3"/>
                </a:cxn>
                <a:cxn ang="T12">
                  <a:pos x="T4" y="T5"/>
                </a:cxn>
                <a:cxn ang="T13">
                  <a:pos x="T6" y="T7"/>
                </a:cxn>
                <a:cxn ang="T14">
                  <a:pos x="T8" y="T9"/>
                </a:cxn>
              </a:cxnLst>
              <a:rect l="T15" t="T16" r="T17" b="T18"/>
              <a:pathLst>
                <a:path w="749" h="977">
                  <a:moveTo>
                    <a:pt x="382" y="976"/>
                  </a:moveTo>
                  <a:lnTo>
                    <a:pt x="0" y="342"/>
                  </a:lnTo>
                  <a:lnTo>
                    <a:pt x="280" y="0"/>
                  </a:lnTo>
                  <a:lnTo>
                    <a:pt x="748" y="538"/>
                  </a:lnTo>
                  <a:lnTo>
                    <a:pt x="382" y="976"/>
                  </a:lnTo>
                </a:path>
              </a:pathLst>
            </a:custGeom>
            <a:solidFill>
              <a:srgbClr val="FF6600"/>
            </a:solidFill>
            <a:ln>
              <a:noFill/>
            </a:ln>
            <a:extLst>
              <a:ext uri="{91240B29-F687-4F45-9708-019B960494DF}">
                <a14:hiddenLine xmlns:a14="http://schemas.microsoft.com/office/drawing/2010/main" xmlns="" w="12700">
                  <a:solidFill>
                    <a:srgbClr val="000000"/>
                  </a:solidFill>
                  <a:round/>
                </a14:hiddenLine>
              </a:ext>
            </a:extLst>
          </p:spPr>
          <p:txBody>
            <a:bodyPr/>
            <a:lstStyle/>
            <a:p>
              <a:endParaRPr lang="zh-CN" altLang="en-US"/>
            </a:p>
          </p:txBody>
        </p:sp>
        <p:sp>
          <p:nvSpPr>
            <p:cNvPr id="4" name="Freeform 31"/>
            <p:cNvSpPr/>
            <p:nvPr/>
          </p:nvSpPr>
          <p:spPr bwMode="gray">
            <a:xfrm>
              <a:off x="1425525" y="4692320"/>
              <a:ext cx="2826009" cy="457151"/>
            </a:xfrm>
            <a:custGeom>
              <a:avLst/>
              <a:gdLst/>
              <a:ahLst/>
              <a:cxnLst>
                <a:cxn ang="0">
                  <a:pos x="0" y="343"/>
                </a:cxn>
                <a:cxn ang="0">
                  <a:pos x="2684" y="343"/>
                </a:cxn>
                <a:cxn ang="0">
                  <a:pos x="2963" y="0"/>
                </a:cxn>
                <a:cxn ang="0">
                  <a:pos x="531" y="1"/>
                </a:cxn>
                <a:cxn ang="0">
                  <a:pos x="0" y="343"/>
                </a:cxn>
              </a:cxnLst>
              <a:rect l="0" t="0" r="r" b="b"/>
              <a:pathLst>
                <a:path w="2964" h="344">
                  <a:moveTo>
                    <a:pt x="0" y="343"/>
                  </a:moveTo>
                  <a:lnTo>
                    <a:pt x="2684" y="343"/>
                  </a:lnTo>
                  <a:lnTo>
                    <a:pt x="2963" y="0"/>
                  </a:lnTo>
                  <a:lnTo>
                    <a:pt x="531" y="1"/>
                  </a:lnTo>
                  <a:lnTo>
                    <a:pt x="0" y="343"/>
                  </a:lnTo>
                </a:path>
              </a:pathLst>
            </a:custGeom>
            <a:solidFill>
              <a:schemeClr val="bg2">
                <a:lumMod val="40000"/>
                <a:lumOff val="60000"/>
              </a:schemeClr>
            </a:solidFill>
            <a:ln w="12700" cap="rnd" cmpd="sng">
              <a:noFill/>
              <a:prstDash val="solid"/>
              <a:round/>
            </a:ln>
            <a:effectLst/>
          </p:spPr>
          <p:txBody>
            <a:bodyPr/>
            <a:lstStyle/>
            <a:p>
              <a:pPr fontAlgn="auto">
                <a:spcBef>
                  <a:spcPts val="0"/>
                </a:spcBef>
                <a:spcAft>
                  <a:spcPts val="0"/>
                </a:spcAft>
                <a:defRPr/>
              </a:pPr>
              <a:endParaRPr lang="zh-CN" altLang="en-US" sz="4800" b="1">
                <a:solidFill>
                  <a:srgbClr val="FFFF00"/>
                </a:solidFill>
                <a:latin typeface="黑体" panose="02010609060101010101" pitchFamily="2" charset="-122"/>
                <a:ea typeface="黑体" panose="02010609060101010101" pitchFamily="2" charset="-122"/>
              </a:endParaRPr>
            </a:p>
          </p:txBody>
        </p:sp>
        <p:sp>
          <p:nvSpPr>
            <p:cNvPr id="26638" name="Freeform 32"/>
            <p:cNvSpPr/>
            <p:nvPr/>
          </p:nvSpPr>
          <p:spPr bwMode="ltGray">
            <a:xfrm>
              <a:off x="1066190" y="5165721"/>
              <a:ext cx="3283100" cy="763592"/>
            </a:xfrm>
            <a:custGeom>
              <a:avLst/>
              <a:gdLst>
                <a:gd name="T0" fmla="*/ 0 w 3443"/>
                <a:gd name="T1" fmla="*/ 2147483647 h 634"/>
                <a:gd name="T2" fmla="*/ 2147483647 w 3443"/>
                <a:gd name="T3" fmla="*/ 2147483647 h 634"/>
                <a:gd name="T4" fmla="*/ 2147483647 w 3443"/>
                <a:gd name="T5" fmla="*/ 0 h 634"/>
                <a:gd name="T6" fmla="*/ 2147483647 w 3443"/>
                <a:gd name="T7" fmla="*/ 0 h 634"/>
                <a:gd name="T8" fmla="*/ 0 w 3443"/>
                <a:gd name="T9" fmla="*/ 2147483647 h 634"/>
                <a:gd name="T10" fmla="*/ 0 60000 65536"/>
                <a:gd name="T11" fmla="*/ 0 60000 65536"/>
                <a:gd name="T12" fmla="*/ 0 60000 65536"/>
                <a:gd name="T13" fmla="*/ 0 60000 65536"/>
                <a:gd name="T14" fmla="*/ 0 60000 65536"/>
                <a:gd name="T15" fmla="*/ 0 w 3443"/>
                <a:gd name="T16" fmla="*/ 0 h 634"/>
                <a:gd name="T17" fmla="*/ 3443 w 3443"/>
                <a:gd name="T18" fmla="*/ 634 h 634"/>
              </a:gdLst>
              <a:ahLst/>
              <a:cxnLst>
                <a:cxn ang="T10">
                  <a:pos x="T0" y="T1"/>
                </a:cxn>
                <a:cxn ang="T11">
                  <a:pos x="T2" y="T3"/>
                </a:cxn>
                <a:cxn ang="T12">
                  <a:pos x="T4" y="T5"/>
                </a:cxn>
                <a:cxn ang="T13">
                  <a:pos x="T6" y="T7"/>
                </a:cxn>
                <a:cxn ang="T14">
                  <a:pos x="T8" y="T9"/>
                </a:cxn>
              </a:cxnLst>
              <a:rect l="T15" t="T16" r="T17" b="T18"/>
              <a:pathLst>
                <a:path w="3443" h="634">
                  <a:moveTo>
                    <a:pt x="0" y="633"/>
                  </a:moveTo>
                  <a:lnTo>
                    <a:pt x="3442" y="633"/>
                  </a:lnTo>
                  <a:lnTo>
                    <a:pt x="3060" y="0"/>
                  </a:lnTo>
                  <a:lnTo>
                    <a:pt x="377" y="0"/>
                  </a:lnTo>
                  <a:lnTo>
                    <a:pt x="0" y="633"/>
                  </a:lnTo>
                </a:path>
              </a:pathLst>
            </a:custGeom>
            <a:solidFill>
              <a:srgbClr val="FF6600"/>
            </a:solidFill>
            <a:ln>
              <a:noFill/>
            </a:ln>
            <a:extLst>
              <a:ext uri="{91240B29-F687-4F45-9708-019B960494DF}">
                <a14:hiddenLine xmlns:a14="http://schemas.microsoft.com/office/drawing/2010/main" xmlns="" w="12700">
                  <a:solidFill>
                    <a:srgbClr val="000000"/>
                  </a:solidFill>
                  <a:round/>
                </a14:hiddenLine>
              </a:ext>
            </a:extLst>
          </p:spPr>
          <p:txBody>
            <a:bodyPr/>
            <a:lstStyle/>
            <a:p>
              <a:endParaRPr lang="zh-CN" altLang="en-US"/>
            </a:p>
          </p:txBody>
        </p:sp>
        <p:sp>
          <p:nvSpPr>
            <p:cNvPr id="26639" name="Freeform 33"/>
            <p:cNvSpPr/>
            <p:nvPr/>
          </p:nvSpPr>
          <p:spPr bwMode="gray">
            <a:xfrm>
              <a:off x="3558543" y="3889730"/>
              <a:ext cx="625591" cy="1127240"/>
            </a:xfrm>
            <a:custGeom>
              <a:avLst/>
              <a:gdLst>
                <a:gd name="T0" fmla="*/ 0 w 655"/>
                <a:gd name="T1" fmla="*/ 2147483647 h 849"/>
                <a:gd name="T2" fmla="*/ 2147483647 w 655"/>
                <a:gd name="T3" fmla="*/ 2147483647 h 849"/>
                <a:gd name="T4" fmla="*/ 2147483647 w 655"/>
                <a:gd name="T5" fmla="*/ 2147483647 h 849"/>
                <a:gd name="T6" fmla="*/ 2147483647 w 655"/>
                <a:gd name="T7" fmla="*/ 0 h 849"/>
                <a:gd name="T8" fmla="*/ 0 w 655"/>
                <a:gd name="T9" fmla="*/ 2147483647 h 849"/>
                <a:gd name="T10" fmla="*/ 0 60000 65536"/>
                <a:gd name="T11" fmla="*/ 0 60000 65536"/>
                <a:gd name="T12" fmla="*/ 0 60000 65536"/>
                <a:gd name="T13" fmla="*/ 0 60000 65536"/>
                <a:gd name="T14" fmla="*/ 0 60000 65536"/>
                <a:gd name="T15" fmla="*/ 0 w 655"/>
                <a:gd name="T16" fmla="*/ 0 h 849"/>
                <a:gd name="T17" fmla="*/ 655 w 655"/>
                <a:gd name="T18" fmla="*/ 849 h 849"/>
              </a:gdLst>
              <a:ahLst/>
              <a:cxnLst>
                <a:cxn ang="T10">
                  <a:pos x="T0" y="T1"/>
                </a:cxn>
                <a:cxn ang="T11">
                  <a:pos x="T2" y="T3"/>
                </a:cxn>
                <a:cxn ang="T12">
                  <a:pos x="T4" y="T5"/>
                </a:cxn>
                <a:cxn ang="T13">
                  <a:pos x="T6" y="T7"/>
                </a:cxn>
                <a:cxn ang="T14">
                  <a:pos x="T8" y="T9"/>
                </a:cxn>
              </a:cxnLst>
              <a:rect l="T15" t="T16" r="T17" b="T18"/>
              <a:pathLst>
                <a:path w="655" h="849">
                  <a:moveTo>
                    <a:pt x="0" y="230"/>
                  </a:moveTo>
                  <a:lnTo>
                    <a:pt x="387" y="848"/>
                  </a:lnTo>
                  <a:lnTo>
                    <a:pt x="654" y="531"/>
                  </a:lnTo>
                  <a:lnTo>
                    <a:pt x="188" y="0"/>
                  </a:lnTo>
                  <a:lnTo>
                    <a:pt x="0" y="230"/>
                  </a:lnTo>
                </a:path>
              </a:pathLst>
            </a:custGeom>
            <a:solidFill>
              <a:srgbClr val="990000"/>
            </a:solidFill>
            <a:ln>
              <a:noFill/>
            </a:ln>
            <a:extLst>
              <a:ext uri="{91240B29-F687-4F45-9708-019B960494DF}">
                <a14:hiddenLine xmlns:a14="http://schemas.microsoft.com/office/drawing/2010/main" xmlns="" w="12700">
                  <a:solidFill>
                    <a:srgbClr val="000000"/>
                  </a:solidFill>
                  <a:round/>
                </a14:hiddenLine>
              </a:ext>
            </a:extLst>
          </p:spPr>
          <p:txBody>
            <a:bodyPr/>
            <a:lstStyle/>
            <a:p>
              <a:endParaRPr lang="zh-CN" altLang="en-US"/>
            </a:p>
          </p:txBody>
        </p:sp>
        <p:sp>
          <p:nvSpPr>
            <p:cNvPr id="7" name="Freeform 34"/>
            <p:cNvSpPr/>
            <p:nvPr/>
          </p:nvSpPr>
          <p:spPr bwMode="gray">
            <a:xfrm>
              <a:off x="1851138" y="3889132"/>
              <a:ext cx="1886725" cy="303179"/>
            </a:xfrm>
            <a:custGeom>
              <a:avLst/>
              <a:gdLst/>
              <a:ahLst/>
              <a:cxnLst>
                <a:cxn ang="0">
                  <a:pos x="0" y="228"/>
                </a:cxn>
                <a:cxn ang="0">
                  <a:pos x="1791" y="228"/>
                </a:cxn>
                <a:cxn ang="0">
                  <a:pos x="1979" y="0"/>
                </a:cxn>
                <a:cxn ang="0">
                  <a:pos x="500" y="0"/>
                </a:cxn>
                <a:cxn ang="0">
                  <a:pos x="0" y="228"/>
                </a:cxn>
              </a:cxnLst>
              <a:rect l="0" t="0" r="r" b="b"/>
              <a:pathLst>
                <a:path w="1980" h="229">
                  <a:moveTo>
                    <a:pt x="0" y="228"/>
                  </a:moveTo>
                  <a:lnTo>
                    <a:pt x="1791" y="228"/>
                  </a:lnTo>
                  <a:lnTo>
                    <a:pt x="1979" y="0"/>
                  </a:lnTo>
                  <a:lnTo>
                    <a:pt x="500" y="0"/>
                  </a:lnTo>
                  <a:lnTo>
                    <a:pt x="0" y="228"/>
                  </a:lnTo>
                </a:path>
              </a:pathLst>
            </a:custGeom>
            <a:solidFill>
              <a:schemeClr val="bg2">
                <a:lumMod val="40000"/>
                <a:lumOff val="60000"/>
              </a:schemeClr>
            </a:solidFill>
            <a:ln w="12700" cap="rnd" cmpd="sng">
              <a:noFill/>
              <a:prstDash val="solid"/>
              <a:round/>
            </a:ln>
            <a:effectLst/>
          </p:spPr>
          <p:txBody>
            <a:bodyPr/>
            <a:lstStyle/>
            <a:p>
              <a:pPr fontAlgn="auto">
                <a:spcBef>
                  <a:spcPts val="0"/>
                </a:spcBef>
                <a:spcAft>
                  <a:spcPts val="0"/>
                </a:spcAft>
                <a:defRPr/>
              </a:pPr>
              <a:endParaRPr lang="zh-CN" altLang="en-US" sz="4800" b="1">
                <a:solidFill>
                  <a:srgbClr val="FFFF00"/>
                </a:solidFill>
                <a:latin typeface="黑体" panose="02010609060101010101" pitchFamily="2" charset="-122"/>
                <a:ea typeface="黑体" panose="02010609060101010101" pitchFamily="2" charset="-122"/>
              </a:endParaRPr>
            </a:p>
          </p:txBody>
        </p:sp>
        <p:sp>
          <p:nvSpPr>
            <p:cNvPr id="26641" name="Freeform 35"/>
            <p:cNvSpPr/>
            <p:nvPr/>
          </p:nvSpPr>
          <p:spPr bwMode="gray">
            <a:xfrm>
              <a:off x="1486587" y="4192541"/>
              <a:ext cx="2442306" cy="824429"/>
            </a:xfrm>
            <a:custGeom>
              <a:avLst/>
              <a:gdLst>
                <a:gd name="T0" fmla="*/ 0 w 2561"/>
                <a:gd name="T1" fmla="*/ 2147483647 h 621"/>
                <a:gd name="T2" fmla="*/ 2147483647 w 2561"/>
                <a:gd name="T3" fmla="*/ 2147483647 h 621"/>
                <a:gd name="T4" fmla="*/ 2147483647 w 2561"/>
                <a:gd name="T5" fmla="*/ 0 h 621"/>
                <a:gd name="T6" fmla="*/ 2147483647 w 2561"/>
                <a:gd name="T7" fmla="*/ 0 h 621"/>
                <a:gd name="T8" fmla="*/ 0 w 2561"/>
                <a:gd name="T9" fmla="*/ 2147483647 h 621"/>
                <a:gd name="T10" fmla="*/ 0 60000 65536"/>
                <a:gd name="T11" fmla="*/ 0 60000 65536"/>
                <a:gd name="T12" fmla="*/ 0 60000 65536"/>
                <a:gd name="T13" fmla="*/ 0 60000 65536"/>
                <a:gd name="T14" fmla="*/ 0 60000 65536"/>
                <a:gd name="T15" fmla="*/ 0 w 2561"/>
                <a:gd name="T16" fmla="*/ 0 h 621"/>
                <a:gd name="T17" fmla="*/ 2561 w 2561"/>
                <a:gd name="T18" fmla="*/ 621 h 621"/>
              </a:gdLst>
              <a:ahLst/>
              <a:cxnLst>
                <a:cxn ang="T10">
                  <a:pos x="T0" y="T1"/>
                </a:cxn>
                <a:cxn ang="T11">
                  <a:pos x="T2" y="T3"/>
                </a:cxn>
                <a:cxn ang="T12">
                  <a:pos x="T4" y="T5"/>
                </a:cxn>
                <a:cxn ang="T13">
                  <a:pos x="T6" y="T7"/>
                </a:cxn>
                <a:cxn ang="T14">
                  <a:pos x="T8" y="T9"/>
                </a:cxn>
              </a:cxnLst>
              <a:rect l="T15" t="T16" r="T17" b="T18"/>
              <a:pathLst>
                <a:path w="2561" h="621">
                  <a:moveTo>
                    <a:pt x="0" y="620"/>
                  </a:moveTo>
                  <a:lnTo>
                    <a:pt x="2560" y="620"/>
                  </a:lnTo>
                  <a:lnTo>
                    <a:pt x="2172" y="0"/>
                  </a:lnTo>
                  <a:lnTo>
                    <a:pt x="382" y="0"/>
                  </a:lnTo>
                  <a:lnTo>
                    <a:pt x="0" y="620"/>
                  </a:lnTo>
                </a:path>
              </a:pathLst>
            </a:custGeom>
            <a:solidFill>
              <a:srgbClr val="CC0000"/>
            </a:solidFill>
            <a:ln>
              <a:noFill/>
            </a:ln>
            <a:extLst>
              <a:ext uri="{91240B29-F687-4F45-9708-019B960494DF}">
                <a14:hiddenLine xmlns:a14="http://schemas.microsoft.com/office/drawing/2010/main" xmlns="" w="12700">
                  <a:solidFill>
                    <a:srgbClr val="000000"/>
                  </a:solidFill>
                  <a:round/>
                </a14:hiddenLine>
              </a:ext>
            </a:extLst>
          </p:spPr>
          <p:txBody>
            <a:bodyPr/>
            <a:lstStyle/>
            <a:p>
              <a:endParaRPr lang="zh-CN" altLang="en-US"/>
            </a:p>
          </p:txBody>
        </p:sp>
        <p:sp>
          <p:nvSpPr>
            <p:cNvPr id="26642" name="Freeform 36"/>
            <p:cNvSpPr/>
            <p:nvPr/>
          </p:nvSpPr>
          <p:spPr bwMode="gray">
            <a:xfrm>
              <a:off x="3133142" y="3077023"/>
              <a:ext cx="537174" cy="980719"/>
            </a:xfrm>
            <a:custGeom>
              <a:avLst/>
              <a:gdLst>
                <a:gd name="T0" fmla="*/ 2147483647 w 564"/>
                <a:gd name="T1" fmla="*/ 2147483647 h 738"/>
                <a:gd name="T2" fmla="*/ 2147483647 w 564"/>
                <a:gd name="T3" fmla="*/ 2147483647 h 738"/>
                <a:gd name="T4" fmla="*/ 2147483647 w 564"/>
                <a:gd name="T5" fmla="*/ 0 h 738"/>
                <a:gd name="T6" fmla="*/ 0 w 564"/>
                <a:gd name="T7" fmla="*/ 2147483647 h 738"/>
                <a:gd name="T8" fmla="*/ 2147483647 w 564"/>
                <a:gd name="T9" fmla="*/ 2147483647 h 738"/>
                <a:gd name="T10" fmla="*/ 0 60000 65536"/>
                <a:gd name="T11" fmla="*/ 0 60000 65536"/>
                <a:gd name="T12" fmla="*/ 0 60000 65536"/>
                <a:gd name="T13" fmla="*/ 0 60000 65536"/>
                <a:gd name="T14" fmla="*/ 0 60000 65536"/>
                <a:gd name="T15" fmla="*/ 0 w 564"/>
                <a:gd name="T16" fmla="*/ 0 h 738"/>
                <a:gd name="T17" fmla="*/ 564 w 564"/>
                <a:gd name="T18" fmla="*/ 738 h 738"/>
              </a:gdLst>
              <a:ahLst/>
              <a:cxnLst>
                <a:cxn ang="T10">
                  <a:pos x="T0" y="T1"/>
                </a:cxn>
                <a:cxn ang="T11">
                  <a:pos x="T2" y="T3"/>
                </a:cxn>
                <a:cxn ang="T12">
                  <a:pos x="T4" y="T5"/>
                </a:cxn>
                <a:cxn ang="T13">
                  <a:pos x="T6" y="T7"/>
                </a:cxn>
                <a:cxn ang="T14">
                  <a:pos x="T8" y="T9"/>
                </a:cxn>
              </a:cxnLst>
              <a:rect l="T15" t="T16" r="T17" b="T18"/>
              <a:pathLst>
                <a:path w="564" h="738">
                  <a:moveTo>
                    <a:pt x="385" y="737"/>
                  </a:moveTo>
                  <a:lnTo>
                    <a:pt x="563" y="527"/>
                  </a:lnTo>
                  <a:lnTo>
                    <a:pt x="97" y="0"/>
                  </a:lnTo>
                  <a:lnTo>
                    <a:pt x="0" y="111"/>
                  </a:lnTo>
                  <a:lnTo>
                    <a:pt x="385" y="737"/>
                  </a:lnTo>
                </a:path>
              </a:pathLst>
            </a:custGeom>
            <a:solidFill>
              <a:srgbClr val="990033"/>
            </a:solidFill>
            <a:ln>
              <a:noFill/>
            </a:ln>
            <a:extLst>
              <a:ext uri="{91240B29-F687-4F45-9708-019B960494DF}">
                <a14:hiddenLine xmlns:a14="http://schemas.microsoft.com/office/drawing/2010/main" xmlns="" w="12700">
                  <a:solidFill>
                    <a:srgbClr val="000000"/>
                  </a:solidFill>
                  <a:round/>
                </a14:hiddenLine>
              </a:ext>
            </a:extLst>
          </p:spPr>
          <p:txBody>
            <a:bodyPr/>
            <a:lstStyle/>
            <a:p>
              <a:endParaRPr lang="zh-CN" altLang="en-US"/>
            </a:p>
          </p:txBody>
        </p:sp>
        <p:sp>
          <p:nvSpPr>
            <p:cNvPr id="10" name="Freeform 37"/>
            <p:cNvSpPr/>
            <p:nvPr/>
          </p:nvSpPr>
          <p:spPr bwMode="gray">
            <a:xfrm>
              <a:off x="2283275" y="3076420"/>
              <a:ext cx="939285" cy="147621"/>
            </a:xfrm>
            <a:custGeom>
              <a:avLst/>
              <a:gdLst/>
              <a:ahLst/>
              <a:cxnLst>
                <a:cxn ang="0">
                  <a:pos x="0" y="109"/>
                </a:cxn>
                <a:cxn ang="0">
                  <a:pos x="889" y="109"/>
                </a:cxn>
                <a:cxn ang="0">
                  <a:pos x="986" y="0"/>
                </a:cxn>
                <a:cxn ang="0">
                  <a:pos x="308" y="0"/>
                </a:cxn>
                <a:cxn ang="0">
                  <a:pos x="0" y="109"/>
                </a:cxn>
              </a:cxnLst>
              <a:rect l="0" t="0" r="r" b="b"/>
              <a:pathLst>
                <a:path w="987" h="110">
                  <a:moveTo>
                    <a:pt x="0" y="109"/>
                  </a:moveTo>
                  <a:lnTo>
                    <a:pt x="889" y="109"/>
                  </a:lnTo>
                  <a:lnTo>
                    <a:pt x="986" y="0"/>
                  </a:lnTo>
                  <a:lnTo>
                    <a:pt x="308" y="0"/>
                  </a:lnTo>
                  <a:lnTo>
                    <a:pt x="0" y="109"/>
                  </a:lnTo>
                </a:path>
              </a:pathLst>
            </a:custGeom>
            <a:solidFill>
              <a:schemeClr val="bg2">
                <a:lumMod val="40000"/>
                <a:lumOff val="60000"/>
              </a:schemeClr>
            </a:solidFill>
            <a:ln w="12700" cap="rnd" cmpd="sng">
              <a:noFill/>
              <a:prstDash val="solid"/>
              <a:round/>
            </a:ln>
            <a:effectLst/>
          </p:spPr>
          <p:txBody>
            <a:bodyPr/>
            <a:lstStyle/>
            <a:p>
              <a:pPr fontAlgn="auto">
                <a:spcBef>
                  <a:spcPts val="0"/>
                </a:spcBef>
                <a:spcAft>
                  <a:spcPts val="0"/>
                </a:spcAft>
                <a:defRPr/>
              </a:pPr>
              <a:endParaRPr lang="zh-CN" altLang="en-US" sz="4800" b="1">
                <a:solidFill>
                  <a:srgbClr val="FFFF00"/>
                </a:solidFill>
                <a:latin typeface="黑体" panose="02010609060101010101" pitchFamily="2" charset="-122"/>
                <a:ea typeface="黑体" panose="02010609060101010101" pitchFamily="2" charset="-122"/>
              </a:endParaRPr>
            </a:p>
          </p:txBody>
        </p:sp>
        <p:sp>
          <p:nvSpPr>
            <p:cNvPr id="26644" name="Freeform 38"/>
            <p:cNvSpPr/>
            <p:nvPr/>
          </p:nvSpPr>
          <p:spPr bwMode="ltGray">
            <a:xfrm>
              <a:off x="1923456" y="3224041"/>
              <a:ext cx="1589834" cy="836151"/>
            </a:xfrm>
            <a:custGeom>
              <a:avLst/>
              <a:gdLst>
                <a:gd name="T0" fmla="*/ 0 w 1669"/>
                <a:gd name="T1" fmla="*/ 2147483647 h 629"/>
                <a:gd name="T2" fmla="*/ 2147483647 w 1669"/>
                <a:gd name="T3" fmla="*/ 2147483647 h 629"/>
                <a:gd name="T4" fmla="*/ 2147483647 w 1669"/>
                <a:gd name="T5" fmla="*/ 0 h 629"/>
                <a:gd name="T6" fmla="*/ 2147483647 w 1669"/>
                <a:gd name="T7" fmla="*/ 0 h 629"/>
                <a:gd name="T8" fmla="*/ 0 w 1669"/>
                <a:gd name="T9" fmla="*/ 2147483647 h 629"/>
                <a:gd name="T10" fmla="*/ 0 60000 65536"/>
                <a:gd name="T11" fmla="*/ 0 60000 65536"/>
                <a:gd name="T12" fmla="*/ 0 60000 65536"/>
                <a:gd name="T13" fmla="*/ 0 60000 65536"/>
                <a:gd name="T14" fmla="*/ 0 60000 65536"/>
                <a:gd name="T15" fmla="*/ 0 w 1669"/>
                <a:gd name="T16" fmla="*/ 0 h 629"/>
                <a:gd name="T17" fmla="*/ 1669 w 1669"/>
                <a:gd name="T18" fmla="*/ 629 h 629"/>
              </a:gdLst>
              <a:ahLst/>
              <a:cxnLst>
                <a:cxn ang="T10">
                  <a:pos x="T0" y="T1"/>
                </a:cxn>
                <a:cxn ang="T11">
                  <a:pos x="T2" y="T3"/>
                </a:cxn>
                <a:cxn ang="T12">
                  <a:pos x="T4" y="T5"/>
                </a:cxn>
                <a:cxn ang="T13">
                  <a:pos x="T6" y="T7"/>
                </a:cxn>
                <a:cxn ang="T14">
                  <a:pos x="T8" y="T9"/>
                </a:cxn>
              </a:cxnLst>
              <a:rect l="T15" t="T16" r="T17" b="T18"/>
              <a:pathLst>
                <a:path w="1669" h="629">
                  <a:moveTo>
                    <a:pt x="0" y="628"/>
                  </a:moveTo>
                  <a:lnTo>
                    <a:pt x="1668" y="628"/>
                  </a:lnTo>
                  <a:lnTo>
                    <a:pt x="1281" y="0"/>
                  </a:lnTo>
                  <a:lnTo>
                    <a:pt x="388" y="0"/>
                  </a:lnTo>
                  <a:lnTo>
                    <a:pt x="0" y="628"/>
                  </a:lnTo>
                </a:path>
              </a:pathLst>
            </a:custGeom>
            <a:solidFill>
              <a:srgbClr val="990033"/>
            </a:solidFill>
            <a:ln>
              <a:noFill/>
            </a:ln>
            <a:extLst>
              <a:ext uri="{91240B29-F687-4F45-9708-019B960494DF}">
                <a14:hiddenLine xmlns:a14="http://schemas.microsoft.com/office/drawing/2010/main" xmlns="" w="12700">
                  <a:solidFill>
                    <a:srgbClr val="000000"/>
                  </a:solidFill>
                  <a:round/>
                </a14:hiddenLine>
              </a:ext>
            </a:extLst>
          </p:spPr>
          <p:txBody>
            <a:bodyPr/>
            <a:lstStyle/>
            <a:p>
              <a:endParaRPr lang="zh-CN" altLang="en-US"/>
            </a:p>
          </p:txBody>
        </p:sp>
        <p:sp>
          <p:nvSpPr>
            <p:cNvPr id="26645" name="Freeform 39"/>
            <p:cNvSpPr/>
            <p:nvPr/>
          </p:nvSpPr>
          <p:spPr bwMode="gray">
            <a:xfrm>
              <a:off x="2702736" y="2264315"/>
              <a:ext cx="455429" cy="830289"/>
            </a:xfrm>
            <a:custGeom>
              <a:avLst/>
              <a:gdLst>
                <a:gd name="T0" fmla="*/ 2147483647 w 477"/>
                <a:gd name="T1" fmla="*/ 2147483647 h 625"/>
                <a:gd name="T2" fmla="*/ 2147483647 w 477"/>
                <a:gd name="T3" fmla="*/ 2147483647 h 625"/>
                <a:gd name="T4" fmla="*/ 0 w 477"/>
                <a:gd name="T5" fmla="*/ 0 h 625"/>
                <a:gd name="T6" fmla="*/ 2147483647 w 477"/>
                <a:gd name="T7" fmla="*/ 2147483647 h 625"/>
                <a:gd name="T8" fmla="*/ 0 60000 65536"/>
                <a:gd name="T9" fmla="*/ 0 60000 65536"/>
                <a:gd name="T10" fmla="*/ 0 60000 65536"/>
                <a:gd name="T11" fmla="*/ 0 60000 65536"/>
                <a:gd name="T12" fmla="*/ 0 w 477"/>
                <a:gd name="T13" fmla="*/ 0 h 625"/>
                <a:gd name="T14" fmla="*/ 477 w 477"/>
                <a:gd name="T15" fmla="*/ 625 h 625"/>
              </a:gdLst>
              <a:ahLst/>
              <a:cxnLst>
                <a:cxn ang="T8">
                  <a:pos x="T0" y="T1"/>
                </a:cxn>
                <a:cxn ang="T9">
                  <a:pos x="T2" y="T3"/>
                </a:cxn>
                <a:cxn ang="T10">
                  <a:pos x="T4" y="T5"/>
                </a:cxn>
                <a:cxn ang="T11">
                  <a:pos x="T6" y="T7"/>
                </a:cxn>
              </a:cxnLst>
              <a:rect l="T12" t="T13" r="T14" b="T15"/>
              <a:pathLst>
                <a:path w="477" h="625">
                  <a:moveTo>
                    <a:pt x="387" y="624"/>
                  </a:moveTo>
                  <a:lnTo>
                    <a:pt x="476" y="527"/>
                  </a:lnTo>
                  <a:lnTo>
                    <a:pt x="0" y="0"/>
                  </a:lnTo>
                  <a:lnTo>
                    <a:pt x="387" y="624"/>
                  </a:lnTo>
                </a:path>
              </a:pathLst>
            </a:custGeom>
            <a:solidFill>
              <a:srgbClr val="660033"/>
            </a:solidFill>
            <a:ln>
              <a:noFill/>
            </a:ln>
            <a:extLst>
              <a:ext uri="{91240B29-F687-4F45-9708-019B960494DF}">
                <a14:hiddenLine xmlns:a14="http://schemas.microsoft.com/office/drawing/2010/main" xmlns="" w="12700">
                  <a:solidFill>
                    <a:srgbClr val="000000"/>
                  </a:solidFill>
                  <a:round/>
                </a14:hiddenLine>
              </a:ext>
            </a:extLst>
          </p:spPr>
          <p:txBody>
            <a:bodyPr/>
            <a:lstStyle/>
            <a:p>
              <a:endParaRPr lang="zh-CN" altLang="en-US"/>
            </a:p>
          </p:txBody>
        </p:sp>
        <p:sp>
          <p:nvSpPr>
            <p:cNvPr id="26646" name="Freeform 40"/>
            <p:cNvSpPr/>
            <p:nvPr/>
          </p:nvSpPr>
          <p:spPr bwMode="gray">
            <a:xfrm>
              <a:off x="2334054" y="2264315"/>
              <a:ext cx="737363" cy="830289"/>
            </a:xfrm>
            <a:custGeom>
              <a:avLst/>
              <a:gdLst>
                <a:gd name="T0" fmla="*/ 0 w 773"/>
                <a:gd name="T1" fmla="*/ 2147483647 h 625"/>
                <a:gd name="T2" fmla="*/ 2147483647 w 773"/>
                <a:gd name="T3" fmla="*/ 2147483647 h 625"/>
                <a:gd name="T4" fmla="*/ 2147483647 w 773"/>
                <a:gd name="T5" fmla="*/ 0 h 625"/>
                <a:gd name="T6" fmla="*/ 0 w 773"/>
                <a:gd name="T7" fmla="*/ 2147483647 h 625"/>
                <a:gd name="T8" fmla="*/ 0 60000 65536"/>
                <a:gd name="T9" fmla="*/ 0 60000 65536"/>
                <a:gd name="T10" fmla="*/ 0 60000 65536"/>
                <a:gd name="T11" fmla="*/ 0 60000 65536"/>
                <a:gd name="T12" fmla="*/ 0 w 773"/>
                <a:gd name="T13" fmla="*/ 0 h 625"/>
                <a:gd name="T14" fmla="*/ 773 w 773"/>
                <a:gd name="T15" fmla="*/ 625 h 625"/>
              </a:gdLst>
              <a:ahLst/>
              <a:cxnLst>
                <a:cxn ang="T8">
                  <a:pos x="T0" y="T1"/>
                </a:cxn>
                <a:cxn ang="T9">
                  <a:pos x="T2" y="T3"/>
                </a:cxn>
                <a:cxn ang="T10">
                  <a:pos x="T4" y="T5"/>
                </a:cxn>
                <a:cxn ang="T11">
                  <a:pos x="T6" y="T7"/>
                </a:cxn>
              </a:cxnLst>
              <a:rect l="T12" t="T13" r="T14" b="T15"/>
              <a:pathLst>
                <a:path w="773" h="625">
                  <a:moveTo>
                    <a:pt x="0" y="624"/>
                  </a:moveTo>
                  <a:lnTo>
                    <a:pt x="772" y="624"/>
                  </a:lnTo>
                  <a:lnTo>
                    <a:pt x="387" y="0"/>
                  </a:lnTo>
                  <a:lnTo>
                    <a:pt x="0" y="624"/>
                  </a:lnTo>
                </a:path>
              </a:pathLst>
            </a:custGeom>
            <a:solidFill>
              <a:srgbClr val="660033"/>
            </a:solidFill>
            <a:ln>
              <a:noFill/>
            </a:ln>
            <a:extLst>
              <a:ext uri="{91240B29-F687-4F45-9708-019B960494DF}">
                <a14:hiddenLine xmlns:a14="http://schemas.microsoft.com/office/drawing/2010/main" xmlns="" w="12700">
                  <a:solidFill>
                    <a:srgbClr val="000000"/>
                  </a:solidFill>
                  <a:round/>
                </a14:hiddenLine>
              </a:ext>
            </a:extLst>
          </p:spPr>
          <p:txBody>
            <a:bodyPr/>
            <a:lstStyle/>
            <a:p>
              <a:endParaRPr lang="zh-CN" altLang="en-US"/>
            </a:p>
          </p:txBody>
        </p:sp>
        <p:sp>
          <p:nvSpPr>
            <p:cNvPr id="26647" name="Text Box 41"/>
            <p:cNvSpPr txBox="1">
              <a:spLocks noChangeArrowheads="1"/>
            </p:cNvSpPr>
            <p:nvPr/>
          </p:nvSpPr>
          <p:spPr bwMode="gray">
            <a:xfrm>
              <a:off x="2390901" y="2708159"/>
              <a:ext cx="637605" cy="3047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a:solidFill>
                    <a:schemeClr val="bg1"/>
                  </a:solidFill>
                  <a:latin typeface="黑体" panose="02010609060101010101" pitchFamily="2" charset="-122"/>
                  <a:ea typeface="黑体" panose="02010609060101010101" pitchFamily="2" charset="-122"/>
                  <a:cs typeface="Arial" panose="020B0604020202020204" pitchFamily="34" charset="0"/>
                </a:rPr>
                <a:t>卒中</a:t>
              </a:r>
              <a:endParaRPr lang="en-US" altLang="zh-CN" sz="1400" b="1">
                <a:solidFill>
                  <a:schemeClr val="bg1"/>
                </a:solidFill>
                <a:latin typeface="黑体" panose="02010609060101010101" pitchFamily="2" charset="-122"/>
                <a:ea typeface="黑体" panose="02010609060101010101" pitchFamily="2" charset="-122"/>
                <a:cs typeface="Arial" panose="020B0604020202020204" pitchFamily="34" charset="0"/>
              </a:endParaRPr>
            </a:p>
          </p:txBody>
        </p:sp>
        <p:sp>
          <p:nvSpPr>
            <p:cNvPr id="26648" name="Text Box 42"/>
            <p:cNvSpPr txBox="1">
              <a:spLocks noChangeArrowheads="1"/>
            </p:cNvSpPr>
            <p:nvPr/>
          </p:nvSpPr>
          <p:spPr bwMode="black">
            <a:xfrm>
              <a:off x="1907979" y="3485349"/>
              <a:ext cx="1431892" cy="457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en-US" sz="1200" b="1">
                  <a:solidFill>
                    <a:schemeClr val="bg1"/>
                  </a:solidFill>
                  <a:latin typeface="黑体" panose="02010609060101010101" pitchFamily="2" charset="-122"/>
                  <a:ea typeface="黑体" panose="02010609060101010101" pitchFamily="2" charset="-122"/>
                </a:rPr>
                <a:t>  </a:t>
              </a:r>
              <a:r>
                <a:rPr lang="en-US" altLang="en-US" sz="1200" b="1">
                  <a:solidFill>
                    <a:schemeClr val="bg1"/>
                  </a:solidFill>
                  <a:ea typeface="黑体" panose="02010609060101010101" pitchFamily="2" charset="-122"/>
                  <a:cs typeface="Arial" panose="020B0604020202020204" pitchFamily="34" charset="0"/>
                </a:rPr>
                <a:t>MTHFR-677TT</a:t>
              </a:r>
              <a:endParaRPr lang="en-US" altLang="zh-CN" sz="1200" b="1">
                <a:solidFill>
                  <a:schemeClr val="bg1"/>
                </a:solidFill>
                <a:ea typeface="黑体" panose="02010609060101010101" pitchFamily="2" charset="-122"/>
                <a:cs typeface="Arial" panose="020B0604020202020204" pitchFamily="34" charset="0"/>
              </a:endParaRPr>
            </a:p>
            <a:p>
              <a:pPr eaLnBrk="1" hangingPunct="1"/>
              <a:r>
                <a:rPr lang="en-US" altLang="en-US" sz="1200" b="1">
                  <a:solidFill>
                    <a:schemeClr val="bg1"/>
                  </a:solidFill>
                  <a:latin typeface="黑体" panose="02010609060101010101" pitchFamily="2" charset="-122"/>
                  <a:ea typeface="黑体" panose="02010609060101010101" pitchFamily="2" charset="-122"/>
                </a:rPr>
                <a:t>   </a:t>
              </a:r>
              <a:r>
                <a:rPr lang="zh-CN" altLang="en-US" sz="1200" b="1">
                  <a:solidFill>
                    <a:schemeClr val="bg1"/>
                  </a:solidFill>
                  <a:latin typeface="黑体" panose="02010609060101010101" pitchFamily="2" charset="-122"/>
                  <a:ea typeface="黑体" panose="02010609060101010101" pitchFamily="2" charset="-122"/>
                </a:rPr>
                <a:t>基因型高血压</a:t>
              </a:r>
            </a:p>
          </p:txBody>
        </p:sp>
        <p:sp>
          <p:nvSpPr>
            <p:cNvPr id="26649" name="Text Box 43"/>
            <p:cNvSpPr txBox="1">
              <a:spLocks noChangeArrowheads="1"/>
            </p:cNvSpPr>
            <p:nvPr/>
          </p:nvSpPr>
          <p:spPr bwMode="gray">
            <a:xfrm>
              <a:off x="2081648" y="4402127"/>
              <a:ext cx="1265058" cy="3693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en-US" b="1">
                  <a:solidFill>
                    <a:schemeClr val="bg1"/>
                  </a:solidFill>
                  <a:latin typeface="黑体" panose="02010609060101010101" pitchFamily="2" charset="-122"/>
                  <a:ea typeface="黑体" panose="02010609060101010101" pitchFamily="2" charset="-122"/>
                </a:rPr>
                <a:t>H</a:t>
              </a:r>
              <a:r>
                <a:rPr lang="zh-CN" altLang="en-US" b="1">
                  <a:solidFill>
                    <a:schemeClr val="bg1"/>
                  </a:solidFill>
                  <a:latin typeface="黑体" panose="02010609060101010101" pitchFamily="2" charset="-122"/>
                  <a:ea typeface="黑体" panose="02010609060101010101" pitchFamily="2" charset="-122"/>
                </a:rPr>
                <a:t>型高血压</a:t>
              </a:r>
            </a:p>
          </p:txBody>
        </p:sp>
        <p:sp>
          <p:nvSpPr>
            <p:cNvPr id="26650" name="Text Box 44"/>
            <p:cNvSpPr txBox="1">
              <a:spLocks noChangeArrowheads="1"/>
            </p:cNvSpPr>
            <p:nvPr/>
          </p:nvSpPr>
          <p:spPr bwMode="black">
            <a:xfrm>
              <a:off x="2214822" y="5376859"/>
              <a:ext cx="985106" cy="400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bg1"/>
                  </a:solidFill>
                  <a:latin typeface="黑体" panose="02010609060101010101" pitchFamily="2" charset="-122"/>
                  <a:ea typeface="黑体" panose="02010609060101010101" pitchFamily="2" charset="-122"/>
                </a:rPr>
                <a:t>高血压</a:t>
              </a:r>
            </a:p>
          </p:txBody>
        </p:sp>
        <p:sp>
          <p:nvSpPr>
            <p:cNvPr id="26651" name="AutoShape 2"/>
            <p:cNvSpPr>
              <a:spLocks noChangeArrowheads="1"/>
            </p:cNvSpPr>
            <p:nvPr/>
          </p:nvSpPr>
          <p:spPr bwMode="ltGray">
            <a:xfrm>
              <a:off x="4703584" y="3290497"/>
              <a:ext cx="3895406" cy="750892"/>
            </a:xfrm>
            <a:prstGeom prst="roundRect">
              <a:avLst>
                <a:gd name="adj" fmla="val 11505"/>
              </a:avLst>
            </a:prstGeom>
            <a:solidFill>
              <a:srgbClr val="990033"/>
            </a:solidFill>
            <a:ln>
              <a:noFill/>
            </a:ln>
            <a:extLst>
              <a:ext uri="{91240B29-F687-4F45-9708-019B960494DF}">
                <a14:hiddenLine xmlns:a14="http://schemas.microsoft.com/office/drawing/2010/main" xmlns="" w="6350">
                  <a:solidFill>
                    <a:srgbClr val="000000"/>
                  </a:solidFill>
                  <a:prstDash val="sysDot"/>
                  <a:round/>
                </a14:hiddenLine>
              </a:ext>
            </a:extLst>
          </p:spPr>
          <p:txBody>
            <a:bodyPr wrap="none" anchor="ctr"/>
            <a:lstStyle/>
            <a:p>
              <a:pPr eaLnBrk="1" hangingPunct="1"/>
              <a:r>
                <a:rPr lang="en-US" altLang="zh-CN" sz="2000" b="1">
                  <a:solidFill>
                    <a:schemeClr val="bg1"/>
                  </a:solidFill>
                  <a:latin typeface="黑体" panose="02010609060101010101" pitchFamily="2" charset="-122"/>
                  <a:ea typeface="黑体" panose="02010609060101010101" pitchFamily="2" charset="-122"/>
                </a:rPr>
                <a:t>   </a:t>
              </a:r>
              <a:r>
                <a:rPr lang="zh-CN" altLang="en-US" sz="2000" b="1">
                  <a:solidFill>
                    <a:schemeClr val="bg1"/>
                  </a:solidFill>
                  <a:latin typeface="黑体" panose="02010609060101010101" pitchFamily="2" charset="-122"/>
                  <a:ea typeface="黑体" panose="02010609060101010101" pitchFamily="2" charset="-122"/>
                </a:rPr>
                <a:t>强化降压和强化降低</a:t>
              </a:r>
              <a:r>
                <a:rPr lang="en-US" altLang="zh-CN" sz="2000" b="1">
                  <a:solidFill>
                    <a:schemeClr val="bg1"/>
                  </a:solidFill>
                  <a:ea typeface="黑体" panose="02010609060101010101" pitchFamily="2" charset="-122"/>
                  <a:cs typeface="Arial" panose="020B0604020202020204" pitchFamily="34" charset="0"/>
                </a:rPr>
                <a:t>HCY</a:t>
              </a:r>
              <a:endParaRPr lang="zh-CN" altLang="en-US" sz="2400" b="1">
                <a:solidFill>
                  <a:schemeClr val="bg1"/>
                </a:solidFill>
                <a:ea typeface="黑体" panose="02010609060101010101" pitchFamily="2" charset="-122"/>
                <a:cs typeface="Arial" panose="020B0604020202020204" pitchFamily="34" charset="0"/>
              </a:endParaRPr>
            </a:p>
          </p:txBody>
        </p:sp>
        <p:sp>
          <p:nvSpPr>
            <p:cNvPr id="26652" name="AutoShape 9"/>
            <p:cNvSpPr>
              <a:spLocks noChangeArrowheads="1"/>
            </p:cNvSpPr>
            <p:nvPr/>
          </p:nvSpPr>
          <p:spPr bwMode="gray">
            <a:xfrm>
              <a:off x="4702957" y="3478508"/>
              <a:ext cx="400378" cy="375096"/>
            </a:xfrm>
            <a:prstGeom prst="rightArrow">
              <a:avLst>
                <a:gd name="adj1" fmla="val 50000"/>
                <a:gd name="adj2" fmla="val 52708"/>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1" hangingPunct="1"/>
              <a:endParaRPr lang="zh-CN" altLang="en-US" sz="4800" b="1">
                <a:solidFill>
                  <a:srgbClr val="FFFF00"/>
                </a:solidFill>
                <a:latin typeface="黑体" panose="02010609060101010101" pitchFamily="2" charset="-122"/>
                <a:ea typeface="黑体" panose="02010609060101010101" pitchFamily="2" charset="-122"/>
              </a:endParaRPr>
            </a:p>
          </p:txBody>
        </p:sp>
        <p:sp>
          <p:nvSpPr>
            <p:cNvPr id="26653" name="AutoShape 2"/>
            <p:cNvSpPr>
              <a:spLocks noChangeArrowheads="1"/>
            </p:cNvSpPr>
            <p:nvPr/>
          </p:nvSpPr>
          <p:spPr bwMode="ltGray">
            <a:xfrm>
              <a:off x="4741098" y="4254220"/>
              <a:ext cx="3857892" cy="750892"/>
            </a:xfrm>
            <a:prstGeom prst="roundRect">
              <a:avLst>
                <a:gd name="adj" fmla="val 11505"/>
              </a:avLst>
            </a:prstGeom>
            <a:solidFill>
              <a:srgbClr val="CC0000"/>
            </a:solidFill>
            <a:ln>
              <a:noFill/>
            </a:ln>
            <a:extLst>
              <a:ext uri="{91240B29-F687-4F45-9708-019B960494DF}">
                <a14:hiddenLine xmlns:a14="http://schemas.microsoft.com/office/drawing/2010/main" xmlns="" w="6350">
                  <a:solidFill>
                    <a:srgbClr val="000000"/>
                  </a:solidFill>
                  <a:prstDash val="sysDot"/>
                  <a:round/>
                </a14:hiddenLine>
              </a:ext>
            </a:extLst>
          </p:spPr>
          <p:txBody>
            <a:bodyPr wrap="none" anchor="ctr"/>
            <a:lstStyle/>
            <a:p>
              <a:pPr eaLnBrk="1" hangingPunct="1"/>
              <a:r>
                <a:rPr lang="en-US" altLang="zh-CN" sz="2400" b="1" dirty="0">
                  <a:solidFill>
                    <a:schemeClr val="bg1"/>
                  </a:solidFill>
                  <a:latin typeface="黑体" panose="02010609060101010101" pitchFamily="2" charset="-122"/>
                  <a:ea typeface="黑体" panose="02010609060101010101" pitchFamily="2" charset="-122"/>
                </a:rPr>
                <a:t>  </a:t>
              </a:r>
              <a:r>
                <a:rPr lang="zh-CN" altLang="en-US" sz="2000" b="1" dirty="0" smtClean="0">
                  <a:solidFill>
                    <a:schemeClr val="bg1"/>
                  </a:solidFill>
                  <a:latin typeface="黑体" panose="02010609060101010101" pitchFamily="2" charset="-122"/>
                  <a:ea typeface="黑体" panose="02010609060101010101" pitchFamily="2" charset="-122"/>
                </a:rPr>
                <a:t>降压</a:t>
              </a:r>
              <a:r>
                <a:rPr lang="zh-CN" altLang="en-US" sz="2000" b="1" dirty="0">
                  <a:solidFill>
                    <a:schemeClr val="bg1"/>
                  </a:solidFill>
                  <a:latin typeface="黑体" panose="02010609060101010101" pitchFamily="2" charset="-122"/>
                  <a:ea typeface="黑体" panose="02010609060101010101" pitchFamily="2" charset="-122"/>
                </a:rPr>
                <a:t>和降低</a:t>
              </a:r>
              <a:r>
                <a:rPr lang="en-US" altLang="zh-CN" sz="2000" b="1" dirty="0">
                  <a:solidFill>
                    <a:schemeClr val="bg1"/>
                  </a:solidFill>
                  <a:ea typeface="黑体" panose="02010609060101010101" pitchFamily="2" charset="-122"/>
                  <a:cs typeface="Arial" panose="020B0604020202020204" pitchFamily="34" charset="0"/>
                </a:rPr>
                <a:t>HCY</a:t>
              </a:r>
              <a:endParaRPr lang="zh-CN" altLang="en-US" sz="2400" b="1" dirty="0">
                <a:solidFill>
                  <a:schemeClr val="bg1"/>
                </a:solidFill>
                <a:ea typeface="黑体" panose="02010609060101010101" pitchFamily="2" charset="-122"/>
                <a:cs typeface="Arial" panose="020B0604020202020204" pitchFamily="34" charset="0"/>
              </a:endParaRPr>
            </a:p>
          </p:txBody>
        </p:sp>
        <p:sp>
          <p:nvSpPr>
            <p:cNvPr id="26654" name="AutoShape 9"/>
            <p:cNvSpPr>
              <a:spLocks noChangeArrowheads="1"/>
            </p:cNvSpPr>
            <p:nvPr/>
          </p:nvSpPr>
          <p:spPr bwMode="gray">
            <a:xfrm>
              <a:off x="4702957" y="4415751"/>
              <a:ext cx="400378" cy="375096"/>
            </a:xfrm>
            <a:prstGeom prst="rightArrow">
              <a:avLst>
                <a:gd name="adj1" fmla="val 50000"/>
                <a:gd name="adj2" fmla="val 52708"/>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1" hangingPunct="1"/>
              <a:endParaRPr lang="zh-CN" altLang="en-US" sz="4800" b="1">
                <a:solidFill>
                  <a:srgbClr val="FFFF00"/>
                </a:solidFill>
                <a:latin typeface="黑体" panose="02010609060101010101" pitchFamily="2" charset="-122"/>
                <a:ea typeface="黑体" panose="02010609060101010101" pitchFamily="2" charset="-122"/>
              </a:endParaRPr>
            </a:p>
          </p:txBody>
        </p:sp>
        <p:sp>
          <p:nvSpPr>
            <p:cNvPr id="26655" name="AutoShape 2"/>
            <p:cNvSpPr>
              <a:spLocks noChangeArrowheads="1"/>
            </p:cNvSpPr>
            <p:nvPr/>
          </p:nvSpPr>
          <p:spPr bwMode="ltGray">
            <a:xfrm>
              <a:off x="4723155" y="5165721"/>
              <a:ext cx="3875835" cy="749305"/>
            </a:xfrm>
            <a:prstGeom prst="roundRect">
              <a:avLst>
                <a:gd name="adj" fmla="val 11505"/>
              </a:avLst>
            </a:prstGeom>
            <a:solidFill>
              <a:srgbClr val="FF6600"/>
            </a:solidFill>
            <a:ln>
              <a:noFill/>
            </a:ln>
            <a:extLst>
              <a:ext uri="{91240B29-F687-4F45-9708-019B960494DF}">
                <a14:hiddenLine xmlns:a14="http://schemas.microsoft.com/office/drawing/2010/main" xmlns="" w="6350">
                  <a:solidFill>
                    <a:srgbClr val="000000"/>
                  </a:solidFill>
                  <a:prstDash val="sysDot"/>
                  <a:round/>
                </a14:hiddenLine>
              </a:ext>
            </a:extLst>
          </p:spPr>
          <p:txBody>
            <a:bodyPr wrap="none" anchor="ctr"/>
            <a:lstStyle/>
            <a:p>
              <a:pPr eaLnBrk="1" hangingPunct="1"/>
              <a:r>
                <a:rPr lang="en-US" altLang="zh-CN" sz="2000" b="1">
                  <a:solidFill>
                    <a:schemeClr val="bg1"/>
                  </a:solidFill>
                  <a:latin typeface="黑体" panose="02010609060101010101" pitchFamily="2" charset="-122"/>
                  <a:ea typeface="黑体" panose="02010609060101010101" pitchFamily="2" charset="-122"/>
                </a:rPr>
                <a:t>   </a:t>
              </a:r>
              <a:r>
                <a:rPr lang="zh-CN" altLang="en-US" sz="2000" b="1">
                  <a:solidFill>
                    <a:schemeClr val="bg1"/>
                  </a:solidFill>
                  <a:latin typeface="黑体" panose="02010609060101010101" pitchFamily="2" charset="-122"/>
                  <a:ea typeface="黑体" panose="02010609060101010101" pitchFamily="2" charset="-122"/>
                </a:rPr>
                <a:t>降压</a:t>
              </a:r>
            </a:p>
          </p:txBody>
        </p:sp>
        <p:sp>
          <p:nvSpPr>
            <p:cNvPr id="26656" name="AutoShape 9"/>
            <p:cNvSpPr>
              <a:spLocks noChangeArrowheads="1"/>
            </p:cNvSpPr>
            <p:nvPr/>
          </p:nvSpPr>
          <p:spPr bwMode="gray">
            <a:xfrm>
              <a:off x="4722527" y="5352993"/>
              <a:ext cx="400378" cy="375096"/>
            </a:xfrm>
            <a:prstGeom prst="rightArrow">
              <a:avLst>
                <a:gd name="adj1" fmla="val 50000"/>
                <a:gd name="adj2" fmla="val 52708"/>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1" hangingPunct="1"/>
              <a:endParaRPr lang="zh-CN" altLang="en-US" sz="4800" b="1">
                <a:solidFill>
                  <a:srgbClr val="FFFF00"/>
                </a:solidFill>
                <a:latin typeface="黑体" panose="02010609060101010101" pitchFamily="2" charset="-122"/>
                <a:ea typeface="黑体" panose="02010609060101010101" pitchFamily="2" charset="-122"/>
              </a:endParaRPr>
            </a:p>
          </p:txBody>
        </p:sp>
        <p:cxnSp>
          <p:nvCxnSpPr>
            <p:cNvPr id="26657" name="直接连接符 60"/>
            <p:cNvCxnSpPr>
              <a:cxnSpLocks noChangeShapeType="1"/>
            </p:cNvCxnSpPr>
            <p:nvPr/>
          </p:nvCxnSpPr>
          <p:spPr bwMode="auto">
            <a:xfrm>
              <a:off x="1019479" y="5915637"/>
              <a:ext cx="3283100" cy="1954"/>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14:hiddenLine>
              </a:ext>
            </a:extLst>
          </p:spPr>
        </p:cxnSp>
        <p:cxnSp>
          <p:nvCxnSpPr>
            <p:cNvPr id="26658" name="直接箭头连接符 65"/>
            <p:cNvCxnSpPr>
              <a:cxnSpLocks noChangeShapeType="1"/>
            </p:cNvCxnSpPr>
            <p:nvPr/>
          </p:nvCxnSpPr>
          <p:spPr bwMode="auto">
            <a:xfrm rot="5400000" flipH="1" flipV="1">
              <a:off x="-995826" y="3912339"/>
              <a:ext cx="4032279" cy="1669"/>
            </a:xfrm>
            <a:prstGeom prst="straightConnector1">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tailEnd type="arrow" w="med" len="med"/>
                </a14:hiddenLine>
              </a:ext>
            </a:extLst>
          </p:spPr>
        </p:cxnSp>
      </p:grpSp>
      <p:sp>
        <p:nvSpPr>
          <p:cNvPr id="26627" name="矩形 33"/>
          <p:cNvSpPr>
            <a:spLocks noChangeArrowheads="1"/>
          </p:cNvSpPr>
          <p:nvPr/>
        </p:nvSpPr>
        <p:spPr bwMode="auto">
          <a:xfrm>
            <a:off x="109538" y="2082800"/>
            <a:ext cx="1785937"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tabLst>
                <a:tab pos="76200" algn="l"/>
                <a:tab pos="177800" algn="l"/>
                <a:tab pos="266700" algn="l"/>
                <a:tab pos="609600" algn="l"/>
                <a:tab pos="622300" algn="l"/>
                <a:tab pos="635000" algn="l"/>
                <a:tab pos="2806700" algn="l"/>
              </a:tabLst>
            </a:pPr>
            <a:r>
              <a:rPr lang="en-US" altLang="zh-CN" sz="2000" b="1">
                <a:latin typeface="黑体" panose="02010609060101010101" pitchFamily="2" charset="-122"/>
                <a:ea typeface="黑体" panose="02010609060101010101" pitchFamily="2" charset="-122"/>
                <a:cs typeface="Times New Roman" panose="02020603050405020304" pitchFamily="18" charset="0"/>
              </a:rPr>
              <a:t>300</a:t>
            </a:r>
            <a:r>
              <a:rPr lang="zh-CN" altLang="en-US" sz="2000" b="1">
                <a:latin typeface="黑体" panose="02010609060101010101" pitchFamily="2" charset="-122"/>
                <a:ea typeface="黑体" panose="02010609060101010101" pitchFamily="2" charset="-122"/>
                <a:cs typeface="Times New Roman" panose="02020603050405020304" pitchFamily="18" charset="0"/>
              </a:rPr>
              <a:t>万人</a:t>
            </a:r>
          </a:p>
          <a:p>
            <a:pPr algn="ctr" eaLnBrk="1" hangingPunct="1">
              <a:tabLst>
                <a:tab pos="76200" algn="l"/>
                <a:tab pos="177800" algn="l"/>
                <a:tab pos="266700" algn="l"/>
                <a:tab pos="609600" algn="l"/>
                <a:tab pos="622300" algn="l"/>
                <a:tab pos="635000" algn="l"/>
                <a:tab pos="2806700" algn="l"/>
              </a:tabLst>
            </a:pPr>
            <a:endParaRPr lang="en-US" altLang="zh-CN" sz="2000" b="1">
              <a:latin typeface="黑体" panose="02010609060101010101" pitchFamily="2" charset="-122"/>
              <a:ea typeface="黑体" panose="02010609060101010101" pitchFamily="2" charset="-122"/>
              <a:cs typeface="Times New Roman" panose="02020603050405020304" pitchFamily="18" charset="0"/>
            </a:endParaRPr>
          </a:p>
        </p:txBody>
      </p:sp>
      <p:sp>
        <p:nvSpPr>
          <p:cNvPr id="26628" name="矩形 34"/>
          <p:cNvSpPr>
            <a:spLocks noChangeArrowheads="1"/>
          </p:cNvSpPr>
          <p:nvPr/>
        </p:nvSpPr>
        <p:spPr bwMode="auto">
          <a:xfrm>
            <a:off x="107950" y="2940050"/>
            <a:ext cx="1785938"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tabLst>
                <a:tab pos="76200" algn="l"/>
                <a:tab pos="177800" algn="l"/>
                <a:tab pos="266700" algn="l"/>
                <a:tab pos="609600" algn="l"/>
                <a:tab pos="622300" algn="l"/>
                <a:tab pos="635000" algn="l"/>
                <a:tab pos="2806700" algn="l"/>
              </a:tabLst>
            </a:pPr>
            <a:r>
              <a:rPr lang="en-US" altLang="zh-CN" sz="2000" b="1">
                <a:ea typeface="黑体" panose="02010609060101010101" pitchFamily="2" charset="-122"/>
                <a:cs typeface="Arial" panose="020B0604020202020204" pitchFamily="34" charset="0"/>
              </a:rPr>
              <a:t>5000</a:t>
            </a:r>
            <a:r>
              <a:rPr lang="zh-CN" altLang="en-US" sz="2000" b="1">
                <a:latin typeface="黑体" panose="02010609060101010101" pitchFamily="2" charset="-122"/>
                <a:ea typeface="黑体" panose="02010609060101010101" pitchFamily="2" charset="-122"/>
                <a:cs typeface="Times New Roman" panose="02020603050405020304" pitchFamily="18" charset="0"/>
              </a:rPr>
              <a:t>万人</a:t>
            </a:r>
          </a:p>
          <a:p>
            <a:pPr algn="ctr" eaLnBrk="1" hangingPunct="1">
              <a:tabLst>
                <a:tab pos="76200" algn="l"/>
                <a:tab pos="177800" algn="l"/>
                <a:tab pos="266700" algn="l"/>
                <a:tab pos="609600" algn="l"/>
                <a:tab pos="622300" algn="l"/>
                <a:tab pos="635000" algn="l"/>
                <a:tab pos="2806700" algn="l"/>
              </a:tabLst>
            </a:pPr>
            <a:endParaRPr lang="en-US" altLang="zh-CN" sz="2000" b="1">
              <a:latin typeface="黑体" panose="02010609060101010101" pitchFamily="2" charset="-122"/>
              <a:ea typeface="黑体" panose="02010609060101010101" pitchFamily="2" charset="-122"/>
              <a:cs typeface="Times New Roman" panose="02020603050405020304" pitchFamily="18" charset="0"/>
            </a:endParaRPr>
          </a:p>
        </p:txBody>
      </p:sp>
      <p:sp>
        <p:nvSpPr>
          <p:cNvPr id="26629" name="矩形 35"/>
          <p:cNvSpPr>
            <a:spLocks noChangeArrowheads="1"/>
          </p:cNvSpPr>
          <p:nvPr/>
        </p:nvSpPr>
        <p:spPr bwMode="auto">
          <a:xfrm>
            <a:off x="109538" y="3846513"/>
            <a:ext cx="1785937"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tabLst>
                <a:tab pos="76200" algn="l"/>
                <a:tab pos="177800" algn="l"/>
                <a:tab pos="266700" algn="l"/>
                <a:tab pos="609600" algn="l"/>
                <a:tab pos="622300" algn="l"/>
                <a:tab pos="635000" algn="l"/>
                <a:tab pos="2806700" algn="l"/>
              </a:tabLst>
            </a:pPr>
            <a:r>
              <a:rPr lang="en-US" altLang="zh-CN" sz="2000" b="1">
                <a:ea typeface="黑体" panose="02010609060101010101" pitchFamily="2" charset="-122"/>
                <a:cs typeface="Arial" panose="020B0604020202020204" pitchFamily="34" charset="0"/>
              </a:rPr>
              <a:t>1.5</a:t>
            </a:r>
            <a:r>
              <a:rPr lang="zh-CN" altLang="en-US" sz="2000" b="1">
                <a:latin typeface="黑体" panose="02010609060101010101" pitchFamily="2" charset="-122"/>
                <a:ea typeface="黑体" panose="02010609060101010101" pitchFamily="2" charset="-122"/>
                <a:cs typeface="Times New Roman" panose="02020603050405020304" pitchFamily="18" charset="0"/>
              </a:rPr>
              <a:t>亿人</a:t>
            </a:r>
          </a:p>
          <a:p>
            <a:pPr algn="ctr" eaLnBrk="1" hangingPunct="1">
              <a:tabLst>
                <a:tab pos="76200" algn="l"/>
                <a:tab pos="177800" algn="l"/>
                <a:tab pos="266700" algn="l"/>
                <a:tab pos="609600" algn="l"/>
                <a:tab pos="622300" algn="l"/>
                <a:tab pos="635000" algn="l"/>
                <a:tab pos="2806700" algn="l"/>
              </a:tabLst>
            </a:pPr>
            <a:endParaRPr lang="en-US" altLang="zh-CN" sz="2000" b="1">
              <a:latin typeface="黑体" panose="02010609060101010101" pitchFamily="2" charset="-122"/>
              <a:ea typeface="黑体" panose="02010609060101010101" pitchFamily="2" charset="-122"/>
              <a:cs typeface="Times New Roman" panose="02020603050405020304" pitchFamily="18" charset="0"/>
            </a:endParaRPr>
          </a:p>
        </p:txBody>
      </p:sp>
      <p:sp>
        <p:nvSpPr>
          <p:cNvPr id="26630" name="矩形 36"/>
          <p:cNvSpPr>
            <a:spLocks noChangeArrowheads="1"/>
          </p:cNvSpPr>
          <p:nvPr/>
        </p:nvSpPr>
        <p:spPr bwMode="auto">
          <a:xfrm>
            <a:off x="109538" y="4741863"/>
            <a:ext cx="1785937"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eaLnBrk="1" hangingPunct="1">
              <a:tabLst>
                <a:tab pos="76200" algn="l"/>
                <a:tab pos="177800" algn="l"/>
                <a:tab pos="266700" algn="l"/>
                <a:tab pos="609600" algn="l"/>
                <a:tab pos="622300" algn="l"/>
                <a:tab pos="635000" algn="l"/>
                <a:tab pos="2806700" algn="l"/>
              </a:tabLst>
            </a:pPr>
            <a:r>
              <a:rPr lang="en-US" altLang="zh-CN" sz="2000" b="1">
                <a:ea typeface="黑体" panose="02010609060101010101" pitchFamily="2" charset="-122"/>
                <a:cs typeface="Arial" panose="020B0604020202020204" pitchFamily="34" charset="0"/>
              </a:rPr>
              <a:t>2</a:t>
            </a:r>
            <a:r>
              <a:rPr lang="zh-CN" altLang="en-US" sz="2000" b="1">
                <a:latin typeface="黑体" panose="02010609060101010101" pitchFamily="2" charset="-122"/>
                <a:ea typeface="黑体" panose="02010609060101010101" pitchFamily="2" charset="-122"/>
                <a:cs typeface="Times New Roman" panose="02020603050405020304" pitchFamily="18" charset="0"/>
              </a:rPr>
              <a:t>亿人</a:t>
            </a:r>
          </a:p>
          <a:p>
            <a:pPr algn="ctr" eaLnBrk="1" hangingPunct="1">
              <a:tabLst>
                <a:tab pos="76200" algn="l"/>
                <a:tab pos="177800" algn="l"/>
                <a:tab pos="266700" algn="l"/>
                <a:tab pos="609600" algn="l"/>
                <a:tab pos="622300" algn="l"/>
                <a:tab pos="635000" algn="l"/>
                <a:tab pos="2806700" algn="l"/>
              </a:tabLst>
            </a:pPr>
            <a:endParaRPr lang="en-US" altLang="zh-CN" sz="2000" b="1">
              <a:latin typeface="黑体" panose="02010609060101010101" pitchFamily="2" charset="-122"/>
              <a:ea typeface="黑体" panose="02010609060101010101" pitchFamily="2" charset="-122"/>
              <a:cs typeface="Times New Roman" panose="02020603050405020304" pitchFamily="18" charset="0"/>
            </a:endParaRPr>
          </a:p>
        </p:txBody>
      </p:sp>
      <p:sp>
        <p:nvSpPr>
          <p:cNvPr id="26631" name="AutoShape 2"/>
          <p:cNvSpPr>
            <a:spLocks noChangeArrowheads="1"/>
          </p:cNvSpPr>
          <p:nvPr/>
        </p:nvSpPr>
        <p:spPr bwMode="ltGray">
          <a:xfrm>
            <a:off x="4773613" y="1897063"/>
            <a:ext cx="3792537" cy="750887"/>
          </a:xfrm>
          <a:prstGeom prst="roundRect">
            <a:avLst>
              <a:gd name="adj" fmla="val 11505"/>
            </a:avLst>
          </a:prstGeom>
          <a:solidFill>
            <a:srgbClr val="660033"/>
          </a:solidFill>
          <a:ln>
            <a:noFill/>
          </a:ln>
        </p:spPr>
        <p:txBody>
          <a:bodyPr wrap="none" anchor="ctr"/>
          <a:lstStyle/>
          <a:p>
            <a:pPr eaLnBrk="1" hangingPunct="1"/>
            <a:r>
              <a:rPr lang="en-US" altLang="zh-CN" sz="2000" b="1">
                <a:solidFill>
                  <a:schemeClr val="bg1"/>
                </a:solidFill>
                <a:latin typeface="黑体" panose="02010609060101010101" pitchFamily="2" charset="-122"/>
                <a:ea typeface="黑体" panose="02010609060101010101" pitchFamily="2" charset="-122"/>
              </a:rPr>
              <a:t>   </a:t>
            </a:r>
            <a:r>
              <a:rPr lang="zh-CN" altLang="en-US" sz="2000" b="1">
                <a:solidFill>
                  <a:schemeClr val="bg1"/>
                </a:solidFill>
                <a:latin typeface="黑体" panose="02010609060101010101" pitchFamily="2" charset="-122"/>
                <a:ea typeface="黑体" panose="02010609060101010101" pitchFamily="2" charset="-122"/>
              </a:rPr>
              <a:t>降低脑卒中发病率</a:t>
            </a:r>
            <a:r>
              <a:rPr lang="zh-CN" altLang="en-US" sz="2000" b="1">
                <a:solidFill>
                  <a:schemeClr val="bg1"/>
                </a:solidFill>
              </a:rPr>
              <a:t>约</a:t>
            </a:r>
            <a:r>
              <a:rPr lang="en-US" altLang="zh-CN" sz="2000" b="1">
                <a:solidFill>
                  <a:schemeClr val="bg1"/>
                </a:solidFill>
              </a:rPr>
              <a:t>25-30%</a:t>
            </a:r>
            <a:endParaRPr lang="zh-CN" altLang="en-US" sz="2000" b="1">
              <a:solidFill>
                <a:schemeClr val="bg1"/>
              </a:solidFill>
              <a:latin typeface="黑体" panose="02010609060101010101" pitchFamily="2" charset="-122"/>
              <a:ea typeface="黑体" panose="02010609060101010101" pitchFamily="2" charset="-122"/>
            </a:endParaRPr>
          </a:p>
        </p:txBody>
      </p:sp>
      <p:sp>
        <p:nvSpPr>
          <p:cNvPr id="26632" name="AutoShape 9"/>
          <p:cNvSpPr>
            <a:spLocks noChangeArrowheads="1"/>
          </p:cNvSpPr>
          <p:nvPr/>
        </p:nvSpPr>
        <p:spPr bwMode="gray">
          <a:xfrm>
            <a:off x="4787900" y="2085975"/>
            <a:ext cx="390525" cy="374650"/>
          </a:xfrm>
          <a:prstGeom prst="rightArrow">
            <a:avLst>
              <a:gd name="adj1" fmla="val 50000"/>
              <a:gd name="adj2" fmla="val 52876"/>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1" hangingPunct="1"/>
            <a:endParaRPr lang="zh-CN" altLang="en-US" sz="4800" b="1">
              <a:solidFill>
                <a:srgbClr val="FFFF00"/>
              </a:solidFill>
              <a:latin typeface="黑体" panose="02010609060101010101" pitchFamily="2" charset="-122"/>
            </a:endParaRPr>
          </a:p>
        </p:txBody>
      </p:sp>
      <p:sp>
        <p:nvSpPr>
          <p:cNvPr id="2" name="标题 1"/>
          <p:cNvSpPr>
            <a:spLocks noGrp="1"/>
          </p:cNvSpPr>
          <p:nvPr>
            <p:ph type="title"/>
          </p:nvPr>
        </p:nvSpPr>
        <p:spPr>
          <a:xfrm>
            <a:off x="502343" y="186106"/>
            <a:ext cx="5662890" cy="683171"/>
          </a:xfrm>
        </p:spPr>
        <p:txBody>
          <a:bodyPr>
            <a:normAutofit/>
          </a:bodyPr>
          <a:lstStyle/>
          <a:p>
            <a:pPr algn="l">
              <a:defRPr/>
            </a:pPr>
            <a:r>
              <a:rPr lang="zh-CN" altLang="en-US" sz="2800" b="1" dirty="0">
                <a:solidFill>
                  <a:srgbClr val="0086AB"/>
                </a:solidFill>
                <a:latin typeface="微软雅黑" panose="020B0503020204020204" pitchFamily="34" charset="-122"/>
                <a:ea typeface="微软雅黑" panose="020B0503020204020204" pitchFamily="34" charset="-122"/>
              </a:rPr>
              <a:t>预防脑卒中</a:t>
            </a:r>
            <a:r>
              <a:rPr lang="en-US" altLang="zh-CN" sz="2800" b="1" dirty="0">
                <a:solidFill>
                  <a:srgbClr val="0086AB"/>
                </a:solidFill>
                <a:latin typeface="微软雅黑" panose="020B0503020204020204" pitchFamily="34" charset="-122"/>
                <a:ea typeface="微软雅黑" panose="020B0503020204020204" pitchFamily="34" charset="-122"/>
              </a:rPr>
              <a:t>-</a:t>
            </a:r>
            <a:r>
              <a:rPr lang="zh-CN" altLang="en-US" sz="2800" b="1" dirty="0">
                <a:solidFill>
                  <a:srgbClr val="0086AB"/>
                </a:solidFill>
                <a:latin typeface="微软雅黑" panose="020B0503020204020204" pitchFamily="34" charset="-122"/>
                <a:ea typeface="微软雅黑" panose="020B0503020204020204" pitchFamily="34" charset="-122"/>
              </a:rPr>
              <a:t>补充</a:t>
            </a:r>
            <a:r>
              <a:rPr lang="zh-CN" altLang="en-US" sz="2800" b="1" dirty="0" smtClean="0">
                <a:solidFill>
                  <a:srgbClr val="0086AB"/>
                </a:solidFill>
                <a:latin typeface="微软雅黑" panose="020B0503020204020204" pitchFamily="34" charset="-122"/>
                <a:ea typeface="微软雅黑" panose="020B0503020204020204" pitchFamily="34" charset="-122"/>
              </a:rPr>
              <a:t>叶酸（心内科）</a:t>
            </a:r>
            <a:endParaRPr lang="zh-CN" altLang="en-US" sz="2800" b="1" dirty="0">
              <a:solidFill>
                <a:srgbClr val="0086AB"/>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5017161" y="6318612"/>
            <a:ext cx="377991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北京大学第一医院         霍勇教授</a:t>
            </a:r>
            <a:endParaRPr lang="zh-CN" altLang="en-US" dirty="0">
              <a:latin typeface="微软雅黑" panose="020B0503020204020204" pitchFamily="34" charset="-122"/>
              <a:ea typeface="微软雅黑" panose="020B0503020204020204" pitchFamily="34" charset="-122"/>
            </a:endParaRPr>
          </a:p>
        </p:txBody>
      </p:sp>
      <p:cxnSp>
        <p:nvCxnSpPr>
          <p:cNvPr id="34" name="直接连接符 33"/>
          <p:cNvCxnSpPr/>
          <p:nvPr/>
        </p:nvCxnSpPr>
        <p:spPr bwMode="auto">
          <a:xfrm>
            <a:off x="0"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pic>
        <p:nvPicPr>
          <p:cNvPr id="35"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72396" y="-1"/>
            <a:ext cx="1571604" cy="857234"/>
          </a:xfrm>
          <a:prstGeom prst="rect">
            <a:avLst/>
          </a:prstGeom>
          <a:noFill/>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2084851"/>
            <a:ext cx="4990118" cy="3334704"/>
          </a:xfrm>
          <a:prstGeom prst="rect">
            <a:avLst/>
          </a:prstGeom>
        </p:spPr>
      </p:pic>
      <p:sp>
        <p:nvSpPr>
          <p:cNvPr id="7" name="文本框 6"/>
          <p:cNvSpPr txBox="1"/>
          <p:nvPr/>
        </p:nvSpPr>
        <p:spPr>
          <a:xfrm>
            <a:off x="5580112" y="2084851"/>
            <a:ext cx="3312368" cy="2616101"/>
          </a:xfrm>
          <a:prstGeom prst="rect">
            <a:avLst/>
          </a:prstGeom>
          <a:noFill/>
        </p:spPr>
        <p:txBody>
          <a:bodyPr wrap="square" rtlCol="0">
            <a:spAutoFit/>
          </a:bodyPr>
          <a:lstStyle/>
          <a:p>
            <a:r>
              <a:rPr lang="zh-CN" altLang="en-US" sz="1600" b="1" dirty="0">
                <a:solidFill>
                  <a:srgbClr val="0086AB"/>
                </a:solidFill>
                <a:latin typeface="微软雅黑" panose="020B0503020204020204" pitchFamily="34" charset="-122"/>
                <a:ea typeface="微软雅黑" panose="020B0503020204020204" pitchFamily="34" charset="-122"/>
              </a:rPr>
              <a:t>李建平教授</a:t>
            </a:r>
            <a:endParaRPr lang="en-US" altLang="zh-CN" sz="1600" b="1" dirty="0">
              <a:solidFill>
                <a:srgbClr val="0086AB"/>
              </a:solidFill>
              <a:latin typeface="微软雅黑" panose="020B0503020204020204" pitchFamily="34" charset="-122"/>
              <a:ea typeface="微软雅黑" panose="020B0503020204020204" pitchFamily="34" charset="-122"/>
            </a:endParaRPr>
          </a:p>
          <a:p>
            <a:r>
              <a:rPr lang="zh-CN" altLang="en-US" sz="1200" dirty="0">
                <a:solidFill>
                  <a:srgbClr val="0086AB"/>
                </a:solidFill>
                <a:latin typeface="微软雅黑" panose="020B0503020204020204" pitchFamily="34" charset="-122"/>
                <a:ea typeface="微软雅黑" panose="020B0503020204020204" pitchFamily="34" charset="-122"/>
              </a:rPr>
              <a:t>（北京大学第一医院心内科）</a:t>
            </a:r>
            <a:endParaRPr lang="en-US" altLang="zh-CN" sz="1200" dirty="0">
              <a:solidFill>
                <a:srgbClr val="0086AB"/>
              </a:solidFill>
              <a:latin typeface="微软雅黑" panose="020B0503020204020204" pitchFamily="34" charset="-122"/>
              <a:ea typeface="微软雅黑" panose="020B0503020204020204" pitchFamily="34" charset="-122"/>
            </a:endParaRPr>
          </a:p>
          <a:p>
            <a:endParaRPr lang="en-US" altLang="zh-CN" sz="1600" dirty="0">
              <a:solidFill>
                <a:srgbClr val="0086AB"/>
              </a:solidFill>
              <a:latin typeface="微软雅黑" panose="020B0503020204020204" pitchFamily="34" charset="-122"/>
              <a:ea typeface="微软雅黑" panose="020B0503020204020204" pitchFamily="34" charset="-122"/>
            </a:endParaRPr>
          </a:p>
          <a:p>
            <a:pPr>
              <a:lnSpc>
                <a:spcPct val="150000"/>
              </a:lnSpc>
            </a:pPr>
            <a:r>
              <a:rPr lang="en-US" altLang="zh-CN" sz="1600" dirty="0">
                <a:solidFill>
                  <a:srgbClr val="0086AB"/>
                </a:solidFill>
                <a:latin typeface="微软雅黑" panose="020B0503020204020204" pitchFamily="34" charset="-122"/>
                <a:ea typeface="微软雅黑" panose="020B0503020204020204" pitchFamily="34" charset="-122"/>
              </a:rPr>
              <a:t>MTHFR</a:t>
            </a:r>
            <a:r>
              <a:rPr lang="zh-CN" altLang="en-US" sz="1600" dirty="0">
                <a:solidFill>
                  <a:srgbClr val="0086AB"/>
                </a:solidFill>
                <a:latin typeface="微软雅黑" panose="020B0503020204020204" pitchFamily="34" charset="-122"/>
                <a:ea typeface="微软雅黑" panose="020B0503020204020204" pitchFamily="34" charset="-122"/>
              </a:rPr>
              <a:t>突变基因携带显著增加高血压患者脑卒中风险，</a:t>
            </a:r>
            <a:r>
              <a:rPr lang="en-US" altLang="zh-CN" sz="1600" dirty="0">
                <a:solidFill>
                  <a:srgbClr val="0086AB"/>
                </a:solidFill>
                <a:latin typeface="微软雅黑" panose="020B0503020204020204" pitchFamily="34" charset="-122"/>
                <a:ea typeface="微软雅黑" panose="020B0503020204020204" pitchFamily="34" charset="-122"/>
              </a:rPr>
              <a:t>MTHFR</a:t>
            </a:r>
            <a:r>
              <a:rPr lang="zh-CN" altLang="en-US" sz="1600" dirty="0">
                <a:solidFill>
                  <a:srgbClr val="0086AB"/>
                </a:solidFill>
                <a:latin typeface="微软雅黑" panose="020B0503020204020204" pitchFamily="34" charset="-122"/>
                <a:ea typeface="微软雅黑" panose="020B0503020204020204" pitchFamily="34" charset="-122"/>
              </a:rPr>
              <a:t>基因型检测对于风险预测和精准叶酸补充至关重要！</a:t>
            </a:r>
            <a:endParaRPr lang="en-US" altLang="zh-CN" sz="1600" dirty="0">
              <a:solidFill>
                <a:srgbClr val="0086AB"/>
              </a:solidFill>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200" dirty="0">
                <a:solidFill>
                  <a:srgbClr val="0086AB"/>
                </a:solidFill>
                <a:latin typeface="微软雅黑" panose="020B0503020204020204" pitchFamily="34" charset="-122"/>
                <a:ea typeface="微软雅黑" panose="020B0503020204020204" pitchFamily="34" charset="-122"/>
              </a:rPr>
              <a:t>——2017</a:t>
            </a:r>
            <a:r>
              <a:rPr lang="zh-CN" altLang="en-US" sz="1200" dirty="0">
                <a:solidFill>
                  <a:srgbClr val="0086AB"/>
                </a:solidFill>
                <a:latin typeface="微软雅黑" panose="020B0503020204020204" pitchFamily="34" charset="-122"/>
                <a:ea typeface="微软雅黑" panose="020B0503020204020204" pitchFamily="34" charset="-122"/>
              </a:rPr>
              <a:t>精准心血管病学峰会</a:t>
            </a:r>
            <a:endParaRPr lang="zh-CN" altLang="en-US" sz="1600" dirty="0">
              <a:solidFill>
                <a:srgbClr val="0086AB"/>
              </a:solidFill>
              <a:latin typeface="微软雅黑" panose="020B0503020204020204" pitchFamily="34" charset="-122"/>
              <a:ea typeface="微软雅黑" panose="020B0503020204020204" pitchFamily="34" charset="-122"/>
            </a:endParaRPr>
          </a:p>
        </p:txBody>
      </p:sp>
      <p:sp>
        <p:nvSpPr>
          <p:cNvPr id="9" name="TextBox 24"/>
          <p:cNvSpPr txBox="1"/>
          <p:nvPr/>
        </p:nvSpPr>
        <p:spPr>
          <a:xfrm>
            <a:off x="467544" y="347974"/>
            <a:ext cx="6629272" cy="509259"/>
          </a:xfrm>
          <a:prstGeom prst="rect">
            <a:avLst/>
          </a:prstGeom>
          <a:noFill/>
        </p:spPr>
        <p:txBody>
          <a:bodyPr wrap="square" lIns="77614" tIns="38807" rIns="77614" bIns="38807" rtlCol="0">
            <a:spAutoFit/>
          </a:bodyPr>
          <a:lstStyle/>
          <a:p>
            <a:pPr>
              <a:spcBef>
                <a:spcPct val="0"/>
              </a:spcBef>
            </a:pPr>
            <a:r>
              <a:rPr lang="en-US" altLang="zh-CN" sz="2800" b="1" dirty="0">
                <a:solidFill>
                  <a:srgbClr val="0086AB"/>
                </a:solidFill>
                <a:latin typeface="微软雅黑" panose="020B0503020204020204" pitchFamily="34" charset="-122"/>
                <a:ea typeface="微软雅黑" panose="020B0503020204020204" pitchFamily="34" charset="-122"/>
                <a:cs typeface="+mj-cs"/>
              </a:rPr>
              <a:t>MTHFR</a:t>
            </a:r>
            <a:r>
              <a:rPr lang="zh-CN" altLang="en-US" sz="2800" b="1" dirty="0">
                <a:solidFill>
                  <a:srgbClr val="0086AB"/>
                </a:solidFill>
                <a:latin typeface="微软雅黑" panose="020B0503020204020204" pitchFamily="34" charset="-122"/>
                <a:ea typeface="微软雅黑" panose="020B0503020204020204" pitchFamily="34" charset="-122"/>
                <a:cs typeface="+mj-cs"/>
              </a:rPr>
              <a:t>基因检测的重要意义</a:t>
            </a:r>
          </a:p>
        </p:txBody>
      </p:sp>
      <p:grpSp>
        <p:nvGrpSpPr>
          <p:cNvPr id="5" name="组合 4"/>
          <p:cNvGrpSpPr/>
          <p:nvPr/>
        </p:nvGrpSpPr>
        <p:grpSpPr>
          <a:xfrm>
            <a:off x="0" y="-1"/>
            <a:ext cx="9144000" cy="859351"/>
            <a:chOff x="48216" y="-1"/>
            <a:chExt cx="9144000" cy="859351"/>
          </a:xfrm>
        </p:grpSpPr>
        <p:pic>
          <p:nvPicPr>
            <p:cNvPr id="8"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96336" y="-1"/>
              <a:ext cx="1547664" cy="857234"/>
            </a:xfrm>
            <a:prstGeom prst="rect">
              <a:avLst/>
            </a:prstGeom>
            <a:noFill/>
          </p:spPr>
        </p:pic>
        <p:cxnSp>
          <p:nvCxnSpPr>
            <p:cNvPr id="10" name="直接连接符 9"/>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236A3844-91EF-43E8-85D2-2B67E4198DC4}" type="slidenum">
              <a:rPr lang="zh-CN" altLang="en-US" smtClean="0"/>
              <a:pPr/>
              <a:t>24</a:t>
            </a:fld>
            <a:endParaRPr lang="zh-CN" altLang="en-US"/>
          </a:p>
        </p:txBody>
      </p:sp>
      <p:graphicFrame>
        <p:nvGraphicFramePr>
          <p:cNvPr id="16" name="Group 3"/>
          <p:cNvGraphicFramePr>
            <a:graphicFrameLocks noGrp="1"/>
          </p:cNvGraphicFramePr>
          <p:nvPr>
            <p:extLst>
              <p:ext uri="{D42A27DB-BD31-4B8C-83A1-F6EECF244321}">
                <p14:modId xmlns:p14="http://schemas.microsoft.com/office/powerpoint/2010/main" xmlns="" val="1924250685"/>
              </p:ext>
            </p:extLst>
          </p:nvPr>
        </p:nvGraphicFramePr>
        <p:xfrm>
          <a:off x="755577" y="1654540"/>
          <a:ext cx="7566374" cy="4309020"/>
        </p:xfrm>
        <a:graphic>
          <a:graphicData uri="http://schemas.openxmlformats.org/drawingml/2006/table">
            <a:tbl>
              <a:tblPr/>
              <a:tblGrid>
                <a:gridCol w="1148092">
                  <a:extLst>
                    <a:ext uri="{9D8B030D-6E8A-4147-A177-3AD203B41FA5}">
                      <a16:colId xmlns="" xmlns:a16="http://schemas.microsoft.com/office/drawing/2014/main" val="20000"/>
                    </a:ext>
                  </a:extLst>
                </a:gridCol>
                <a:gridCol w="2499793">
                  <a:extLst>
                    <a:ext uri="{9D8B030D-6E8A-4147-A177-3AD203B41FA5}">
                      <a16:colId xmlns="" xmlns:a16="http://schemas.microsoft.com/office/drawing/2014/main" val="20001"/>
                    </a:ext>
                  </a:extLst>
                </a:gridCol>
                <a:gridCol w="1014105">
                  <a:extLst>
                    <a:ext uri="{9D8B030D-6E8A-4147-A177-3AD203B41FA5}">
                      <a16:colId xmlns="" xmlns:a16="http://schemas.microsoft.com/office/drawing/2014/main" val="20002"/>
                    </a:ext>
                  </a:extLst>
                </a:gridCol>
                <a:gridCol w="2904384">
                  <a:extLst>
                    <a:ext uri="{9D8B030D-6E8A-4147-A177-3AD203B41FA5}">
                      <a16:colId xmlns="" xmlns:a16="http://schemas.microsoft.com/office/drawing/2014/main" val="20003"/>
                    </a:ext>
                  </a:extLst>
                </a:gridCol>
              </a:tblGrid>
              <a:tr h="470890">
                <a:tc>
                  <a:txBody>
                    <a:bodyPr/>
                    <a:lstStyle/>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bg1"/>
                          </a:solidFill>
                          <a:effectLst/>
                          <a:latin typeface="Arial" pitchFamily="34" charset="0"/>
                          <a:ea typeface="楷体_GB2312"/>
                          <a:cs typeface="楷体_GB2312"/>
                        </a:rPr>
                        <a:t>风险等级</a:t>
                      </a:r>
                      <a:endParaRPr kumimoji="0" lang="zh-CN" altLang="en-US" sz="2400" b="1" i="0" u="none" strike="noStrike" cap="none" normalizeH="0" baseline="0" dirty="0">
                        <a:ln>
                          <a:noFill/>
                        </a:ln>
                        <a:solidFill>
                          <a:schemeClr val="bg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3AC"/>
                    </a:solidFill>
                  </a:tcPr>
                </a:tc>
                <a:tc>
                  <a:txBody>
                    <a:bodyPr/>
                    <a:lstStyle/>
                    <a:p>
                      <a:pPr marL="342900" marR="0" lvl="0" indent="-342900" algn="ctr" defTabSz="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bg1"/>
                          </a:solidFill>
                          <a:effectLst/>
                          <a:latin typeface="Arial" pitchFamily="34" charset="0"/>
                          <a:ea typeface="楷体_GB2312"/>
                          <a:cs typeface="楷体_GB2312"/>
                        </a:rPr>
                        <a:t>干预</a:t>
                      </a:r>
                      <a:r>
                        <a:rPr kumimoji="0" lang="en-US" altLang="zh-CN" sz="1400" b="1" i="0" u="none" strike="noStrike" cap="none" normalizeH="0" baseline="0" dirty="0">
                          <a:ln>
                            <a:noFill/>
                          </a:ln>
                          <a:solidFill>
                            <a:schemeClr val="bg1"/>
                          </a:solidFill>
                          <a:effectLst/>
                          <a:latin typeface="Arial" pitchFamily="34" charset="0"/>
                          <a:ea typeface="楷体_GB2312"/>
                          <a:cs typeface="楷体_GB2312"/>
                        </a:rPr>
                        <a:t>1</a:t>
                      </a:r>
                      <a:r>
                        <a:rPr kumimoji="0" lang="zh-CN" altLang="en-US" sz="1400" b="1" i="0" u="none" strike="noStrike" cap="none" normalizeH="0" baseline="0" dirty="0">
                          <a:ln>
                            <a:noFill/>
                          </a:ln>
                          <a:solidFill>
                            <a:schemeClr val="bg1"/>
                          </a:solidFill>
                          <a:effectLst/>
                          <a:latin typeface="Arial" pitchFamily="34" charset="0"/>
                          <a:ea typeface="楷体_GB2312"/>
                          <a:cs typeface="楷体_GB2312"/>
                        </a:rPr>
                        <a:t>：增补营养素</a:t>
                      </a:r>
                      <a:endParaRPr kumimoji="0" lang="zh-CN" altLang="en-US" sz="2400" b="1" i="0" u="none" strike="noStrike" cap="none" normalizeH="0" baseline="0" dirty="0">
                        <a:ln>
                          <a:noFill/>
                        </a:ln>
                        <a:solidFill>
                          <a:schemeClr val="bg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3AC"/>
                    </a:solidFill>
                  </a:tcPr>
                </a:tc>
                <a:tc>
                  <a:txBody>
                    <a:bodyPr/>
                    <a:lstStyle/>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bg1"/>
                          </a:solidFill>
                          <a:effectLst/>
                          <a:latin typeface="Arial" pitchFamily="34" charset="0"/>
                          <a:ea typeface="楷体_GB2312"/>
                          <a:cs typeface="楷体_GB2312"/>
                        </a:rPr>
                        <a:t>干预</a:t>
                      </a:r>
                      <a:r>
                        <a:rPr kumimoji="0" lang="en-US" altLang="zh-CN" sz="1400" b="1" i="0" u="none" strike="noStrike" cap="none" normalizeH="0" baseline="0" dirty="0">
                          <a:ln>
                            <a:noFill/>
                          </a:ln>
                          <a:solidFill>
                            <a:schemeClr val="bg1"/>
                          </a:solidFill>
                          <a:effectLst/>
                          <a:latin typeface="Arial" pitchFamily="34" charset="0"/>
                          <a:ea typeface="楷体_GB2312"/>
                          <a:cs typeface="楷体_GB2312"/>
                        </a:rPr>
                        <a:t>2</a:t>
                      </a:r>
                      <a:r>
                        <a:rPr kumimoji="0" lang="zh-CN" altLang="en-US" sz="1400" b="1" i="0" u="none" strike="noStrike" cap="none" normalizeH="0" baseline="0" dirty="0">
                          <a:ln>
                            <a:noFill/>
                          </a:ln>
                          <a:solidFill>
                            <a:schemeClr val="bg1"/>
                          </a:solidFill>
                          <a:effectLst/>
                          <a:latin typeface="Arial" pitchFamily="34" charset="0"/>
                          <a:ea typeface="楷体_GB2312"/>
                          <a:cs typeface="楷体_GB2312"/>
                        </a:rPr>
                        <a:t>：</a:t>
                      </a:r>
                    </a:p>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bg1"/>
                          </a:solidFill>
                          <a:effectLst/>
                          <a:latin typeface="Arial" pitchFamily="34" charset="0"/>
                          <a:ea typeface="楷体_GB2312"/>
                          <a:cs typeface="楷体_GB2312"/>
                        </a:rPr>
                        <a:t>生化监测</a:t>
                      </a:r>
                      <a:endParaRPr kumimoji="0" lang="zh-CN" altLang="en-US" sz="2400" b="1" i="0" u="none" strike="noStrike" cap="none" normalizeH="0" baseline="0" dirty="0">
                        <a:ln>
                          <a:noFill/>
                        </a:ln>
                        <a:solidFill>
                          <a:schemeClr val="bg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3AC"/>
                    </a:solidFill>
                  </a:tcPr>
                </a:tc>
                <a:tc>
                  <a:txBody>
                    <a:bodyPr/>
                    <a:lstStyle/>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bg1"/>
                          </a:solidFill>
                          <a:effectLst/>
                          <a:latin typeface="Arial" pitchFamily="34" charset="0"/>
                          <a:ea typeface="楷体_GB2312"/>
                          <a:cs typeface="楷体_GB2312"/>
                        </a:rPr>
                        <a:t>干预</a:t>
                      </a:r>
                      <a:r>
                        <a:rPr kumimoji="0" lang="en-US" altLang="zh-CN" sz="1400" b="1" i="0" u="none" strike="noStrike" cap="none" normalizeH="0" baseline="0" dirty="0">
                          <a:ln>
                            <a:noFill/>
                          </a:ln>
                          <a:solidFill>
                            <a:schemeClr val="bg1"/>
                          </a:solidFill>
                          <a:effectLst/>
                          <a:latin typeface="Arial" pitchFamily="34" charset="0"/>
                          <a:ea typeface="楷体_GB2312"/>
                          <a:cs typeface="楷体_GB2312"/>
                        </a:rPr>
                        <a:t>3</a:t>
                      </a:r>
                      <a:r>
                        <a:rPr kumimoji="0" lang="zh-CN" altLang="en-US" sz="1400" b="1" i="0" u="none" strike="noStrike" cap="none" normalizeH="0" baseline="0" dirty="0">
                          <a:ln>
                            <a:noFill/>
                          </a:ln>
                          <a:solidFill>
                            <a:schemeClr val="bg1"/>
                          </a:solidFill>
                          <a:effectLst/>
                          <a:latin typeface="Arial" pitchFamily="34" charset="0"/>
                          <a:ea typeface="楷体_GB2312"/>
                          <a:cs typeface="楷体_GB2312"/>
                        </a:rPr>
                        <a:t>：强化产前筛查和孕期管理</a:t>
                      </a:r>
                      <a:endParaRPr kumimoji="0" lang="zh-CN" altLang="en-US" sz="2400" b="1" i="0" u="none" strike="noStrike" cap="none" normalizeH="0" baseline="0" dirty="0">
                        <a:ln>
                          <a:noFill/>
                        </a:ln>
                        <a:solidFill>
                          <a:schemeClr val="bg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3AC"/>
                    </a:solidFill>
                  </a:tcPr>
                </a:tc>
                <a:extLst>
                  <a:ext uri="{0D108BD9-81ED-4DB2-BD59-A6C34878D82A}">
                    <a16:rowId xmlns="" xmlns:a16="http://schemas.microsoft.com/office/drawing/2014/main" val="10000"/>
                  </a:ext>
                </a:extLst>
              </a:tr>
              <a:tr h="797724">
                <a:tc>
                  <a:txBody>
                    <a:bodyPr/>
                    <a:lstStyle/>
                    <a:p>
                      <a:pPr marL="342900" marR="0" lvl="0" indent="-342900" algn="ctr" defTabSz="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bg1"/>
                          </a:solidFill>
                          <a:effectLst/>
                          <a:latin typeface="Arial" pitchFamily="34" charset="0"/>
                          <a:ea typeface="楷体_GB2312"/>
                          <a:cs typeface="楷体_GB2312"/>
                        </a:rPr>
                        <a:t>低度风险</a:t>
                      </a:r>
                      <a:endParaRPr kumimoji="0" lang="zh-CN" altLang="en-US" sz="2400" b="1" i="0" u="none" strike="noStrike" cap="none" normalizeH="0" baseline="0" dirty="0">
                        <a:ln>
                          <a:noFill/>
                        </a:ln>
                        <a:solidFill>
                          <a:schemeClr val="bg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3AC"/>
                    </a:solidFill>
                  </a:tcPr>
                </a:tc>
                <a:tc>
                  <a:txBody>
                    <a:bodyPr/>
                    <a:lstStyle/>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孕前</a:t>
                      </a:r>
                      <a:r>
                        <a:rPr kumimoji="0" lang="en-US" altLang="zh-CN" sz="1200" b="1" i="0" u="none" strike="noStrike" cap="none" normalizeH="0" baseline="0" dirty="0">
                          <a:ln>
                            <a:noFill/>
                          </a:ln>
                          <a:solidFill>
                            <a:schemeClr val="tx1"/>
                          </a:solidFill>
                          <a:effectLst/>
                          <a:latin typeface="Arial" pitchFamily="34" charset="0"/>
                          <a:ea typeface="楷体_GB2312"/>
                          <a:cs typeface="楷体_GB2312"/>
                        </a:rPr>
                        <a:t>3</a:t>
                      </a: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个月至孕早期</a:t>
                      </a:r>
                      <a:r>
                        <a:rPr kumimoji="0" lang="en-US" altLang="zh-CN" sz="1200" b="1" i="0" u="none" strike="noStrike" cap="none" normalizeH="0" baseline="0" dirty="0">
                          <a:ln>
                            <a:noFill/>
                          </a:ln>
                          <a:solidFill>
                            <a:schemeClr val="tx1"/>
                          </a:solidFill>
                          <a:effectLst/>
                          <a:latin typeface="Arial" pitchFamily="34" charset="0"/>
                          <a:ea typeface="楷体_GB2312"/>
                          <a:cs typeface="楷体_GB2312"/>
                        </a:rPr>
                        <a:t>3</a:t>
                      </a: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个月，每天增补</a:t>
                      </a:r>
                      <a:r>
                        <a:rPr kumimoji="0" lang="en-US" altLang="zh-CN" sz="1200" b="1" i="0" u="none" strike="noStrike" cap="none" normalizeH="0" baseline="0" dirty="0">
                          <a:ln>
                            <a:noFill/>
                          </a:ln>
                          <a:solidFill>
                            <a:schemeClr val="tx1"/>
                          </a:solidFill>
                          <a:effectLst/>
                          <a:latin typeface="Arial" pitchFamily="34" charset="0"/>
                          <a:ea typeface="楷体_GB2312"/>
                          <a:cs typeface="楷体_GB2312"/>
                        </a:rPr>
                        <a:t>0.4</a:t>
                      </a: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毫克叶酸；孕中、晚期注意食物补充叶酸</a:t>
                      </a:r>
                      <a:endParaRPr kumimoji="0" lang="zh-CN" altLang="en-US" sz="2000" b="1" i="0" u="none" strike="noStrike" cap="none" normalizeH="0" baseline="0" dirty="0">
                        <a:ln>
                          <a:noFill/>
                        </a:ln>
                        <a:solidFill>
                          <a:schemeClr val="tx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0" rtl="0" eaLnBrk="1" fontAlgn="ctr" latinLnBrk="0" hangingPunct="1">
                        <a:lnSpc>
                          <a:spcPct val="100000"/>
                        </a:lnSpc>
                        <a:spcBef>
                          <a:spcPct val="0"/>
                        </a:spcBef>
                        <a:spcAft>
                          <a:spcPct val="0"/>
                        </a:spcAft>
                        <a:buClrTx/>
                        <a:buSzTx/>
                        <a:buFontTx/>
                        <a:buNone/>
                        <a:tabLst/>
                      </a:pPr>
                      <a:endParaRPr kumimoji="0" lang="zh-CN" altLang="en-US" sz="1400" b="1" i="0" u="none" strike="noStrike" cap="none" normalizeH="0" baseline="0">
                        <a:ln>
                          <a:noFill/>
                        </a:ln>
                        <a:solidFill>
                          <a:schemeClr val="tx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0" rtl="0" eaLnBrk="1" fontAlgn="ctr" latinLnBrk="0" hangingPunct="1">
                        <a:lnSpc>
                          <a:spcPct val="100000"/>
                        </a:lnSpc>
                        <a:spcBef>
                          <a:spcPct val="0"/>
                        </a:spcBef>
                        <a:spcAft>
                          <a:spcPct val="0"/>
                        </a:spcAft>
                        <a:buClrTx/>
                        <a:buSzTx/>
                        <a:buFontTx/>
                        <a:buNone/>
                        <a:tabLst/>
                      </a:pPr>
                      <a:endParaRPr kumimoji="0" lang="zh-CN" altLang="en-US" sz="1200" b="1" i="0" u="none" strike="noStrike" cap="none" normalizeH="0" baseline="0">
                        <a:ln>
                          <a:noFill/>
                        </a:ln>
                        <a:solidFill>
                          <a:schemeClr val="tx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1"/>
                  </a:ext>
                </a:extLst>
              </a:tr>
              <a:tr h="1644500">
                <a:tc>
                  <a:txBody>
                    <a:bodyPr/>
                    <a:lstStyle/>
                    <a:p>
                      <a:pPr marL="342900" marR="0" lvl="0" indent="-342900" algn="ctr" defTabSz="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bg1"/>
                          </a:solidFill>
                          <a:effectLst/>
                          <a:latin typeface="Arial" pitchFamily="34" charset="0"/>
                          <a:ea typeface="楷体_GB2312"/>
                          <a:cs typeface="楷体_GB2312"/>
                        </a:rPr>
                        <a:t>中度风险</a:t>
                      </a:r>
                      <a:endParaRPr kumimoji="0" lang="zh-CN" altLang="en-US" sz="2400" b="1" i="0" u="none" strike="noStrike" cap="none" normalizeH="0" baseline="0" dirty="0">
                        <a:ln>
                          <a:noFill/>
                        </a:ln>
                        <a:solidFill>
                          <a:schemeClr val="bg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3AC"/>
                    </a:solidFill>
                  </a:tcPr>
                </a:tc>
                <a:tc>
                  <a:txBody>
                    <a:bodyPr/>
                    <a:lstStyle/>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孕前</a:t>
                      </a:r>
                      <a:r>
                        <a:rPr kumimoji="0" lang="en-US" altLang="zh-CN" sz="1200" b="1" i="0" u="none" strike="noStrike" cap="none" normalizeH="0" baseline="0" dirty="0">
                          <a:ln>
                            <a:noFill/>
                          </a:ln>
                          <a:solidFill>
                            <a:schemeClr val="tx1"/>
                          </a:solidFill>
                          <a:effectLst/>
                          <a:latin typeface="Arial" pitchFamily="34" charset="0"/>
                          <a:ea typeface="楷体_GB2312"/>
                          <a:cs typeface="楷体_GB2312"/>
                        </a:rPr>
                        <a:t>3</a:t>
                      </a: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个月每天增补</a:t>
                      </a:r>
                      <a:r>
                        <a:rPr kumimoji="0" lang="en-US" altLang="zh-CN" sz="1200" b="1" i="0" u="none" strike="noStrike" cap="none" normalizeH="0" baseline="0" dirty="0">
                          <a:ln>
                            <a:noFill/>
                          </a:ln>
                          <a:solidFill>
                            <a:schemeClr val="tx1"/>
                          </a:solidFill>
                          <a:effectLst/>
                          <a:latin typeface="Arial" pitchFamily="34" charset="0"/>
                          <a:ea typeface="楷体_GB2312"/>
                          <a:cs typeface="楷体_GB2312"/>
                        </a:rPr>
                        <a:t>0.4</a:t>
                      </a: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毫克叶酸</a:t>
                      </a:r>
                      <a:endParaRPr kumimoji="0" lang="en-US" altLang="zh-CN" sz="1200" b="1" i="0" u="none" strike="noStrike" cap="none" normalizeH="0" baseline="0" dirty="0">
                        <a:ln>
                          <a:noFill/>
                        </a:ln>
                        <a:solidFill>
                          <a:schemeClr val="tx1"/>
                        </a:solidFill>
                        <a:effectLst/>
                        <a:latin typeface="Arial" pitchFamily="34" charset="0"/>
                        <a:ea typeface="楷体_GB2312"/>
                        <a:cs typeface="楷体_GB2312"/>
                      </a:endParaRPr>
                    </a:p>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a:ln>
                            <a:noFill/>
                          </a:ln>
                          <a:solidFill>
                            <a:srgbClr val="FF0000"/>
                          </a:solidFill>
                          <a:effectLst/>
                          <a:latin typeface="Arial" pitchFamily="34" charset="0"/>
                          <a:ea typeface="楷体_GB2312"/>
                          <a:cs typeface="楷体_GB2312"/>
                        </a:rPr>
                        <a:t>孕早期</a:t>
                      </a: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a:t>
                      </a:r>
                      <a:endParaRPr kumimoji="0" lang="en-US" altLang="zh-CN" sz="1200" b="1" i="0" u="none" strike="noStrike" cap="none" normalizeH="0" baseline="0" dirty="0">
                        <a:ln>
                          <a:noFill/>
                        </a:ln>
                        <a:solidFill>
                          <a:schemeClr val="tx1"/>
                        </a:solidFill>
                        <a:effectLst/>
                        <a:latin typeface="Arial" pitchFamily="34" charset="0"/>
                        <a:ea typeface="楷体_GB2312"/>
                        <a:cs typeface="楷体_GB2312"/>
                      </a:endParaRPr>
                    </a:p>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每天增补叶酸</a:t>
                      </a:r>
                      <a:r>
                        <a:rPr kumimoji="0" lang="en-US" altLang="zh-CN" sz="1400" b="1" i="0" u="none" strike="noStrike" cap="none" normalizeH="0" baseline="0" dirty="0">
                          <a:ln>
                            <a:noFill/>
                          </a:ln>
                          <a:solidFill>
                            <a:srgbClr val="FF0000"/>
                          </a:solidFill>
                          <a:effectLst/>
                          <a:latin typeface="Arial" pitchFamily="34" charset="0"/>
                          <a:ea typeface="楷体_GB2312"/>
                          <a:cs typeface="楷体_GB2312"/>
                        </a:rPr>
                        <a:t>0.8</a:t>
                      </a:r>
                      <a:r>
                        <a:rPr kumimoji="0" lang="zh-CN" altLang="en-US" sz="1400" b="1" i="0" u="none" strike="noStrike" cap="none" normalizeH="0" baseline="0" dirty="0">
                          <a:ln>
                            <a:noFill/>
                          </a:ln>
                          <a:solidFill>
                            <a:srgbClr val="FF0000"/>
                          </a:solidFill>
                          <a:effectLst/>
                          <a:latin typeface="Arial" pitchFamily="34" charset="0"/>
                          <a:ea typeface="楷体_GB2312"/>
                          <a:cs typeface="楷体_GB2312"/>
                        </a:rPr>
                        <a:t>毫克</a:t>
                      </a:r>
                      <a:endParaRPr kumimoji="0" lang="en-US" altLang="zh-CN" sz="1400" b="1" i="0" u="none" strike="noStrike" cap="none" normalizeH="0" baseline="0" dirty="0">
                        <a:ln>
                          <a:noFill/>
                        </a:ln>
                        <a:solidFill>
                          <a:srgbClr val="FF0000"/>
                        </a:solidFill>
                        <a:effectLst/>
                        <a:latin typeface="Arial" pitchFamily="34" charset="0"/>
                        <a:ea typeface="楷体_GB2312"/>
                        <a:cs typeface="楷体_GB2312"/>
                      </a:endParaRPr>
                    </a:p>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a:ln>
                            <a:noFill/>
                          </a:ln>
                          <a:solidFill>
                            <a:srgbClr val="FF0000"/>
                          </a:solidFill>
                          <a:effectLst/>
                          <a:latin typeface="Arial" pitchFamily="34" charset="0"/>
                          <a:ea typeface="楷体_GB2312"/>
                          <a:cs typeface="楷体_GB2312"/>
                        </a:rPr>
                        <a:t>孕中</a:t>
                      </a:r>
                      <a:r>
                        <a:rPr kumimoji="0" lang="en-US" altLang="zh-CN" sz="1400" b="1" i="0" u="none" strike="noStrike" cap="none" normalizeH="0" baseline="0" dirty="0">
                          <a:ln>
                            <a:noFill/>
                          </a:ln>
                          <a:solidFill>
                            <a:srgbClr val="FF0000"/>
                          </a:solidFill>
                          <a:effectLst/>
                          <a:latin typeface="Arial" pitchFamily="34" charset="0"/>
                          <a:ea typeface="楷体_GB2312"/>
                          <a:cs typeface="楷体_GB2312"/>
                        </a:rPr>
                        <a:t>/</a:t>
                      </a:r>
                      <a:r>
                        <a:rPr kumimoji="0" lang="zh-CN" altLang="en-US" sz="1400" b="1" i="0" u="none" strike="noStrike" cap="none" normalizeH="0" baseline="0" dirty="0">
                          <a:ln>
                            <a:noFill/>
                          </a:ln>
                          <a:solidFill>
                            <a:srgbClr val="FF0000"/>
                          </a:solidFill>
                          <a:effectLst/>
                          <a:latin typeface="Arial" pitchFamily="34" charset="0"/>
                          <a:ea typeface="楷体_GB2312"/>
                          <a:cs typeface="楷体_GB2312"/>
                        </a:rPr>
                        <a:t>后期</a:t>
                      </a:r>
                      <a:endParaRPr kumimoji="0" lang="en-US" altLang="zh-CN" sz="2000" b="1" i="0" u="none" strike="noStrike" cap="none" normalizeH="0" baseline="0" dirty="0">
                        <a:ln>
                          <a:noFill/>
                        </a:ln>
                        <a:solidFill>
                          <a:schemeClr val="tx1"/>
                        </a:solidFill>
                        <a:effectLst/>
                        <a:latin typeface="Arial" pitchFamily="34" charset="0"/>
                        <a:ea typeface="楷体_GB2312"/>
                        <a:cs typeface="楷体_GB2312"/>
                      </a:endParaRPr>
                    </a:p>
                    <a:p>
                      <a:pPr marL="0" marR="0" lvl="0" indent="0" algn="ctr" defTabSz="0" rtl="0" eaLnBrk="1" fontAlgn="ctr" latinLnBrk="0" hangingPunct="1">
                        <a:lnSpc>
                          <a:spcPct val="100000"/>
                        </a:lnSpc>
                        <a:spcBef>
                          <a:spcPct val="0"/>
                        </a:spcBef>
                        <a:spcAft>
                          <a:spcPct val="0"/>
                        </a:spcAft>
                        <a:buClrTx/>
                        <a:buSzTx/>
                        <a:buFontTx/>
                        <a:buNone/>
                        <a:tabLst/>
                        <a:defRPr/>
                      </a:pPr>
                      <a:r>
                        <a:rPr kumimoji="0" lang="zh-CN" altLang="en-US" sz="1200" b="1" i="0" u="none" strike="noStrike" kern="1200" cap="none" normalizeH="0" baseline="0" dirty="0">
                          <a:ln>
                            <a:noFill/>
                          </a:ln>
                          <a:solidFill>
                            <a:schemeClr val="tx1"/>
                          </a:solidFill>
                          <a:effectLst/>
                          <a:latin typeface="Arial" pitchFamily="34" charset="0"/>
                          <a:ea typeface="楷体_GB2312"/>
                          <a:cs typeface="楷体_GB2312"/>
                        </a:rPr>
                        <a:t>每天增补叶酸</a:t>
                      </a:r>
                      <a:r>
                        <a:rPr kumimoji="0" lang="en-US" altLang="zh-CN" sz="1400" b="1" i="0" u="none" strike="noStrike" kern="1200" cap="none" normalizeH="0" baseline="0" dirty="0">
                          <a:ln>
                            <a:noFill/>
                          </a:ln>
                          <a:solidFill>
                            <a:srgbClr val="FF0000"/>
                          </a:solidFill>
                          <a:effectLst/>
                          <a:latin typeface="Arial" pitchFamily="34" charset="0"/>
                          <a:ea typeface="楷体_GB2312"/>
                          <a:cs typeface="楷体_GB2312"/>
                        </a:rPr>
                        <a:t>0.4</a:t>
                      </a:r>
                      <a:r>
                        <a:rPr kumimoji="0" lang="zh-CN" altLang="en-US" sz="1400" b="1" i="0" u="none" strike="noStrike" kern="1200" cap="none" normalizeH="0" baseline="0" dirty="0">
                          <a:ln>
                            <a:noFill/>
                          </a:ln>
                          <a:solidFill>
                            <a:srgbClr val="FF0000"/>
                          </a:solidFill>
                          <a:effectLst/>
                          <a:latin typeface="Arial" pitchFamily="34" charset="0"/>
                          <a:ea typeface="楷体_GB2312"/>
                          <a:cs typeface="楷体_GB2312"/>
                        </a:rPr>
                        <a:t>毫克</a:t>
                      </a:r>
                      <a:endParaRPr kumimoji="0" lang="en-US" altLang="zh-CN" sz="1400" b="1" i="0" u="none" strike="noStrike" kern="1200" cap="none" normalizeH="0" baseline="0" dirty="0">
                        <a:ln>
                          <a:noFill/>
                        </a:ln>
                        <a:solidFill>
                          <a:srgbClr val="FF0000"/>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200" b="1" i="0" u="none" strike="noStrike" cap="none" normalizeH="0" baseline="0" dirty="0">
                          <a:ln>
                            <a:noFill/>
                          </a:ln>
                          <a:solidFill>
                            <a:srgbClr val="FF0000"/>
                          </a:solidFill>
                          <a:effectLst/>
                          <a:latin typeface="Arial" pitchFamily="34" charset="0"/>
                          <a:ea typeface="楷体_GB2312"/>
                          <a:cs typeface="楷体_GB2312"/>
                        </a:rPr>
                        <a:t>孕早期、孕中期、孕晚期、产后</a:t>
                      </a:r>
                      <a:r>
                        <a:rPr kumimoji="0" lang="en-US" altLang="zh-CN" sz="1200" b="1" i="0" u="none" strike="noStrike" cap="none" normalizeH="0" baseline="0" dirty="0">
                          <a:ln>
                            <a:noFill/>
                          </a:ln>
                          <a:solidFill>
                            <a:srgbClr val="FF0000"/>
                          </a:solidFill>
                          <a:effectLst/>
                          <a:latin typeface="Arial" pitchFamily="34" charset="0"/>
                          <a:ea typeface="楷体_GB2312"/>
                          <a:cs typeface="楷体_GB2312"/>
                        </a:rPr>
                        <a:t>42</a:t>
                      </a:r>
                      <a:r>
                        <a:rPr kumimoji="0" lang="zh-CN" altLang="en-US" sz="1200" b="1" i="0" u="none" strike="noStrike" cap="none" normalizeH="0" baseline="0" dirty="0">
                          <a:ln>
                            <a:noFill/>
                          </a:ln>
                          <a:solidFill>
                            <a:srgbClr val="FF0000"/>
                          </a:solidFill>
                          <a:effectLst/>
                          <a:latin typeface="Arial" pitchFamily="34" charset="0"/>
                          <a:ea typeface="楷体_GB2312"/>
                          <a:cs typeface="楷体_GB2312"/>
                        </a:rPr>
                        <a:t>天各监测</a:t>
                      </a:r>
                      <a:r>
                        <a:rPr kumimoji="0" lang="en-US" altLang="zh-CN" sz="1200" b="1" i="0" u="none" strike="noStrike" cap="none" normalizeH="0" baseline="0" dirty="0">
                          <a:ln>
                            <a:noFill/>
                          </a:ln>
                          <a:solidFill>
                            <a:srgbClr val="FF0000"/>
                          </a:solidFill>
                          <a:effectLst/>
                          <a:latin typeface="Arial" pitchFamily="34" charset="0"/>
                          <a:ea typeface="楷体_GB2312"/>
                          <a:cs typeface="楷体_GB2312"/>
                        </a:rPr>
                        <a:t>1</a:t>
                      </a:r>
                      <a:r>
                        <a:rPr kumimoji="0" lang="zh-CN" altLang="en-US" sz="1200" b="1" i="0" u="none" strike="noStrike" cap="none" normalizeH="0" baseline="0" dirty="0">
                          <a:ln>
                            <a:noFill/>
                          </a:ln>
                          <a:solidFill>
                            <a:srgbClr val="FF0000"/>
                          </a:solidFill>
                          <a:effectLst/>
                          <a:latin typeface="Arial" pitchFamily="34" charset="0"/>
                          <a:ea typeface="楷体_GB2312"/>
                          <a:cs typeface="楷体_GB2312"/>
                        </a:rPr>
                        <a:t>次红细胞叶酸水平</a:t>
                      </a:r>
                    </a:p>
                    <a:p>
                      <a:pPr marL="0" marR="0" lvl="0" indent="0" algn="ctr" defTabSz="0" rtl="0" eaLnBrk="1" fontAlgn="ctr" latinLnBrk="0" hangingPunct="1">
                        <a:lnSpc>
                          <a:spcPct val="100000"/>
                        </a:lnSpc>
                        <a:spcBef>
                          <a:spcPct val="0"/>
                        </a:spcBef>
                        <a:spcAft>
                          <a:spcPct val="0"/>
                        </a:spcAft>
                        <a:buClrTx/>
                        <a:buSzTx/>
                        <a:buFontTx/>
                        <a:buNone/>
                        <a:tabLst/>
                      </a:pPr>
                      <a:endParaRPr kumimoji="0" lang="zh-CN" altLang="en-US" sz="1400" b="1" i="0" u="none" strike="noStrike" cap="none" normalizeH="0" baseline="0" dirty="0">
                        <a:ln>
                          <a:noFill/>
                        </a:ln>
                        <a:solidFill>
                          <a:schemeClr val="tx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l" defTabSz="0" rtl="0" eaLnBrk="1" fontAlgn="base" latinLnBrk="0" hangingPunct="1">
                        <a:lnSpc>
                          <a:spcPct val="100000"/>
                        </a:lnSpc>
                        <a:spcBef>
                          <a:spcPct val="0"/>
                        </a:spcBef>
                        <a:spcAft>
                          <a:spcPct val="0"/>
                        </a:spcAft>
                        <a:buClrTx/>
                        <a:buSzTx/>
                        <a:buFontTx/>
                        <a:buAutoNum type="arabicPeriod"/>
                        <a:tabLst/>
                      </a:pPr>
                      <a:r>
                        <a:rPr kumimoji="0" lang="zh-CN" altLang="en-US" sz="1100" b="1" i="0" u="none" strike="noStrike" cap="none" normalizeH="0" baseline="0" dirty="0">
                          <a:ln>
                            <a:noFill/>
                          </a:ln>
                          <a:solidFill>
                            <a:srgbClr val="3333CC"/>
                          </a:solidFill>
                          <a:effectLst/>
                          <a:latin typeface="Arial" pitchFamily="34" charset="0"/>
                          <a:ea typeface="楷体_GB2312"/>
                          <a:cs typeface="楷体_GB2312"/>
                        </a:rPr>
                        <a:t>加强对神经管缺陷的产前筛查及诊断</a:t>
                      </a:r>
                      <a:r>
                        <a:rPr kumimoji="0" lang="zh-CN" altLang="en-US" sz="1100" b="1" i="0" u="none" strike="noStrike" cap="none" normalizeH="0" baseline="0" dirty="0">
                          <a:ln>
                            <a:noFill/>
                          </a:ln>
                          <a:solidFill>
                            <a:schemeClr val="tx1"/>
                          </a:solidFill>
                          <a:effectLst/>
                          <a:latin typeface="Arial" pitchFamily="34" charset="0"/>
                          <a:ea typeface="楷体_GB2312"/>
                          <a:cs typeface="楷体_GB2312"/>
                        </a:rPr>
                        <a:t>：</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1</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AFP</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检测：孕</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15</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周</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-20</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周，初步筛查胎儿是否患有开放性神经管畸形。</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2</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B</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超检查：无脑儿</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14-16</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周即可确诊；脊柱裂</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17-18</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周诊断效果较好；脑脊膜膨出</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16-19</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周最佳时机，不仅要注意检查颅骨环、脊柱排列等指征，还必须对胎儿进行系统超声扫描，对腹壁、四肢均应检查，以免漏诊；唇腭裂</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20</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周以后可确诊</a:t>
                      </a:r>
                      <a:endParaRPr kumimoji="0" lang="zh-CN" altLang="en-US" sz="1100" b="1" i="0" u="none" strike="noStrike" cap="none" normalizeH="0" baseline="0" dirty="0">
                        <a:ln>
                          <a:noFill/>
                        </a:ln>
                        <a:solidFill>
                          <a:schemeClr val="tx1"/>
                        </a:solidFill>
                        <a:effectLst/>
                        <a:latin typeface="Arial" pitchFamily="34" charset="0"/>
                        <a:ea typeface="楷体_GB2312"/>
                        <a:cs typeface="楷体_GB2312"/>
                      </a:endParaRPr>
                    </a:p>
                    <a:p>
                      <a:pPr marL="0" marR="0" lvl="0" indent="0" algn="l" defTabSz="0" rtl="0" eaLnBrk="1" fontAlgn="base" latinLnBrk="0" hangingPunct="1">
                        <a:lnSpc>
                          <a:spcPct val="100000"/>
                        </a:lnSpc>
                        <a:spcBef>
                          <a:spcPct val="30000"/>
                        </a:spcBef>
                        <a:spcAft>
                          <a:spcPct val="0"/>
                        </a:spcAft>
                        <a:buClrTx/>
                        <a:buSzTx/>
                        <a:buFontTx/>
                        <a:buAutoNum type="arabicPeriod"/>
                        <a:tabLst/>
                      </a:pPr>
                      <a:r>
                        <a:rPr kumimoji="0" lang="zh-CN" altLang="en-US" sz="1100" b="1" i="0" u="none" strike="noStrike" cap="none" normalizeH="0" baseline="0" dirty="0">
                          <a:ln>
                            <a:noFill/>
                          </a:ln>
                          <a:solidFill>
                            <a:srgbClr val="3333CC"/>
                          </a:solidFill>
                          <a:effectLst/>
                          <a:latin typeface="Arial" pitchFamily="34" charset="0"/>
                          <a:ea typeface="楷体_GB2312"/>
                          <a:cs typeface="楷体_GB2312"/>
                        </a:rPr>
                        <a:t>加强对</a:t>
                      </a:r>
                      <a:r>
                        <a:rPr kumimoji="0" lang="en-US" altLang="zh-CN" sz="1100" b="1" i="0" u="none" strike="noStrike" cap="none" normalizeH="0" baseline="0" dirty="0">
                          <a:ln>
                            <a:noFill/>
                          </a:ln>
                          <a:solidFill>
                            <a:srgbClr val="3333CC"/>
                          </a:solidFill>
                          <a:effectLst/>
                          <a:latin typeface="Arial" pitchFamily="34" charset="0"/>
                          <a:ea typeface="楷体_GB2312"/>
                          <a:cs typeface="楷体_GB2312"/>
                        </a:rPr>
                        <a:t>Down</a:t>
                      </a:r>
                      <a:r>
                        <a:rPr kumimoji="0" lang="zh-CN" altLang="en-US" sz="1100" b="1" i="0" u="none" strike="noStrike" cap="none" normalizeH="0" baseline="0" dirty="0">
                          <a:ln>
                            <a:noFill/>
                          </a:ln>
                          <a:solidFill>
                            <a:srgbClr val="3333CC"/>
                          </a:solidFill>
                          <a:effectLst/>
                          <a:latin typeface="Arial" pitchFamily="34" charset="0"/>
                          <a:ea typeface="楷体_GB2312"/>
                          <a:cs typeface="楷体_GB2312"/>
                        </a:rPr>
                        <a:t>综合征的产前筛查及诊断</a:t>
                      </a:r>
                      <a:r>
                        <a:rPr kumimoji="0" lang="zh-CN" altLang="en-US" sz="1100" b="1" i="0" u="none" strike="noStrike" cap="none" normalizeH="0" baseline="0" dirty="0">
                          <a:ln>
                            <a:noFill/>
                          </a:ln>
                          <a:solidFill>
                            <a:schemeClr val="tx1"/>
                          </a:solidFill>
                          <a:effectLst/>
                          <a:latin typeface="Arial" pitchFamily="34" charset="0"/>
                          <a:ea typeface="楷体_GB2312"/>
                          <a:cs typeface="楷体_GB2312"/>
                        </a:rPr>
                        <a:t>：</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孕 </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11-14</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周</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B</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超检测胎儿鼻骨是否缺如；孕</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15-21</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周进行血清标记物三联筛查；综合其他高危因素确定是否羊水穿刺检查细胞染色体。</a:t>
                      </a:r>
                      <a:endParaRPr kumimoji="0" lang="zh-CN" altLang="en-US" sz="1100" b="1" i="0" u="none" strike="noStrike" cap="none" normalizeH="0" baseline="0" dirty="0">
                        <a:ln>
                          <a:noFill/>
                        </a:ln>
                        <a:solidFill>
                          <a:schemeClr val="tx1"/>
                        </a:solidFill>
                        <a:effectLst/>
                        <a:latin typeface="Arial" pitchFamily="34" charset="0"/>
                        <a:ea typeface="楷体_GB2312"/>
                        <a:cs typeface="楷体_GB2312"/>
                      </a:endParaRPr>
                    </a:p>
                    <a:p>
                      <a:pPr marL="0" marR="0" lvl="0" indent="0" algn="l" defTabSz="0" rtl="0" eaLnBrk="1" fontAlgn="base" latinLnBrk="0" hangingPunct="1">
                        <a:lnSpc>
                          <a:spcPct val="100000"/>
                        </a:lnSpc>
                        <a:spcBef>
                          <a:spcPct val="30000"/>
                        </a:spcBef>
                        <a:spcAft>
                          <a:spcPct val="0"/>
                        </a:spcAft>
                        <a:buClrTx/>
                        <a:buSzTx/>
                        <a:buFontTx/>
                        <a:buAutoNum type="arabicPeriod"/>
                        <a:tabLst/>
                      </a:pPr>
                      <a:r>
                        <a:rPr kumimoji="0" lang="zh-CN" altLang="en-US" sz="1100" b="1" i="0" u="none" strike="noStrike" cap="none" normalizeH="0" baseline="0" dirty="0">
                          <a:ln>
                            <a:noFill/>
                          </a:ln>
                          <a:solidFill>
                            <a:srgbClr val="3333CC"/>
                          </a:solidFill>
                          <a:effectLst/>
                          <a:latin typeface="Arial" pitchFamily="34" charset="0"/>
                          <a:ea typeface="楷体_GB2312"/>
                          <a:cs typeface="楷体_GB2312"/>
                        </a:rPr>
                        <a:t>加强对先天性心脏病产前筛查及诊断</a:t>
                      </a:r>
                      <a:r>
                        <a:rPr kumimoji="0" lang="zh-CN" altLang="en-US" sz="1100" b="1" i="0" u="none" strike="noStrike" cap="none" normalizeH="0" baseline="0" dirty="0">
                          <a:ln>
                            <a:noFill/>
                          </a:ln>
                          <a:solidFill>
                            <a:schemeClr val="tx1"/>
                          </a:solidFill>
                          <a:effectLst/>
                          <a:latin typeface="Arial" pitchFamily="34" charset="0"/>
                          <a:ea typeface="楷体_GB2312"/>
                          <a:cs typeface="楷体_GB2312"/>
                        </a:rPr>
                        <a:t>：</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注意用彩超进行监测，</a:t>
                      </a:r>
                      <a:r>
                        <a:rPr kumimoji="0" lang="en-US" altLang="zh-CN" sz="1050" b="1" i="0" u="none" strike="noStrike" cap="none" normalizeH="0" baseline="0" dirty="0">
                          <a:ln>
                            <a:noFill/>
                          </a:ln>
                          <a:solidFill>
                            <a:schemeClr val="tx1"/>
                          </a:solidFill>
                          <a:effectLst/>
                          <a:latin typeface="Arial" pitchFamily="34" charset="0"/>
                          <a:ea typeface="楷体_GB2312"/>
                          <a:cs typeface="楷体_GB2312"/>
                        </a:rPr>
                        <a:t>18-28</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周为胎儿超声心动图探查的最佳时期。</a:t>
                      </a:r>
                      <a:endParaRPr kumimoji="0" lang="zh-CN" altLang="en-US" sz="1100" b="1" i="0" u="none" strike="noStrike" cap="none" normalizeH="0" baseline="0" dirty="0">
                        <a:ln>
                          <a:noFill/>
                        </a:ln>
                        <a:solidFill>
                          <a:schemeClr val="tx1"/>
                        </a:solidFill>
                        <a:effectLst/>
                        <a:latin typeface="Arial" pitchFamily="34" charset="0"/>
                        <a:ea typeface="楷体_GB2312"/>
                        <a:cs typeface="楷体_GB2312"/>
                      </a:endParaRPr>
                    </a:p>
                    <a:p>
                      <a:pPr marL="0" marR="0" lvl="0" indent="0" algn="l" defTabSz="0" rtl="0" eaLnBrk="1" fontAlgn="base" latinLnBrk="0" hangingPunct="1">
                        <a:lnSpc>
                          <a:spcPct val="100000"/>
                        </a:lnSpc>
                        <a:spcBef>
                          <a:spcPct val="30000"/>
                        </a:spcBef>
                        <a:spcAft>
                          <a:spcPct val="0"/>
                        </a:spcAft>
                        <a:buClrTx/>
                        <a:buSzTx/>
                        <a:buFontTx/>
                        <a:buAutoNum type="arabicPeriod"/>
                        <a:tabLst/>
                      </a:pPr>
                      <a:r>
                        <a:rPr kumimoji="0" lang="zh-CN" altLang="en-US" sz="1100" b="1" i="0" u="none" strike="noStrike" cap="none" normalizeH="0" baseline="0" dirty="0">
                          <a:ln>
                            <a:noFill/>
                          </a:ln>
                          <a:solidFill>
                            <a:srgbClr val="3333CC"/>
                          </a:solidFill>
                          <a:effectLst/>
                          <a:latin typeface="Arial" pitchFamily="34" charset="0"/>
                          <a:ea typeface="楷体_GB2312"/>
                          <a:cs typeface="楷体_GB2312"/>
                        </a:rPr>
                        <a:t>加强自发性流产、妊娠期高血压</a:t>
                      </a:r>
                      <a:r>
                        <a:rPr kumimoji="0" lang="zh-CN" altLang="en-US" sz="1050" b="1" i="0" u="none" strike="noStrike" cap="none" normalizeH="0" baseline="0" dirty="0">
                          <a:ln>
                            <a:noFill/>
                          </a:ln>
                          <a:solidFill>
                            <a:schemeClr val="tx1"/>
                          </a:solidFill>
                          <a:effectLst/>
                          <a:latin typeface="Arial" pitchFamily="34" charset="0"/>
                          <a:ea typeface="楷体_GB2312"/>
                          <a:cs typeface="楷体_GB2312"/>
                        </a:rPr>
                        <a:t>等疾病的孕期监控。</a:t>
                      </a:r>
                      <a:endParaRPr kumimoji="0" lang="zh-CN" altLang="en-US" sz="2000" b="1" i="0" u="none" strike="noStrike" cap="none" normalizeH="0" baseline="0" dirty="0">
                        <a:ln>
                          <a:noFill/>
                        </a:ln>
                        <a:solidFill>
                          <a:schemeClr val="tx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2"/>
                  </a:ext>
                </a:extLst>
              </a:tr>
              <a:tr h="1205622">
                <a:tc>
                  <a:txBody>
                    <a:bodyPr/>
                    <a:lstStyle/>
                    <a:p>
                      <a:pPr marL="342900" marR="0" lvl="0" indent="-342900" algn="ctr" defTabSz="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bg1"/>
                          </a:solidFill>
                          <a:effectLst/>
                          <a:latin typeface="Arial" pitchFamily="34" charset="0"/>
                          <a:ea typeface="楷体_GB2312"/>
                          <a:cs typeface="楷体_GB2312"/>
                        </a:rPr>
                        <a:t>高度风险</a:t>
                      </a:r>
                      <a:endParaRPr kumimoji="0" lang="zh-CN" altLang="en-US" sz="2400" b="1" i="0" u="none" strike="noStrike" cap="none" normalizeH="0" baseline="0" dirty="0">
                        <a:ln>
                          <a:noFill/>
                        </a:ln>
                        <a:solidFill>
                          <a:schemeClr val="bg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83AC"/>
                    </a:solidFill>
                  </a:tcPr>
                </a:tc>
                <a:tc>
                  <a:txBody>
                    <a:bodyPr/>
                    <a:lstStyle/>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孕前</a:t>
                      </a:r>
                      <a:r>
                        <a:rPr kumimoji="0" lang="en-US" altLang="zh-CN" sz="1200" b="1" i="0" u="none" strike="noStrike" cap="none" normalizeH="0" baseline="0" dirty="0">
                          <a:ln>
                            <a:noFill/>
                          </a:ln>
                          <a:solidFill>
                            <a:schemeClr val="tx1"/>
                          </a:solidFill>
                          <a:effectLst/>
                          <a:latin typeface="Arial" pitchFamily="34" charset="0"/>
                          <a:ea typeface="楷体_GB2312"/>
                          <a:cs typeface="楷体_GB2312"/>
                        </a:rPr>
                        <a:t>3</a:t>
                      </a: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个月至</a:t>
                      </a:r>
                      <a:r>
                        <a:rPr kumimoji="0" lang="zh-CN" altLang="en-US" sz="1400" b="1" i="0" u="none" strike="noStrike" cap="none" normalizeH="0" baseline="0" dirty="0">
                          <a:ln>
                            <a:noFill/>
                          </a:ln>
                          <a:solidFill>
                            <a:srgbClr val="FF0000"/>
                          </a:solidFill>
                          <a:effectLst/>
                          <a:latin typeface="Arial" pitchFamily="34" charset="0"/>
                          <a:ea typeface="楷体_GB2312"/>
                          <a:cs typeface="楷体_GB2312"/>
                        </a:rPr>
                        <a:t>孕早期</a:t>
                      </a:r>
                      <a:r>
                        <a:rPr kumimoji="0" lang="zh-CN" altLang="en-US" sz="1400" b="1" i="0" u="none" strike="noStrike" cap="none" normalizeH="0" baseline="0" dirty="0">
                          <a:ln>
                            <a:noFill/>
                          </a:ln>
                          <a:solidFill>
                            <a:schemeClr val="tx1"/>
                          </a:solidFill>
                          <a:effectLst/>
                          <a:latin typeface="Arial" pitchFamily="34" charset="0"/>
                          <a:ea typeface="楷体_GB2312"/>
                          <a:cs typeface="楷体_GB2312"/>
                        </a:rPr>
                        <a:t>：</a:t>
                      </a: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每天增补叶酸</a:t>
                      </a:r>
                      <a:r>
                        <a:rPr kumimoji="0" lang="en-US" altLang="zh-CN" sz="1400" b="1" i="0" u="none" strike="noStrike" cap="none" normalizeH="0" baseline="0" dirty="0">
                          <a:ln>
                            <a:noFill/>
                          </a:ln>
                          <a:solidFill>
                            <a:srgbClr val="FF0000"/>
                          </a:solidFill>
                          <a:effectLst/>
                          <a:latin typeface="Arial" pitchFamily="34" charset="0"/>
                          <a:ea typeface="楷体_GB2312"/>
                          <a:cs typeface="楷体_GB2312"/>
                        </a:rPr>
                        <a:t>0.8</a:t>
                      </a:r>
                      <a:r>
                        <a:rPr kumimoji="0" lang="zh-CN" altLang="en-US" sz="1400" b="1" i="0" u="none" strike="noStrike" cap="none" normalizeH="0" baseline="0" dirty="0">
                          <a:ln>
                            <a:noFill/>
                          </a:ln>
                          <a:solidFill>
                            <a:srgbClr val="FF0000"/>
                          </a:solidFill>
                          <a:effectLst/>
                          <a:latin typeface="Arial" pitchFamily="34" charset="0"/>
                          <a:ea typeface="楷体_GB2312"/>
                          <a:cs typeface="楷体_GB2312"/>
                        </a:rPr>
                        <a:t>毫克</a:t>
                      </a:r>
                      <a:r>
                        <a:rPr kumimoji="0" lang="zh-CN" altLang="en-US" sz="1200" b="1" i="0" u="none" strike="noStrike" cap="none" normalizeH="0" baseline="0" dirty="0">
                          <a:ln>
                            <a:noFill/>
                          </a:ln>
                          <a:solidFill>
                            <a:schemeClr val="tx1"/>
                          </a:solidFill>
                          <a:effectLst/>
                          <a:latin typeface="Arial" pitchFamily="34" charset="0"/>
                          <a:ea typeface="楷体_GB2312"/>
                          <a:cs typeface="楷体_GB2312"/>
                        </a:rPr>
                        <a:t>。</a:t>
                      </a:r>
                      <a:endParaRPr kumimoji="0" lang="en-US" altLang="zh-CN" sz="1200" b="1" i="0" u="none" strike="noStrike" cap="none" normalizeH="0" baseline="0" dirty="0">
                        <a:ln>
                          <a:noFill/>
                        </a:ln>
                        <a:solidFill>
                          <a:schemeClr val="tx1"/>
                        </a:solidFill>
                        <a:effectLst/>
                        <a:latin typeface="Arial" pitchFamily="34" charset="0"/>
                        <a:ea typeface="楷体_GB2312"/>
                        <a:cs typeface="楷体_GB2312"/>
                      </a:endParaRPr>
                    </a:p>
                    <a:p>
                      <a:pPr marL="0" marR="0" lvl="0" indent="0" algn="ctr" defTabSz="0" rtl="0" eaLnBrk="1" fontAlgn="ctr"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a:ln>
                            <a:noFill/>
                          </a:ln>
                          <a:solidFill>
                            <a:srgbClr val="FF0000"/>
                          </a:solidFill>
                          <a:effectLst/>
                          <a:latin typeface="Arial" pitchFamily="34" charset="0"/>
                          <a:ea typeface="楷体_GB2312"/>
                          <a:cs typeface="楷体_GB2312"/>
                        </a:rPr>
                        <a:t>孕中</a:t>
                      </a:r>
                      <a:r>
                        <a:rPr kumimoji="0" lang="en-US" altLang="zh-CN" sz="1400" b="1" i="0" u="none" strike="noStrike" kern="1200" cap="none" normalizeH="0" baseline="0" dirty="0">
                          <a:ln>
                            <a:noFill/>
                          </a:ln>
                          <a:solidFill>
                            <a:srgbClr val="FF0000"/>
                          </a:solidFill>
                          <a:effectLst/>
                          <a:latin typeface="Arial" pitchFamily="34" charset="0"/>
                          <a:ea typeface="楷体_GB2312"/>
                          <a:cs typeface="楷体_GB2312"/>
                        </a:rPr>
                        <a:t>/</a:t>
                      </a:r>
                      <a:r>
                        <a:rPr kumimoji="0" lang="zh-CN" altLang="en-US" sz="1400" b="1" i="0" u="none" strike="noStrike" kern="1200" cap="none" normalizeH="0" baseline="0" dirty="0">
                          <a:ln>
                            <a:noFill/>
                          </a:ln>
                          <a:solidFill>
                            <a:srgbClr val="FF0000"/>
                          </a:solidFill>
                          <a:effectLst/>
                          <a:latin typeface="Arial" pitchFamily="34" charset="0"/>
                          <a:ea typeface="楷体_GB2312"/>
                          <a:cs typeface="楷体_GB2312"/>
                        </a:rPr>
                        <a:t>后期</a:t>
                      </a:r>
                      <a:endParaRPr kumimoji="0" lang="en-US" altLang="zh-CN" sz="1400" b="1" i="0" u="none" strike="noStrike" kern="1200" cap="none" normalizeH="0" baseline="0" dirty="0">
                        <a:ln>
                          <a:noFill/>
                        </a:ln>
                        <a:solidFill>
                          <a:srgbClr val="FF0000"/>
                        </a:solidFill>
                        <a:effectLst/>
                        <a:latin typeface="Arial" pitchFamily="34" charset="0"/>
                        <a:ea typeface="楷体_GB2312"/>
                        <a:cs typeface="楷体_GB2312"/>
                      </a:endParaRPr>
                    </a:p>
                    <a:p>
                      <a:pPr marL="0" marR="0" lvl="0" indent="0" algn="ctr" defTabSz="0" rtl="0" eaLnBrk="1" fontAlgn="ctr" latinLnBrk="0" hangingPunct="1">
                        <a:lnSpc>
                          <a:spcPct val="100000"/>
                        </a:lnSpc>
                        <a:spcBef>
                          <a:spcPct val="0"/>
                        </a:spcBef>
                        <a:spcAft>
                          <a:spcPct val="0"/>
                        </a:spcAft>
                        <a:buClrTx/>
                        <a:buSzTx/>
                        <a:buFontTx/>
                        <a:buNone/>
                        <a:tabLst/>
                        <a:defRPr/>
                      </a:pPr>
                      <a:r>
                        <a:rPr kumimoji="0" lang="zh-CN" altLang="en-US" sz="1200" b="1" i="0" u="none" strike="noStrike" kern="1200" cap="none" normalizeH="0" baseline="0" dirty="0">
                          <a:ln>
                            <a:noFill/>
                          </a:ln>
                          <a:solidFill>
                            <a:schemeClr val="tx1"/>
                          </a:solidFill>
                          <a:effectLst/>
                          <a:latin typeface="Arial" pitchFamily="34" charset="0"/>
                          <a:ea typeface="楷体_GB2312"/>
                          <a:cs typeface="楷体_GB2312"/>
                        </a:rPr>
                        <a:t>每天增补叶酸</a:t>
                      </a:r>
                      <a:r>
                        <a:rPr kumimoji="0" lang="en-US" altLang="zh-CN" sz="1400" b="1" i="0" u="none" strike="noStrike" kern="1200" cap="none" normalizeH="0" baseline="0" dirty="0">
                          <a:ln>
                            <a:noFill/>
                          </a:ln>
                          <a:solidFill>
                            <a:srgbClr val="FF0000"/>
                          </a:solidFill>
                          <a:effectLst/>
                          <a:latin typeface="Arial" pitchFamily="34" charset="0"/>
                          <a:ea typeface="楷体_GB2312"/>
                          <a:cs typeface="楷体_GB2312"/>
                        </a:rPr>
                        <a:t>0.4</a:t>
                      </a:r>
                      <a:r>
                        <a:rPr kumimoji="0" lang="zh-CN" altLang="en-US" sz="1400" b="1" i="0" u="none" strike="noStrike" kern="1200" cap="none" normalizeH="0" baseline="0" dirty="0">
                          <a:ln>
                            <a:noFill/>
                          </a:ln>
                          <a:solidFill>
                            <a:srgbClr val="FF0000"/>
                          </a:solidFill>
                          <a:effectLst/>
                          <a:latin typeface="Arial" pitchFamily="34" charset="0"/>
                          <a:ea typeface="楷体_GB2312"/>
                          <a:cs typeface="楷体_GB2312"/>
                        </a:rPr>
                        <a:t>毫克</a:t>
                      </a:r>
                      <a:endParaRPr kumimoji="0" lang="en-US" altLang="zh-CN" sz="1400" b="1" i="0" u="none" strike="noStrike" kern="1200" cap="none" normalizeH="0" baseline="0" dirty="0">
                        <a:ln>
                          <a:noFill/>
                        </a:ln>
                        <a:solidFill>
                          <a:srgbClr val="FF0000"/>
                        </a:solidFill>
                        <a:effectLst/>
                        <a:latin typeface="Arial" pitchFamily="34" charset="0"/>
                        <a:ea typeface="楷体_GB2312"/>
                        <a:cs typeface="楷体_GB2312"/>
                      </a:endParaRPr>
                    </a:p>
                    <a:p>
                      <a:pPr marL="0" marR="0" lvl="0" indent="0" algn="ctr" defTabSz="0" rtl="0" eaLnBrk="1" fontAlgn="ctr" latinLnBrk="0" hangingPunct="1">
                        <a:lnSpc>
                          <a:spcPct val="100000"/>
                        </a:lnSpc>
                        <a:spcBef>
                          <a:spcPct val="0"/>
                        </a:spcBef>
                        <a:spcAft>
                          <a:spcPct val="0"/>
                        </a:spcAft>
                        <a:buClrTx/>
                        <a:buSzTx/>
                        <a:buFontTx/>
                        <a:buNone/>
                        <a:tabLst/>
                      </a:pPr>
                      <a:endParaRPr kumimoji="0" lang="zh-CN" altLang="en-US" sz="1200" b="1" i="0" u="none" strike="noStrike" cap="none" normalizeH="0" baseline="0" dirty="0">
                        <a:ln>
                          <a:noFill/>
                        </a:ln>
                        <a:solidFill>
                          <a:schemeClr val="tx1"/>
                        </a:solidFill>
                        <a:effectLst/>
                        <a:latin typeface="Arial" pitchFamily="34" charset="0"/>
                        <a:ea typeface="楷体_GB2312"/>
                        <a:cs typeface="楷体_GB2312"/>
                      </a:endParaRPr>
                    </a:p>
                  </a:txBody>
                  <a:tcPr marL="68580" marR="6858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lang="zh-CN" altLang="en-US"/>
                    </a:p>
                  </a:txBody>
                  <a:tcPr/>
                </a:tc>
                <a:tc vMerge="1">
                  <a:txBody>
                    <a:bodyPr/>
                    <a:lstStyle/>
                    <a:p>
                      <a:endParaRPr lang="zh-CN" altLang="en-US"/>
                    </a:p>
                  </a:txBody>
                  <a:tcPr/>
                </a:tc>
                <a:extLst>
                  <a:ext uri="{0D108BD9-81ED-4DB2-BD59-A6C34878D82A}">
                    <a16:rowId xmlns="" xmlns:a16="http://schemas.microsoft.com/office/drawing/2014/main" val="10003"/>
                  </a:ext>
                </a:extLst>
              </a:tr>
            </a:tbl>
          </a:graphicData>
        </a:graphic>
      </p:graphicFrame>
      <p:sp>
        <p:nvSpPr>
          <p:cNvPr id="17" name="TextBox 16"/>
          <p:cNvSpPr txBox="1"/>
          <p:nvPr/>
        </p:nvSpPr>
        <p:spPr>
          <a:xfrm>
            <a:off x="4409982" y="6104331"/>
            <a:ext cx="3060948" cy="276999"/>
          </a:xfrm>
          <a:prstGeom prst="rect">
            <a:avLst/>
          </a:prstGeom>
          <a:noFill/>
        </p:spPr>
        <p:txBody>
          <a:bodyPr wrap="square" rtlCol="0">
            <a:spAutoFit/>
          </a:bodyPr>
          <a:lstStyle/>
          <a:p>
            <a:pPr algn="r"/>
            <a:r>
              <a:rPr lang="zh-CN" altLang="en-US" sz="1200" b="1" dirty="0">
                <a:solidFill>
                  <a:srgbClr val="000000"/>
                </a:solidFill>
                <a:ea typeface="宋体" pitchFamily="2" charset="-122"/>
              </a:rPr>
              <a:t>引自妇幼遗传检验</a:t>
            </a:r>
            <a:r>
              <a:rPr lang="en-US" altLang="zh-CN" sz="1200" b="1" dirty="0">
                <a:solidFill>
                  <a:srgbClr val="000000"/>
                </a:solidFill>
                <a:ea typeface="宋体" pitchFamily="2" charset="-122"/>
              </a:rPr>
              <a:t>GTP</a:t>
            </a:r>
            <a:r>
              <a:rPr lang="zh-CN" altLang="en-US" sz="1200" b="1" dirty="0">
                <a:solidFill>
                  <a:srgbClr val="000000"/>
                </a:solidFill>
                <a:ea typeface="宋体" pitchFamily="2" charset="-122"/>
              </a:rPr>
              <a:t>项目指导</a:t>
            </a:r>
          </a:p>
        </p:txBody>
      </p:sp>
      <p:sp>
        <p:nvSpPr>
          <p:cNvPr id="13" name="文本框 7"/>
          <p:cNvSpPr txBox="1"/>
          <p:nvPr/>
        </p:nvSpPr>
        <p:spPr>
          <a:xfrm>
            <a:off x="316800" y="334800"/>
            <a:ext cx="6919496" cy="584775"/>
          </a:xfrm>
          <a:prstGeom prst="rect">
            <a:avLst/>
          </a:prstGeom>
          <a:noFill/>
        </p:spPr>
        <p:txBody>
          <a:bodyPr wrap="square" rtlCol="0">
            <a:spAutoFit/>
          </a:bodyPr>
          <a:lstStyle/>
          <a:p>
            <a:pPr>
              <a:spcBef>
                <a:spcPct val="0"/>
              </a:spcBef>
            </a:pPr>
            <a:r>
              <a:rPr lang="en-US" altLang="zh-CN" sz="3200" b="1" dirty="0">
                <a:solidFill>
                  <a:srgbClr val="0086AB"/>
                </a:solidFill>
                <a:latin typeface="微软雅黑" panose="020B0503020204020204" pitchFamily="34" charset="-122"/>
                <a:ea typeface="微软雅黑" panose="020B0503020204020204" pitchFamily="34" charset="-122"/>
              </a:rPr>
              <a:t>MTHFR</a:t>
            </a:r>
            <a:r>
              <a:rPr lang="zh-CN" altLang="en-US" sz="3200" b="1" dirty="0">
                <a:solidFill>
                  <a:srgbClr val="0086AB"/>
                </a:solidFill>
                <a:latin typeface="微软雅黑" panose="020B0503020204020204" pitchFamily="34" charset="-122"/>
                <a:ea typeface="微软雅黑" panose="020B0503020204020204" pitchFamily="34" charset="-122"/>
              </a:rPr>
              <a:t>检测</a:t>
            </a:r>
            <a:r>
              <a:rPr lang="en-US" altLang="zh-CN" sz="3200" b="1" dirty="0" smtClean="0">
                <a:solidFill>
                  <a:srgbClr val="0086AB"/>
                </a:solidFill>
                <a:latin typeface="微软雅黑" panose="020B0503020204020204" pitchFamily="34" charset="-122"/>
                <a:ea typeface="微软雅黑" panose="020B0503020204020204" pitchFamily="34" charset="-122"/>
              </a:rPr>
              <a:t>——</a:t>
            </a:r>
            <a:r>
              <a:rPr lang="zh-CN" altLang="en-US" sz="3200" b="1" dirty="0" smtClean="0">
                <a:solidFill>
                  <a:srgbClr val="0086AB"/>
                </a:solidFill>
                <a:latin typeface="微软雅黑" panose="020B0503020204020204" pitchFamily="34" charset="-122"/>
                <a:ea typeface="微软雅黑" panose="020B0503020204020204" pitchFamily="34" charset="-122"/>
              </a:rPr>
              <a:t>孕期叶酸</a:t>
            </a:r>
            <a:r>
              <a:rPr lang="zh-CN" altLang="en-US" sz="3200" b="1" dirty="0">
                <a:solidFill>
                  <a:srgbClr val="0086AB"/>
                </a:solidFill>
                <a:latin typeface="微软雅黑" panose="020B0503020204020204" pitchFamily="34" charset="-122"/>
                <a:ea typeface="微软雅黑" panose="020B0503020204020204" pitchFamily="34" charset="-122"/>
              </a:rPr>
              <a:t>精准补充</a:t>
            </a:r>
          </a:p>
        </p:txBody>
      </p:sp>
      <p:grpSp>
        <p:nvGrpSpPr>
          <p:cNvPr id="14" name="组合 13"/>
          <p:cNvGrpSpPr/>
          <p:nvPr/>
        </p:nvGrpSpPr>
        <p:grpSpPr>
          <a:xfrm>
            <a:off x="0" y="116632"/>
            <a:ext cx="9144000" cy="859351"/>
            <a:chOff x="48216" y="-1"/>
            <a:chExt cx="9144000" cy="859351"/>
          </a:xfrm>
        </p:grpSpPr>
        <p:pic>
          <p:nvPicPr>
            <p:cNvPr id="15"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1"/>
              <a:ext cx="1547664" cy="857234"/>
            </a:xfrm>
            <a:prstGeom prst="rect">
              <a:avLst/>
            </a:prstGeom>
            <a:noFill/>
          </p:spPr>
        </p:pic>
        <p:cxnSp>
          <p:nvCxnSpPr>
            <p:cNvPr id="19" name="直接连接符 18"/>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extLst>
      <p:ext uri="{BB962C8B-B14F-4D97-AF65-F5344CB8AC3E}">
        <p14:creationId xmlns:p14="http://schemas.microsoft.com/office/powerpoint/2010/main" xmlns="" val="2307860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00075" y="274575"/>
            <a:ext cx="6268986" cy="584775"/>
          </a:xfrm>
          <a:prstGeom prst="rect">
            <a:avLst/>
          </a:prstGeom>
          <a:noFill/>
        </p:spPr>
        <p:txBody>
          <a:bodyPr wrap="square" rtlCol="0">
            <a:spAutoFit/>
          </a:bodyPr>
          <a:lstStyle/>
          <a:p>
            <a:pPr>
              <a:spcBef>
                <a:spcPct val="0"/>
              </a:spcBef>
            </a:pPr>
            <a:r>
              <a:rPr lang="en-US" altLang="zh-CN" sz="3200" b="1" dirty="0">
                <a:solidFill>
                  <a:srgbClr val="0086AB"/>
                </a:solidFill>
                <a:latin typeface="微软雅黑" panose="020B0503020204020204" pitchFamily="34" charset="-122"/>
                <a:ea typeface="微软雅黑" panose="020B0503020204020204" pitchFamily="34" charset="-122"/>
              </a:rPr>
              <a:t>MTHFR</a:t>
            </a:r>
            <a:r>
              <a:rPr lang="zh-CN" altLang="en-US" sz="3200" b="1" dirty="0">
                <a:solidFill>
                  <a:srgbClr val="0086AB"/>
                </a:solidFill>
                <a:latin typeface="微软雅黑" panose="020B0503020204020204" pitchFamily="34" charset="-122"/>
                <a:ea typeface="微软雅黑" panose="020B0503020204020204" pitchFamily="34" charset="-122"/>
              </a:rPr>
              <a:t>检测</a:t>
            </a:r>
            <a:r>
              <a:rPr lang="en-US" altLang="zh-CN" sz="3200" b="1" dirty="0" smtClean="0">
                <a:solidFill>
                  <a:srgbClr val="0086AB"/>
                </a:solidFill>
                <a:latin typeface="微软雅黑" panose="020B0503020204020204" pitchFamily="34" charset="-122"/>
                <a:ea typeface="微软雅黑" panose="020B0503020204020204" pitchFamily="34" charset="-122"/>
              </a:rPr>
              <a:t>——</a:t>
            </a:r>
            <a:r>
              <a:rPr lang="zh-CN" altLang="en-US" sz="3200" b="1" dirty="0" smtClean="0">
                <a:solidFill>
                  <a:srgbClr val="0086AB"/>
                </a:solidFill>
                <a:latin typeface="微软雅黑" panose="020B0503020204020204" pitchFamily="34" charset="-122"/>
                <a:ea typeface="微软雅黑" panose="020B0503020204020204" pitchFamily="34" charset="-122"/>
              </a:rPr>
              <a:t>风险提示</a:t>
            </a:r>
            <a:endParaRPr lang="zh-CN" altLang="en-US" sz="3200" b="1" dirty="0">
              <a:solidFill>
                <a:srgbClr val="0086AB"/>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1088611" y="1397550"/>
          <a:ext cx="6766872" cy="3089136"/>
        </p:xfrm>
        <a:graphic>
          <a:graphicData uri="http://schemas.openxmlformats.org/drawingml/2006/table">
            <a:tbl>
              <a:tblPr firstRow="1" bandRow="1">
                <a:tableStyleId>{7DF18680-E054-41AD-8BC1-D1AEF772440D}</a:tableStyleId>
              </a:tblPr>
              <a:tblGrid>
                <a:gridCol w="1127811"/>
                <a:gridCol w="1425728"/>
                <a:gridCol w="1021414"/>
                <a:gridCol w="1085252"/>
                <a:gridCol w="1011080"/>
                <a:gridCol w="1095587"/>
              </a:tblGrid>
              <a:tr h="398016">
                <a:tc>
                  <a:txBody>
                    <a:bodyPr/>
                    <a:lstStyle/>
                    <a:p>
                      <a:pPr algn="ctr"/>
                      <a:r>
                        <a:rPr lang="en-US" altLang="zh-CN" sz="2000" dirty="0"/>
                        <a:t>MTHFR</a:t>
                      </a:r>
                    </a:p>
                    <a:p>
                      <a:pPr algn="ctr"/>
                      <a:r>
                        <a:rPr lang="en-US" altLang="zh-CN" sz="2000" dirty="0"/>
                        <a:t>C677T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rgbClr val="0086AB"/>
                    </a:solidFill>
                  </a:tcPr>
                </a:tc>
                <a:tc>
                  <a:txBody>
                    <a:bodyPr/>
                    <a:lstStyle/>
                    <a:p>
                      <a:pPr algn="ctr"/>
                      <a:r>
                        <a:rPr lang="en-US" altLang="zh-CN" sz="2000" dirty="0"/>
                        <a:t>HCY</a:t>
                      </a:r>
                      <a:r>
                        <a:rPr lang="zh-CN" altLang="en-US" sz="2000" dirty="0"/>
                        <a:t>风险因素</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rgbClr val="0086AB"/>
                    </a:solidFill>
                  </a:tcPr>
                </a:tc>
                <a:tc gridSpan="4">
                  <a:txBody>
                    <a:bodyPr/>
                    <a:lstStyle/>
                    <a:p>
                      <a:pPr algn="ctr"/>
                      <a:r>
                        <a:rPr lang="zh-CN" altLang="en-US" sz="2000" dirty="0"/>
                        <a:t>风险等级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rgbClr val="0086AB"/>
                    </a:solidFill>
                  </a:tcPr>
                </a:tc>
                <a:tc hMerge="1">
                  <a:txBody>
                    <a:bodyPr/>
                    <a:lstStyle/>
                    <a:p>
                      <a:endParaRPr lang="zh-CN"/>
                    </a:p>
                  </a:txBody>
                  <a:tcPr>
                    <a:solidFill>
                      <a:srgbClr val="0086AB"/>
                    </a:solidFill>
                  </a:tcPr>
                </a:tc>
                <a:tc hMerge="1">
                  <a:txBody>
                    <a:bodyPr/>
                    <a:lstStyle/>
                    <a:p>
                      <a:endParaRPr lang="zh-CN"/>
                    </a:p>
                  </a:txBody>
                  <a:tcPr>
                    <a:solidFill>
                      <a:srgbClr val="0086AB"/>
                    </a:solidFill>
                  </a:tcPr>
                </a:tc>
                <a:tc hMerge="1">
                  <a:txBody>
                    <a:bodyPr/>
                    <a:lstStyle/>
                    <a:p>
                      <a:endParaRPr lang="zh-CN"/>
                    </a:p>
                  </a:txBody>
                  <a:tcPr>
                    <a:solidFill>
                      <a:srgbClr val="0086AB"/>
                    </a:solidFill>
                  </a:tcPr>
                </a:tc>
              </a:tr>
              <a:tr h="398016">
                <a:tc>
                  <a:txBody>
                    <a:bodyPr/>
                    <a:lstStyle/>
                    <a:p>
                      <a:pPr algn="ctr"/>
                      <a:r>
                        <a:rPr lang="en-US" altLang="zh-CN" sz="2000" dirty="0"/>
                        <a:t>CC</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c rowSpan="3">
                  <a:txBody>
                    <a:bodyPr/>
                    <a:lstStyle/>
                    <a:p>
                      <a:pPr algn="ctr"/>
                      <a:r>
                        <a:rPr lang="en-US" altLang="zh-CN" sz="2000" dirty="0"/>
                        <a:t>HCY&lt;10</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c>
                  <a:txBody>
                    <a:bodyPr/>
                    <a:lstStyle/>
                    <a:p>
                      <a:pPr algn="ctr"/>
                      <a:r>
                        <a:rPr lang="zh-CN" altLang="en-US" sz="2000" dirty="0"/>
                        <a:t>低危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r>
              <a:tr h="398016">
                <a:tc>
                  <a:txBody>
                    <a:bodyPr/>
                    <a:lstStyle/>
                    <a:p>
                      <a:pPr algn="ctr"/>
                      <a:r>
                        <a:rPr lang="en-US" altLang="zh-CN" sz="2000" dirty="0"/>
                        <a:t>CT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c vMerge="1">
                  <a:txBody>
                    <a:bodyPr/>
                    <a:lstStyle/>
                    <a:p>
                      <a:endParaRPr lang="zh-CN"/>
                    </a:p>
                  </a:txBody>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c>
                  <a:txBody>
                    <a:bodyPr/>
                    <a:lstStyle/>
                    <a:p>
                      <a:pPr algn="ctr"/>
                      <a:r>
                        <a:rPr lang="zh-CN" altLang="en-US" sz="2000" dirty="0"/>
                        <a:t>低中危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rgbClr val="0086AB"/>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r>
              <a:tr h="398016">
                <a:tc>
                  <a:txBody>
                    <a:bodyPr/>
                    <a:lstStyle/>
                    <a:p>
                      <a:pPr algn="ctr"/>
                      <a:r>
                        <a:rPr lang="en-US" altLang="zh-CN" sz="2000" dirty="0"/>
                        <a:t>TT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c vMerge="1">
                  <a:txBody>
                    <a:bodyPr/>
                    <a:lstStyle/>
                    <a:p>
                      <a:endParaRPr lang="zh-CN"/>
                    </a:p>
                  </a:txBody>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c>
                  <a:txBody>
                    <a:bodyPr/>
                    <a:lstStyle/>
                    <a:p>
                      <a:pPr algn="ctr"/>
                      <a:r>
                        <a:rPr lang="zh-CN" altLang="en-US" sz="2000" dirty="0"/>
                        <a:t>高危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rgbClr val="E73A1C"/>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accent3">
                        <a:lumMod val="40000"/>
                        <a:lumOff val="60000"/>
                      </a:schemeClr>
                    </a:solidFill>
                  </a:tcPr>
                </a:tc>
              </a:tr>
              <a:tr h="398016">
                <a:tc>
                  <a:txBody>
                    <a:bodyPr/>
                    <a:lstStyle/>
                    <a:p>
                      <a:pPr algn="ctr"/>
                      <a:r>
                        <a:rPr lang="en-US" altLang="zh-CN" sz="2000" dirty="0"/>
                        <a:t>CC</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c rowSpan="3">
                  <a:txBody>
                    <a:bodyPr/>
                    <a:lstStyle/>
                    <a:p>
                      <a:pPr algn="ctr"/>
                      <a:r>
                        <a:rPr lang="en-US" altLang="zh-CN" sz="2000" dirty="0"/>
                        <a:t>HCY&gt;10</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c>
                  <a:txBody>
                    <a:bodyPr/>
                    <a:lstStyle/>
                    <a:p>
                      <a:pPr algn="ctr"/>
                      <a:r>
                        <a:rPr lang="zh-CN" altLang="en-US" sz="2000" dirty="0"/>
                        <a:t>中危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rgbClr val="0086AB"/>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r>
              <a:tr h="398016">
                <a:tc>
                  <a:txBody>
                    <a:bodyPr/>
                    <a:lstStyle/>
                    <a:p>
                      <a:pPr algn="ctr"/>
                      <a:r>
                        <a:rPr lang="en-US" altLang="zh-CN" sz="2000" dirty="0"/>
                        <a:t>CT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c vMerge="1">
                  <a:txBody>
                    <a:bodyPr/>
                    <a:lstStyle/>
                    <a:p>
                      <a:endParaRPr lang="zh-CN"/>
                    </a:p>
                  </a:txBody>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c>
                  <a:txBody>
                    <a:bodyPr/>
                    <a:lstStyle/>
                    <a:p>
                      <a:pPr algn="ctr"/>
                      <a:r>
                        <a:rPr lang="zh-CN" altLang="en-US" sz="2000" dirty="0"/>
                        <a:t>高危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rgbClr val="E73A1C"/>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r>
              <a:tr h="398016">
                <a:tc>
                  <a:txBody>
                    <a:bodyPr/>
                    <a:lstStyle/>
                    <a:p>
                      <a:pPr algn="ctr"/>
                      <a:r>
                        <a:rPr lang="en-US" altLang="zh-CN" sz="2000" dirty="0"/>
                        <a:t>TT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c vMerge="1">
                  <a:txBody>
                    <a:bodyPr/>
                    <a:lstStyle/>
                    <a:p>
                      <a:endParaRPr lang="zh-CN"/>
                    </a:p>
                  </a:txBody>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c>
                  <a:txBody>
                    <a:bodyPr/>
                    <a:lstStyle/>
                    <a:p>
                      <a:pPr algn="ct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chemeClr val="bg1">
                        <a:lumMod val="65000"/>
                      </a:schemeClr>
                    </a:solidFill>
                  </a:tcPr>
                </a:tc>
                <a:tc>
                  <a:txBody>
                    <a:bodyPr/>
                    <a:lstStyle/>
                    <a:p>
                      <a:pPr algn="ctr"/>
                      <a:r>
                        <a:rPr lang="zh-CN" altLang="en-US" sz="2000" dirty="0"/>
                        <a:t>极高危</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anchor="ctr">
                    <a:solidFill>
                      <a:srgbClr val="E73A1C"/>
                    </a:solidFill>
                  </a:tcPr>
                </a:tc>
              </a:tr>
            </a:tbl>
          </a:graphicData>
        </a:graphic>
      </p:graphicFrame>
      <p:sp>
        <p:nvSpPr>
          <p:cNvPr id="13" name="文本框 12"/>
          <p:cNvSpPr txBox="1"/>
          <p:nvPr/>
        </p:nvSpPr>
        <p:spPr>
          <a:xfrm>
            <a:off x="1001541" y="4651436"/>
            <a:ext cx="7823424" cy="954107"/>
          </a:xfrm>
          <a:prstGeom prst="rect">
            <a:avLst/>
          </a:prstGeom>
          <a:noFill/>
        </p:spPr>
        <p:txBody>
          <a:bodyPr wrap="none" rtlCol="0">
            <a:spAutoFit/>
          </a:bodyPr>
          <a:lstStyle/>
          <a:p>
            <a:r>
              <a:rPr kumimoji="1"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干预建议：</a:t>
            </a:r>
            <a:endParaRPr kumimoji="1"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kumimoji="1"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非</a:t>
            </a:r>
            <a:r>
              <a:rPr kumimoji="1"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H</a:t>
            </a:r>
            <a:r>
              <a:rPr kumimoji="1"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高血压：不需服用叶酸片，每</a:t>
            </a:r>
            <a:r>
              <a:rPr kumimoji="1"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6-12</a:t>
            </a:r>
            <a:r>
              <a:rPr kumimoji="1"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月检测一次同型半胱氨酸水平</a:t>
            </a:r>
            <a:endParaRPr kumimoji="1"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kumimoji="1"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H</a:t>
            </a:r>
            <a:r>
              <a:rPr kumimoji="1"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型高血压，非</a:t>
            </a:r>
            <a:r>
              <a:rPr kumimoji="1"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TT</a:t>
            </a:r>
            <a:r>
              <a:rPr kumimoji="1"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基因型：服用叶酸制剂及降压药的同时，每</a:t>
            </a:r>
            <a:r>
              <a:rPr kumimoji="1"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4-6</a:t>
            </a:r>
            <a:r>
              <a:rPr kumimoji="1"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个月检测一次同型半胱氨酸水平</a:t>
            </a:r>
            <a:endParaRPr kumimoji="1"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kumimoji="1"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H</a:t>
            </a:r>
            <a:r>
              <a:rPr kumimoji="1"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型高血压，</a:t>
            </a:r>
            <a:r>
              <a:rPr kumimoji="1"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TT</a:t>
            </a:r>
            <a:r>
              <a:rPr kumimoji="1"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基因型：加大服用叶酸制剂及降压药的同时，每</a:t>
            </a:r>
            <a:r>
              <a:rPr kumimoji="1"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4</a:t>
            </a:r>
            <a:r>
              <a:rPr kumimoji="1"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个月检测同型半胱氨酸水平</a:t>
            </a:r>
          </a:p>
        </p:txBody>
      </p:sp>
      <p:sp>
        <p:nvSpPr>
          <p:cNvPr id="14" name="矩形 5"/>
          <p:cNvSpPr/>
          <p:nvPr/>
        </p:nvSpPr>
        <p:spPr>
          <a:xfrm>
            <a:off x="468085" y="6441517"/>
            <a:ext cx="7518918"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spcBef>
                <a:spcPct val="0"/>
              </a:spcBef>
            </a:pPr>
            <a:r>
              <a:rPr lang="en-US" altLang="zh-CN" sz="1200" dirty="0">
                <a:solidFill>
                  <a:srgbClr val="0083AC"/>
                </a:solidFill>
                <a:latin typeface="Times New Roman" panose="02020603050405020304" pitchFamily="18" charset="0"/>
                <a:ea typeface="Times New Roman" panose="02020603050405020304" pitchFamily="18" charset="0"/>
                <a:cs typeface="Times New Roman" panose="02020603050405020304" pitchFamily="18" charset="0"/>
              </a:rPr>
              <a:t>2015JAMA.CSPPT.EfficacyofFolicAcidTherapyinPrimaryPreventionofStrokeAmongAdultsWithHypertensioninChina</a:t>
            </a:r>
            <a:endParaRPr lang="zh-CN" altLang="en-US" sz="1200" dirty="0">
              <a:solidFill>
                <a:srgbClr val="0083AC"/>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5" name="矩形 6"/>
          <p:cNvSpPr/>
          <p:nvPr/>
        </p:nvSpPr>
        <p:spPr>
          <a:xfrm>
            <a:off x="468086" y="6167146"/>
            <a:ext cx="545534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spcBef>
                <a:spcPct val="0"/>
              </a:spcBef>
            </a:pPr>
            <a:r>
              <a:rPr lang="en-US" altLang="zh-CN" sz="1200" dirty="0">
                <a:solidFill>
                  <a:srgbClr val="0083AC"/>
                </a:solidFill>
                <a:latin typeface="Times New Roman" panose="02020603050405020304" pitchFamily="18" charset="0"/>
                <a:ea typeface="Times New Roman" panose="02020603050405020304" pitchFamily="18" charset="0"/>
                <a:cs typeface="Times New Roman" panose="02020603050405020304" pitchFamily="18" charset="0"/>
              </a:rPr>
              <a:t>Homocysteine and cardiovascular disease: evidence on causality from a meta­analysis</a:t>
            </a:r>
            <a:endParaRPr lang="zh-CN" altLang="en-US" sz="1200" dirty="0">
              <a:solidFill>
                <a:srgbClr val="0083AC"/>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TextBox 2"/>
          <p:cNvSpPr txBox="1"/>
          <p:nvPr/>
        </p:nvSpPr>
        <p:spPr>
          <a:xfrm>
            <a:off x="468087" y="5895583"/>
            <a:ext cx="233749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zh-CN"/>
            </a:defPPr>
            <a:lvl1pPr>
              <a:spcBef>
                <a:spcPct val="0"/>
              </a:spcBef>
              <a:defRPr sz="1200">
                <a:solidFill>
                  <a:srgbClr val="0083AC"/>
                </a:solidFill>
                <a:latin typeface="Times New Roman" panose="02020603050405020304" pitchFamily="18" charset="0"/>
                <a:ea typeface="Times New Roman" panose="02020603050405020304" pitchFamily="18" charset="0"/>
                <a:cs typeface="Times New Roman" panose="02020603050405020304" pitchFamily="18" charset="0"/>
              </a:defRPr>
            </a:lvl1pPr>
          </a:lstStyle>
          <a:p>
            <a:r>
              <a:rPr lang="en-US" altLang="zh-CN" dirty="0"/>
              <a:t>JAMA,1997</a:t>
            </a:r>
            <a:r>
              <a:rPr lang="zh-CN" altLang="en-US" dirty="0"/>
              <a:t>，</a:t>
            </a:r>
            <a:r>
              <a:rPr lang="en-US" altLang="zh-CN" dirty="0"/>
              <a:t>277(22): 1775-1781</a:t>
            </a:r>
            <a:endParaRPr lang="zh-CN" altLang="en-US" dirty="0"/>
          </a:p>
        </p:txBody>
      </p:sp>
      <p:grpSp>
        <p:nvGrpSpPr>
          <p:cNvPr id="10" name="组合 9"/>
          <p:cNvGrpSpPr/>
          <p:nvPr/>
        </p:nvGrpSpPr>
        <p:grpSpPr>
          <a:xfrm>
            <a:off x="0" y="-1"/>
            <a:ext cx="9144000" cy="859351"/>
            <a:chOff x="48216" y="-1"/>
            <a:chExt cx="9144000" cy="859351"/>
          </a:xfrm>
        </p:grpSpPr>
        <p:pic>
          <p:nvPicPr>
            <p:cNvPr id="11"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1"/>
              <a:ext cx="1547664" cy="857234"/>
            </a:xfrm>
            <a:prstGeom prst="rect">
              <a:avLst/>
            </a:prstGeom>
            <a:noFill/>
          </p:spPr>
        </p:pic>
        <p:cxnSp>
          <p:nvCxnSpPr>
            <p:cNvPr id="17" name="直接连接符 16"/>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22724" y="2730269"/>
            <a:ext cx="6445620" cy="648000"/>
            <a:chOff x="2302724" y="3629309"/>
            <a:chExt cx="6445620" cy="648000"/>
          </a:xfrm>
          <a:solidFill>
            <a:srgbClr val="008EAB"/>
          </a:solidFill>
        </p:grpSpPr>
        <p:sp>
          <p:nvSpPr>
            <p:cNvPr id="6" name="直角三角形 5"/>
            <p:cNvSpPr/>
            <p:nvPr/>
          </p:nvSpPr>
          <p:spPr>
            <a:xfrm rot="8075679" flipV="1">
              <a:off x="2302724" y="3629309"/>
              <a:ext cx="648000" cy="648000"/>
            </a:xfrm>
            <a:prstGeom prst="rtTriangle">
              <a:avLst/>
            </a:prstGeom>
            <a:grp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3312000" y="3629309"/>
              <a:ext cx="5436344" cy="648000"/>
            </a:xfrm>
            <a:prstGeom prst="roundRect">
              <a:avLst/>
            </a:prstGeom>
            <a:grp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smtClean="0">
                  <a:latin typeface="微软雅黑" panose="020B0503020204020204" pitchFamily="34" charset="-122"/>
                  <a:ea typeface="微软雅黑" panose="020B0503020204020204" pitchFamily="34" charset="-122"/>
                </a:rPr>
                <a:t>氯吡格雷用药指导基因检测</a:t>
              </a:r>
              <a:endParaRPr lang="zh-CN" altLang="en-US" sz="30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71999" y="2974293"/>
            <a:ext cx="2304257" cy="2160241"/>
          </a:xfrm>
          <a:prstGeom prst="rect">
            <a:avLst/>
          </a:prstGeom>
        </p:spPr>
      </p:pic>
      <p:sp>
        <p:nvSpPr>
          <p:cNvPr id="6" name="TextBox 5"/>
          <p:cNvSpPr txBox="1"/>
          <p:nvPr/>
        </p:nvSpPr>
        <p:spPr>
          <a:xfrm>
            <a:off x="385304" y="347974"/>
            <a:ext cx="7499064" cy="509259"/>
          </a:xfrm>
          <a:prstGeom prst="rect">
            <a:avLst/>
          </a:prstGeom>
          <a:noFill/>
        </p:spPr>
        <p:txBody>
          <a:bodyPr wrap="square" lIns="77614" tIns="38807" rIns="77614" bIns="38807" rtlCol="0">
            <a:spAutoFit/>
          </a:bodyPr>
          <a:lstStyle/>
          <a:p>
            <a:pPr>
              <a:spcBef>
                <a:spcPct val="0"/>
              </a:spcBef>
            </a:pPr>
            <a:r>
              <a:rPr lang="zh-CN" altLang="en-US" sz="2800" b="1" dirty="0">
                <a:solidFill>
                  <a:srgbClr val="0086AB"/>
                </a:solidFill>
                <a:latin typeface="微软雅黑" panose="020B0503020204020204" pitchFamily="34" charset="-122"/>
                <a:ea typeface="微软雅黑" panose="020B0503020204020204" pitchFamily="34" charset="-122"/>
                <a:cs typeface="+mj-cs"/>
              </a:rPr>
              <a:t>氯吡格雷抵抗机制</a:t>
            </a:r>
          </a:p>
        </p:txBody>
      </p:sp>
      <p:graphicFrame>
        <p:nvGraphicFramePr>
          <p:cNvPr id="13" name="表格 12"/>
          <p:cNvGraphicFramePr>
            <a:graphicFrameLocks noGrp="1"/>
          </p:cNvGraphicFramePr>
          <p:nvPr/>
        </p:nvGraphicFramePr>
        <p:xfrm>
          <a:off x="251520" y="3135029"/>
          <a:ext cx="3744416" cy="1878147"/>
        </p:xfrm>
        <a:graphic>
          <a:graphicData uri="http://schemas.openxmlformats.org/drawingml/2006/table">
            <a:tbl>
              <a:tblPr/>
              <a:tblGrid>
                <a:gridCol w="1344149"/>
                <a:gridCol w="1152128"/>
                <a:gridCol w="1248139"/>
              </a:tblGrid>
              <a:tr h="521844">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rPr>
                        <a:t>等位基因</a:t>
                      </a:r>
                      <a:endParaRPr kumimoji="0" lang="zh-CN" altLang="en-US"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rgbClr val="0086AB"/>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rPr>
                        <a:t> 酶活性</a:t>
                      </a: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rgbClr val="0086AB"/>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1" i="0" u="none" strike="noStrike" cap="none" normalizeH="0" baseline="0" dirty="0">
                          <a:ln>
                            <a:noFill/>
                          </a:ln>
                          <a:solidFill>
                            <a:srgbClr val="FFFFFF"/>
                          </a:solidFill>
                          <a:effectLst/>
                          <a:latin typeface="微软雅黑" panose="020B0503020204020204" pitchFamily="34" charset="-122"/>
                          <a:ea typeface="微软雅黑" panose="020B0503020204020204" pitchFamily="34" charset="-122"/>
                          <a:cs typeface="Times New Roman" panose="02020603050405020304" pitchFamily="18" charset="0"/>
                        </a:rPr>
                        <a:t> 亚洲人 </a:t>
                      </a: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rgbClr val="0086AB"/>
                    </a:solidFill>
                  </a:tcPr>
                </a:tc>
              </a:tr>
              <a:tr h="547015">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*2</a:t>
                      </a: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无</a:t>
                      </a: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7-32%</a:t>
                      </a: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chemeClr val="accent1">
                        <a:lumMod val="20000"/>
                        <a:lumOff val="80000"/>
                      </a:schemeClr>
                    </a:solidFill>
                  </a:tcPr>
                </a:tc>
              </a:tr>
              <a:tr h="404644">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*3</a:t>
                      </a: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0" i="0" u="none" strike="noStrike" cap="none" normalizeH="0" baseline="0" dirty="0">
                          <a:ln>
                            <a:noFill/>
                          </a:ln>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 无</a:t>
                      </a: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0" i="0" u="none" strike="noStrike" cap="none" normalizeH="0" baseline="0" dirty="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0-7%</a:t>
                      </a: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chemeClr val="bg1">
                        <a:lumMod val="95000"/>
                      </a:schemeClr>
                    </a:solidFill>
                  </a:tcPr>
                </a:tc>
              </a:tr>
              <a:tr h="404644">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*17</a:t>
                      </a: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增强</a:t>
                      </a: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anose="05000000000000000000" pitchFamily="2" charset="2"/>
                        <a:buNone/>
                      </a:pP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0.</a:t>
                      </a:r>
                      <a:r>
                        <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4%</a:t>
                      </a:r>
                    </a:p>
                  </a:txBody>
                  <a:tcPr marT="50800" marB="50800" anchor="ctr" anchorCtr="1" horzOverflow="overflow">
                    <a:lnL w="12700" cap="flat" cmpd="sng" algn="ctr">
                      <a:solidFill>
                        <a:srgbClr val="0086AB"/>
                      </a:solidFill>
                      <a:prstDash val="solid"/>
                      <a:round/>
                      <a:headEnd type="none" w="med" len="med"/>
                      <a:tailEnd type="none" w="med" len="med"/>
                    </a:lnL>
                    <a:lnR w="12700" cap="flat" cmpd="sng" algn="ctr">
                      <a:solidFill>
                        <a:srgbClr val="0086AB"/>
                      </a:solidFill>
                      <a:prstDash val="solid"/>
                      <a:round/>
                      <a:headEnd type="none" w="med" len="med"/>
                      <a:tailEnd type="none" w="med" len="med"/>
                    </a:lnR>
                    <a:lnT w="12700" cap="flat" cmpd="sng" algn="ctr">
                      <a:solidFill>
                        <a:srgbClr val="0086AB"/>
                      </a:solidFill>
                      <a:prstDash val="solid"/>
                      <a:round/>
                      <a:headEnd type="none" w="med" len="med"/>
                      <a:tailEnd type="none" w="med" len="med"/>
                    </a:lnT>
                    <a:lnB w="12700" cap="flat" cmpd="sng" algn="ctr">
                      <a:solidFill>
                        <a:srgbClr val="0086AB"/>
                      </a:solidFill>
                      <a:prstDash val="solid"/>
                      <a:round/>
                      <a:headEnd type="none" w="med" len="med"/>
                      <a:tailEnd type="none" w="med" len="med"/>
                    </a:lnB>
                    <a:lnTlToBr>
                      <a:noFill/>
                    </a:lnTlToBr>
                    <a:lnBlToTr>
                      <a:noFill/>
                    </a:lnBlToTr>
                    <a:solidFill>
                      <a:schemeClr val="accent1">
                        <a:lumMod val="20000"/>
                        <a:lumOff val="80000"/>
                      </a:schemeClr>
                    </a:solidFill>
                  </a:tcPr>
                </a:tc>
              </a:tr>
            </a:tbl>
          </a:graphicData>
        </a:graphic>
      </p:graphicFrame>
      <p:sp>
        <p:nvSpPr>
          <p:cNvPr id="15" name="灯片编号占位符 8"/>
          <p:cNvSpPr txBox="1"/>
          <p:nvPr/>
        </p:nvSpPr>
        <p:spPr>
          <a:xfrm>
            <a:off x="6553200" y="6520259"/>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schemeClr val="bg1"/>
                </a:solidFill>
              </a:rPr>
              <a:pPr/>
              <a:t>27</a:t>
            </a:fld>
            <a:endParaRPr lang="zh-CN" altLang="en-US" dirty="0">
              <a:solidFill>
                <a:schemeClr val="bg1"/>
              </a:solidFill>
            </a:endParaRPr>
          </a:p>
        </p:txBody>
      </p:sp>
      <p:sp>
        <p:nvSpPr>
          <p:cNvPr id="2" name="TextBox 1"/>
          <p:cNvSpPr txBox="1"/>
          <p:nvPr/>
        </p:nvSpPr>
        <p:spPr>
          <a:xfrm>
            <a:off x="683568" y="1196752"/>
            <a:ext cx="6624736"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定义</a:t>
            </a:r>
            <a:r>
              <a:rPr lang="zh-CN" altLang="en-US" sz="2400" dirty="0" smtClean="0">
                <a:latin typeface="微软雅黑" panose="020B0503020204020204" pitchFamily="34" charset="-122"/>
                <a:ea typeface="微软雅黑" panose="020B0503020204020204" pitchFamily="34" charset="-122"/>
              </a:rPr>
              <a:t>：</a:t>
            </a:r>
            <a:r>
              <a:rPr lang="en-US" altLang="zh-CN" sz="2400" dirty="0" smtClean="0">
                <a:latin typeface="微软雅黑" panose="020B0503020204020204" pitchFamily="34" charset="-122"/>
                <a:ea typeface="微软雅黑" panose="020B0503020204020204" pitchFamily="34" charset="-122"/>
              </a:rPr>
              <a:t>PLT</a:t>
            </a:r>
            <a:r>
              <a:rPr lang="zh-CN" altLang="en-US" sz="2400" dirty="0" smtClean="0">
                <a:latin typeface="微软雅黑" panose="020B0503020204020204" pitchFamily="34" charset="-122"/>
                <a:ea typeface="微软雅黑" panose="020B0503020204020204" pitchFamily="34" charset="-122"/>
              </a:rPr>
              <a:t>对氯吡格雷缺乏反应或反应降低。</a:t>
            </a:r>
            <a:endParaRPr lang="zh-CN" altLang="en-US" sz="2400" dirty="0">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1"/>
            <a:ext cx="9144000" cy="859351"/>
            <a:chOff x="48216" y="-1"/>
            <a:chExt cx="9144000" cy="859351"/>
          </a:xfrm>
        </p:grpSpPr>
        <p:pic>
          <p:nvPicPr>
            <p:cNvPr id="12" name="Picture 3" descr="E:\3_工作文件\4_CTC宣传\PPT素材\logo友芝友医疗科技-01.png"/>
            <p:cNvPicPr>
              <a:picLocks noChangeAspect="1" noChangeArrowheads="1"/>
            </p:cNvPicPr>
            <p:nvPr/>
          </p:nvPicPr>
          <p:blipFill>
            <a:blip r:embed="rId4" cstate="print"/>
            <a:srcRect b="32053"/>
            <a:stretch>
              <a:fillRect/>
            </a:stretch>
          </p:blipFill>
          <p:spPr bwMode="auto">
            <a:xfrm>
              <a:off x="7596336" y="-1"/>
              <a:ext cx="1547664" cy="857234"/>
            </a:xfrm>
            <a:prstGeom prst="rect">
              <a:avLst/>
            </a:prstGeom>
            <a:noFill/>
          </p:spPr>
        </p:pic>
        <p:cxnSp>
          <p:nvCxnSpPr>
            <p:cNvPr id="14" name="直接连接符 13"/>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
        <p:nvSpPr>
          <p:cNvPr id="3" name="TextBox 2"/>
          <p:cNvSpPr txBox="1"/>
          <p:nvPr/>
        </p:nvSpPr>
        <p:spPr>
          <a:xfrm>
            <a:off x="4405295" y="2240783"/>
            <a:ext cx="2269232" cy="400110"/>
          </a:xfrm>
          <a:prstGeom prst="rect">
            <a:avLst/>
          </a:prstGeom>
          <a:noFill/>
        </p:spPr>
        <p:txBody>
          <a:bodyPr wrap="square" rtlCol="0">
            <a:spAutoFit/>
          </a:bodyPr>
          <a:lstStyle/>
          <a:p>
            <a:r>
              <a:rPr lang="zh-CN" altLang="en-US" sz="2000" dirty="0" smtClean="0">
                <a:latin typeface="微软雅黑" panose="020B0503020204020204" pitchFamily="34" charset="-122"/>
                <a:ea typeface="微软雅黑" panose="020B0503020204020204" pitchFamily="34" charset="-122"/>
              </a:rPr>
              <a:t>无活性的氯吡格雷</a:t>
            </a:r>
            <a:endParaRPr lang="zh-CN" altLang="en-US" sz="2000" dirty="0">
              <a:latin typeface="微软雅黑" panose="020B0503020204020204" pitchFamily="34" charset="-122"/>
              <a:ea typeface="微软雅黑" panose="020B0503020204020204" pitchFamily="34" charset="-122"/>
            </a:endParaRPr>
          </a:p>
        </p:txBody>
      </p:sp>
      <p:sp>
        <p:nvSpPr>
          <p:cNvPr id="7" name="TextBox 6"/>
          <p:cNvSpPr txBox="1"/>
          <p:nvPr/>
        </p:nvSpPr>
        <p:spPr>
          <a:xfrm>
            <a:off x="6052169" y="4147162"/>
            <a:ext cx="1368152" cy="369332"/>
          </a:xfrm>
          <a:prstGeom prst="rect">
            <a:avLst/>
          </a:prstGeom>
          <a:noFill/>
        </p:spPr>
        <p:txBody>
          <a:bodyPr wrap="square" rtlCol="0">
            <a:spAutoFit/>
          </a:bodyPr>
          <a:lstStyle/>
          <a:p>
            <a:r>
              <a:rPr lang="en-US" altLang="zh-CN" dirty="0" smtClean="0"/>
              <a:t>CYP2C19</a:t>
            </a:r>
            <a:endParaRPr lang="zh-CN" altLang="en-US" dirty="0"/>
          </a:p>
        </p:txBody>
      </p:sp>
      <p:sp>
        <p:nvSpPr>
          <p:cNvPr id="16" name="TextBox 15"/>
          <p:cNvSpPr txBox="1"/>
          <p:nvPr/>
        </p:nvSpPr>
        <p:spPr>
          <a:xfrm>
            <a:off x="4405295" y="5213231"/>
            <a:ext cx="2269232"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有</a:t>
            </a:r>
            <a:r>
              <a:rPr lang="zh-CN" altLang="en-US" sz="2000" dirty="0" smtClean="0">
                <a:latin typeface="微软雅黑" panose="020B0503020204020204" pitchFamily="34" charset="-122"/>
                <a:ea typeface="微软雅黑" panose="020B0503020204020204" pitchFamily="34" charset="-122"/>
              </a:rPr>
              <a:t>活性的氯吡格雷</a:t>
            </a:r>
            <a:endParaRPr lang="zh-CN" altLang="en-US" sz="2000" dirty="0">
              <a:latin typeface="微软雅黑" panose="020B0503020204020204" pitchFamily="34" charset="-122"/>
              <a:ea typeface="微软雅黑" panose="020B0503020204020204" pitchFamily="34" charset="-122"/>
            </a:endParaRPr>
          </a:p>
        </p:txBody>
      </p:sp>
      <p:sp>
        <p:nvSpPr>
          <p:cNvPr id="8" name="矩形标注 7"/>
          <p:cNvSpPr/>
          <p:nvPr/>
        </p:nvSpPr>
        <p:spPr>
          <a:xfrm rot="5400000">
            <a:off x="7765792" y="3313046"/>
            <a:ext cx="761199" cy="1676176"/>
          </a:xfrm>
          <a:prstGeom prst="wedgeRectCallo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矩形 16"/>
          <p:cNvSpPr/>
          <p:nvPr/>
        </p:nvSpPr>
        <p:spPr>
          <a:xfrm>
            <a:off x="7283179" y="3858746"/>
            <a:ext cx="1609301" cy="584775"/>
          </a:xfrm>
          <a:prstGeom prst="rect">
            <a:avLst/>
          </a:prstGeom>
        </p:spPr>
        <p:txBody>
          <a:bodyPr wrap="square">
            <a:spAutoFit/>
          </a:bodyPr>
          <a:lstStyle/>
          <a:p>
            <a:pPr algn="ctr"/>
            <a:r>
              <a:rPr lang="en-US" altLang="zh-CN" sz="1600" dirty="0">
                <a:latin typeface="微软雅黑" panose="020B0503020204020204" pitchFamily="34" charset="-122"/>
                <a:ea typeface="微软雅黑" panose="020B0503020204020204" pitchFamily="34" charset="-122"/>
              </a:rPr>
              <a:t>CYP2C19</a:t>
            </a:r>
            <a:r>
              <a:rPr lang="zh-CN" altLang="en-US" sz="1600" dirty="0">
                <a:latin typeface="微软雅黑" panose="020B0503020204020204" pitchFamily="34" charset="-122"/>
                <a:ea typeface="微软雅黑" panose="020B0503020204020204" pitchFamily="34" charset="-122"/>
              </a:rPr>
              <a:t>存在个体间差异</a:t>
            </a:r>
          </a:p>
        </p:txBody>
      </p:sp>
      <p:sp>
        <p:nvSpPr>
          <p:cNvPr id="5" name="下箭头 4"/>
          <p:cNvSpPr/>
          <p:nvPr/>
        </p:nvSpPr>
        <p:spPr>
          <a:xfrm>
            <a:off x="5954160" y="2780928"/>
            <a:ext cx="196019" cy="23536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073854" y="1700808"/>
          <a:ext cx="6984776" cy="4311055"/>
        </p:xfrm>
        <a:graphic>
          <a:graphicData uri="http://schemas.openxmlformats.org/drawingml/2006/table">
            <a:tbl>
              <a:tblPr firstRow="1" bandRow="1">
                <a:tableStyleId>{35758FB7-9AC5-4552-8A53-C91805E547FA}</a:tableStyleId>
              </a:tblPr>
              <a:tblGrid>
                <a:gridCol w="1032076"/>
                <a:gridCol w="1091865"/>
                <a:gridCol w="1477230"/>
                <a:gridCol w="3383605"/>
              </a:tblGrid>
              <a:tr h="446974">
                <a:tc>
                  <a:txBody>
                    <a:bodyPr/>
                    <a:lstStyle/>
                    <a:p>
                      <a:pPr algn="ctr"/>
                      <a:r>
                        <a:rPr lang="zh-CN" altLang="en-US" sz="1300" dirty="0">
                          <a:latin typeface="微软雅黑" panose="020B0503020204020204" pitchFamily="34" charset="-122"/>
                          <a:ea typeface="微软雅黑" panose="020B0503020204020204" pitchFamily="34" charset="-122"/>
                        </a:rPr>
                        <a:t>基因型</a:t>
                      </a:r>
                      <a:endParaRPr lang="zh-CN" altLang="en-US" sz="1300" b="1" dirty="0">
                        <a:solidFill>
                          <a:srgbClr val="0086AB"/>
                        </a:solidFill>
                        <a:latin typeface="微软雅黑" panose="020B0503020204020204" pitchFamily="34" charset="-122"/>
                        <a:ea typeface="微软雅黑" panose="020B0503020204020204" pitchFamily="34" charset="-122"/>
                        <a:cs typeface="微软雅黑" panose="020B0503020204020204" pitchFamily="34" charset="-122"/>
                      </a:endParaRPr>
                    </a:p>
                  </a:txBody>
                  <a:tcPr marL="75256" marR="75256" marT="37628" marB="37628" anchor="ctr">
                    <a:solidFill>
                      <a:srgbClr val="0086AB"/>
                    </a:solidFill>
                  </a:tcPr>
                </a:tc>
                <a:tc>
                  <a:txBody>
                    <a:bodyPr/>
                    <a:lstStyle/>
                    <a:p>
                      <a:pPr algn="ctr"/>
                      <a:r>
                        <a:rPr lang="zh-CN" altLang="en-US" sz="1300" dirty="0">
                          <a:latin typeface="微软雅黑" panose="020B0503020204020204" pitchFamily="34" charset="-122"/>
                          <a:ea typeface="微软雅黑" panose="020B0503020204020204" pitchFamily="34" charset="-122"/>
                        </a:rPr>
                        <a:t>代谢类型</a:t>
                      </a:r>
                      <a:endParaRPr lang="zh-CN" altLang="en-US" sz="1300" b="1" dirty="0">
                        <a:solidFill>
                          <a:srgbClr val="0086AB"/>
                        </a:solidFill>
                        <a:latin typeface="微软雅黑" panose="020B0503020204020204" pitchFamily="34" charset="-122"/>
                        <a:ea typeface="微软雅黑" panose="020B0503020204020204" pitchFamily="34" charset="-122"/>
                        <a:cs typeface="微软雅黑" panose="020B0503020204020204" pitchFamily="34" charset="-122"/>
                      </a:endParaRPr>
                    </a:p>
                  </a:txBody>
                  <a:tcPr marL="75256" marR="75256" marT="37628" marB="37628" anchor="ctr">
                    <a:solidFill>
                      <a:srgbClr val="0086AB"/>
                    </a:solidFill>
                  </a:tcPr>
                </a:tc>
                <a:tc>
                  <a:txBody>
                    <a:bodyPr/>
                    <a:lstStyle/>
                    <a:p>
                      <a:pPr algn="ctr"/>
                      <a:r>
                        <a:rPr lang="zh-CN" altLang="en-US" sz="1300" dirty="0">
                          <a:latin typeface="微软雅黑" panose="020B0503020204020204" pitchFamily="34" charset="-122"/>
                          <a:ea typeface="微软雅黑" panose="020B0503020204020204" pitchFamily="34" charset="-122"/>
                        </a:rPr>
                        <a:t>临床特征</a:t>
                      </a:r>
                      <a:endParaRPr lang="zh-CN" altLang="en-US" sz="1300" b="1" dirty="0">
                        <a:solidFill>
                          <a:srgbClr val="0086AB"/>
                        </a:solidFill>
                        <a:latin typeface="微软雅黑" panose="020B0503020204020204" pitchFamily="34" charset="-122"/>
                        <a:ea typeface="微软雅黑" panose="020B0503020204020204" pitchFamily="34" charset="-122"/>
                        <a:cs typeface="微软雅黑" panose="020B0503020204020204" pitchFamily="34" charset="-122"/>
                      </a:endParaRPr>
                    </a:p>
                  </a:txBody>
                  <a:tcPr marL="75256" marR="75256" marT="37628" marB="37628" anchor="ctr">
                    <a:solidFill>
                      <a:srgbClr val="0086AB"/>
                    </a:solidFill>
                  </a:tcPr>
                </a:tc>
                <a:tc>
                  <a:txBody>
                    <a:bodyPr/>
                    <a:lstStyle/>
                    <a:p>
                      <a:pPr algn="ctr"/>
                      <a:r>
                        <a:rPr lang="zh-CN" altLang="en-US" sz="1300" dirty="0">
                          <a:latin typeface="微软雅黑" panose="020B0503020204020204" pitchFamily="34" charset="-122"/>
                          <a:ea typeface="微软雅黑" panose="020B0503020204020204" pitchFamily="34" charset="-122"/>
                        </a:rPr>
                        <a:t>临床指导</a:t>
                      </a:r>
                      <a:endParaRPr lang="zh-CN" altLang="en-US" sz="1300" b="1" dirty="0">
                        <a:solidFill>
                          <a:srgbClr val="0086AB"/>
                        </a:solidFill>
                        <a:latin typeface="微软雅黑" panose="020B0503020204020204" pitchFamily="34" charset="-122"/>
                        <a:ea typeface="微软雅黑" panose="020B0503020204020204" pitchFamily="34" charset="-122"/>
                        <a:cs typeface="微软雅黑" panose="020B0503020204020204" pitchFamily="34" charset="-122"/>
                      </a:endParaRPr>
                    </a:p>
                  </a:txBody>
                  <a:tcPr marL="75256" marR="75256" marT="37628" marB="37628" anchor="ctr">
                    <a:solidFill>
                      <a:srgbClr val="0086AB"/>
                    </a:solidFill>
                  </a:tcPr>
                </a:tc>
              </a:tr>
              <a:tr h="607124">
                <a:tc>
                  <a:txBody>
                    <a:bodyPr/>
                    <a:lstStyle/>
                    <a:p>
                      <a:pPr algn="ctr"/>
                      <a:r>
                        <a:rPr lang="zh-CN" altLang="en-US" sz="13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1/*17</a:t>
                      </a:r>
                    </a:p>
                    <a:p>
                      <a:pPr algn="ct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*17/*17</a:t>
                      </a:r>
                      <a:endParaRPr lang="zh-CN" altLang="en-US" sz="1300"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c>
                  <a:txBody>
                    <a:bodyPr/>
                    <a:lstStyle/>
                    <a:p>
                      <a:pPr algn="l"/>
                      <a:r>
                        <a:rPr lang="zh-CN" altLang="en-US" sz="1300" dirty="0">
                          <a:latin typeface="微软雅黑" panose="020B0503020204020204" pitchFamily="34" charset="-122"/>
                          <a:ea typeface="微软雅黑" panose="020B0503020204020204" pitchFamily="34" charset="-122"/>
                        </a:rPr>
                        <a:t>快代谢患者群</a:t>
                      </a:r>
                      <a:endParaRPr lang="zh-CN" altLang="en-US" sz="1300" b="1"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c>
                  <a:txBody>
                    <a:bodyPr/>
                    <a:lstStyle/>
                    <a:p>
                      <a:pPr algn="l"/>
                      <a:r>
                        <a:rPr lang="zh-CN" altLang="en-US" sz="1300" dirty="0">
                          <a:latin typeface="微软雅黑" panose="020B0503020204020204" pitchFamily="34" charset="-122"/>
                          <a:ea typeface="微软雅黑" panose="020B0503020204020204" pitchFamily="34" charset="-122"/>
                        </a:rPr>
                        <a:t>出血风险</a:t>
                      </a:r>
                      <a:endParaRPr lang="zh-CN" altLang="en-US" sz="1300"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c>
                  <a:txBody>
                    <a:bodyPr/>
                    <a:lstStyle/>
                    <a:p>
                      <a:pPr algn="l"/>
                      <a:r>
                        <a:rPr lang="zh-CN" altLang="en-US" sz="1300" dirty="0">
                          <a:latin typeface="微软雅黑" panose="020B0503020204020204" pitchFamily="34" charset="-122"/>
                          <a:ea typeface="微软雅黑" panose="020B0503020204020204" pitchFamily="34" charset="-122"/>
                        </a:rPr>
                        <a:t>患者对氯吡格雷较敏感</a:t>
                      </a:r>
                      <a:endParaRPr lang="en-US" altLang="zh-CN" sz="1300" dirty="0">
                        <a:latin typeface="微软雅黑" panose="020B0503020204020204" pitchFamily="34" charset="-122"/>
                        <a:ea typeface="微软雅黑" panose="020B0503020204020204" pitchFamily="34" charset="-122"/>
                      </a:endParaRPr>
                    </a:p>
                    <a:p>
                      <a:pPr algn="l"/>
                      <a:r>
                        <a:rPr lang="zh-CN" altLang="en-US" sz="1300" dirty="0">
                          <a:latin typeface="微软雅黑" panose="020B0503020204020204" pitchFamily="34" charset="-122"/>
                          <a:ea typeface="微软雅黑" panose="020B0503020204020204" pitchFamily="34" charset="-122"/>
                        </a:rPr>
                        <a:t>酌情降低氯吡格雷剂量</a:t>
                      </a:r>
                      <a:endParaRPr lang="zh-CN" altLang="en-US" sz="1300" b="1" dirty="0">
                        <a:solidFill>
                          <a:srgbClr val="FFFF00"/>
                        </a:solidFill>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r>
              <a:tr h="868654">
                <a:tc>
                  <a:txBody>
                    <a:bodyPr/>
                    <a:lstStyle/>
                    <a:p>
                      <a:pPr algn="ct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*1/*1</a:t>
                      </a:r>
                      <a:endParaRPr lang="zh-CN" altLang="en-US" sz="1300"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c>
                  <a:txBody>
                    <a:bodyPr/>
                    <a:lstStyle/>
                    <a:p>
                      <a:pPr algn="l"/>
                      <a:r>
                        <a:rPr lang="zh-CN" altLang="en-US" sz="1300" dirty="0">
                          <a:latin typeface="微软雅黑" panose="020B0503020204020204" pitchFamily="34" charset="-122"/>
                          <a:ea typeface="微软雅黑" panose="020B0503020204020204" pitchFamily="34" charset="-122"/>
                        </a:rPr>
                        <a:t>正常代谢群</a:t>
                      </a:r>
                      <a:endParaRPr lang="zh-CN" altLang="en-US" sz="1300" b="1"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c>
                  <a:txBody>
                    <a:bodyPr/>
                    <a:lstStyle/>
                    <a:p>
                      <a:pPr algn="l"/>
                      <a:r>
                        <a:rPr lang="zh-CN" altLang="en-US" sz="1300" dirty="0">
                          <a:latin typeface="微软雅黑" panose="020B0503020204020204" pitchFamily="34" charset="-122"/>
                          <a:ea typeface="微软雅黑" panose="020B0503020204020204" pitchFamily="34" charset="-122"/>
                        </a:rPr>
                        <a:t>安全性、有效性好</a:t>
                      </a:r>
                      <a:endParaRPr lang="zh-CN" altLang="en-US" sz="1300"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c>
                  <a:txBody>
                    <a:bodyPr/>
                    <a:lstStyle/>
                    <a:p>
                      <a:pPr algn="l"/>
                      <a:r>
                        <a:rPr lang="en-US" altLang="zh-CN" sz="1300" dirty="0">
                          <a:latin typeface="微软雅黑" panose="020B0503020204020204" pitchFamily="34" charset="-122"/>
                          <a:ea typeface="微软雅黑" panose="020B0503020204020204" pitchFamily="34" charset="-122"/>
                        </a:rPr>
                        <a:t>CYP2C19</a:t>
                      </a:r>
                      <a:r>
                        <a:rPr lang="zh-CN" altLang="en-US" sz="1300" dirty="0">
                          <a:latin typeface="微软雅黑" panose="020B0503020204020204" pitchFamily="34" charset="-122"/>
                          <a:ea typeface="微软雅黑" panose="020B0503020204020204" pitchFamily="34" charset="-122"/>
                        </a:rPr>
                        <a:t>对氯吡格雷药效无影响</a:t>
                      </a:r>
                      <a:endParaRPr lang="en-US" altLang="zh-CN" sz="1300" dirty="0">
                        <a:latin typeface="微软雅黑" panose="020B0503020204020204" pitchFamily="34" charset="-122"/>
                        <a:ea typeface="微软雅黑" panose="020B0503020204020204" pitchFamily="34" charset="-122"/>
                      </a:endParaRPr>
                    </a:p>
                    <a:p>
                      <a:pPr algn="l"/>
                      <a:r>
                        <a:rPr lang="en-US" altLang="zh-CN" sz="1300" dirty="0">
                          <a:latin typeface="微软雅黑" panose="020B0503020204020204" pitchFamily="34" charset="-122"/>
                          <a:ea typeface="微软雅黑" panose="020B0503020204020204" pitchFamily="34" charset="-122"/>
                        </a:rPr>
                        <a:t>ACS</a:t>
                      </a:r>
                      <a:r>
                        <a:rPr lang="zh-CN" altLang="en-US" sz="1300" dirty="0">
                          <a:latin typeface="微软雅黑" panose="020B0503020204020204" pitchFamily="34" charset="-122"/>
                          <a:ea typeface="微软雅黑" panose="020B0503020204020204" pitchFamily="34" charset="-122"/>
                        </a:rPr>
                        <a:t>及</a:t>
                      </a:r>
                      <a:r>
                        <a:rPr lang="en-US" altLang="zh-CN" sz="1300" dirty="0">
                          <a:latin typeface="微软雅黑" panose="020B0503020204020204" pitchFamily="34" charset="-122"/>
                          <a:ea typeface="微软雅黑" panose="020B0503020204020204" pitchFamily="34" charset="-122"/>
                        </a:rPr>
                        <a:t>PCI</a:t>
                      </a:r>
                      <a:r>
                        <a:rPr lang="zh-CN" altLang="en-US" sz="1300" dirty="0">
                          <a:latin typeface="微软雅黑" panose="020B0503020204020204" pitchFamily="34" charset="-122"/>
                          <a:ea typeface="微软雅黑" panose="020B0503020204020204" pitchFamily="34" charset="-122"/>
                        </a:rPr>
                        <a:t>手术后使用常规剂量的氯吡格雷</a:t>
                      </a:r>
                      <a:endParaRPr lang="zh-CN" altLang="en-US" sz="1300"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r>
              <a:tr h="607124">
                <a:tc>
                  <a:txBody>
                    <a:bodyPr/>
                    <a:lstStyle/>
                    <a:p>
                      <a:pPr algn="ct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*1/*2</a:t>
                      </a:r>
                    </a:p>
                    <a:p>
                      <a:pPr algn="ctr"/>
                      <a:r>
                        <a:rPr lang="zh-CN" altLang="en-US" sz="13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3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1300"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c rowSpan="2">
                  <a:txBody>
                    <a:bodyPr/>
                    <a:lstStyle/>
                    <a:p>
                      <a:pPr algn="l"/>
                      <a:r>
                        <a:rPr lang="zh-CN" altLang="en-US" sz="1300" dirty="0">
                          <a:latin typeface="微软雅黑" panose="020B0503020204020204" pitchFamily="34" charset="-122"/>
                          <a:ea typeface="微软雅黑" panose="020B0503020204020204" pitchFamily="34" charset="-122"/>
                        </a:rPr>
                        <a:t>中代谢群</a:t>
                      </a:r>
                      <a:endParaRPr lang="zh-CN" altLang="en-US" sz="1300" b="1"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c rowSpan="2">
                  <a:txBody>
                    <a:bodyPr/>
                    <a:lstStyle/>
                    <a:p>
                      <a:pPr algn="l"/>
                      <a:r>
                        <a:rPr lang="zh-CN" altLang="en-US" sz="1300" dirty="0">
                          <a:latin typeface="微软雅黑" panose="020B0503020204020204" pitchFamily="34" charset="-122"/>
                          <a:ea typeface="微软雅黑" panose="020B0503020204020204" pitchFamily="34" charset="-122"/>
                        </a:rPr>
                        <a:t>抵抗</a:t>
                      </a:r>
                      <a:endParaRPr lang="zh-CN" altLang="en-US" sz="1300"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c rowSpan="2">
                  <a:txBody>
                    <a:bodyPr/>
                    <a:lstStyle/>
                    <a:p>
                      <a:pPr algn="l"/>
                      <a:r>
                        <a:rPr lang="zh-CN" altLang="en-US" sz="1300" dirty="0">
                          <a:latin typeface="微软雅黑" panose="020B0503020204020204" pitchFamily="34" charset="-122"/>
                          <a:ea typeface="微软雅黑" panose="020B0503020204020204" pitchFamily="34" charset="-122"/>
                        </a:rPr>
                        <a:t>高血栓风险病人可考虑增加剂量</a:t>
                      </a:r>
                      <a:endParaRPr lang="en-US" altLang="zh-CN" sz="1300" dirty="0">
                        <a:latin typeface="微软雅黑" panose="020B0503020204020204" pitchFamily="34" charset="-122"/>
                        <a:ea typeface="微软雅黑" panose="020B0503020204020204" pitchFamily="34" charset="-122"/>
                      </a:endParaRPr>
                    </a:p>
                    <a:p>
                      <a:pPr algn="l"/>
                      <a:r>
                        <a:rPr lang="en-US" altLang="zh-CN" sz="1300" b="1" dirty="0">
                          <a:solidFill>
                            <a:schemeClr val="tx1"/>
                          </a:solidFill>
                          <a:latin typeface="微软雅黑" panose="020B0503020204020204" pitchFamily="34" charset="-122"/>
                          <a:ea typeface="微软雅黑" panose="020B0503020204020204" pitchFamily="34" charset="-122"/>
                        </a:rPr>
                        <a:t>PCI</a:t>
                      </a:r>
                      <a:r>
                        <a:rPr lang="zh-CN" altLang="en-US" sz="1300" b="1" dirty="0">
                          <a:solidFill>
                            <a:schemeClr val="tx1"/>
                          </a:solidFill>
                          <a:latin typeface="微软雅黑" panose="020B0503020204020204" pitchFamily="34" charset="-122"/>
                          <a:ea typeface="微软雅黑" panose="020B0503020204020204" pitchFamily="34" charset="-122"/>
                        </a:rPr>
                        <a:t>术后</a:t>
                      </a:r>
                      <a:r>
                        <a:rPr lang="en-US" altLang="zh-CN" sz="1300" b="1" dirty="0">
                          <a:solidFill>
                            <a:schemeClr val="tx1"/>
                          </a:solidFill>
                          <a:latin typeface="微软雅黑" panose="020B0503020204020204" pitchFamily="34" charset="-122"/>
                          <a:ea typeface="微软雅黑" panose="020B0503020204020204" pitchFamily="34" charset="-122"/>
                        </a:rPr>
                        <a:t>1</a:t>
                      </a:r>
                      <a:r>
                        <a:rPr lang="zh-CN" altLang="en-US" sz="1300" b="1" dirty="0">
                          <a:solidFill>
                            <a:schemeClr val="tx1"/>
                          </a:solidFill>
                          <a:latin typeface="微软雅黑" panose="020B0503020204020204" pitchFamily="34" charset="-122"/>
                          <a:ea typeface="微软雅黑" panose="020B0503020204020204" pitchFamily="34" charset="-122"/>
                        </a:rPr>
                        <a:t>周至</a:t>
                      </a:r>
                      <a:r>
                        <a:rPr lang="en-US" altLang="zh-CN" sz="1300" b="1" dirty="0">
                          <a:solidFill>
                            <a:schemeClr val="tx1"/>
                          </a:solidFill>
                          <a:latin typeface="微软雅黑" panose="020B0503020204020204" pitchFamily="34" charset="-122"/>
                          <a:ea typeface="微软雅黑" panose="020B0503020204020204" pitchFamily="34" charset="-122"/>
                        </a:rPr>
                        <a:t>1</a:t>
                      </a:r>
                      <a:r>
                        <a:rPr lang="zh-CN" altLang="en-US" sz="1300" b="1" dirty="0">
                          <a:solidFill>
                            <a:schemeClr val="tx1"/>
                          </a:solidFill>
                          <a:latin typeface="微软雅黑" panose="020B0503020204020204" pitchFamily="34" charset="-122"/>
                          <a:ea typeface="微软雅黑" panose="020B0503020204020204" pitchFamily="34" charset="-122"/>
                        </a:rPr>
                        <a:t>月内考虑使用双倍剂量</a:t>
                      </a:r>
                      <a:r>
                        <a:rPr lang="zh-CN" altLang="en-US" sz="1300" dirty="0">
                          <a:latin typeface="微软雅黑" panose="020B0503020204020204" pitchFamily="34" charset="-122"/>
                          <a:ea typeface="微软雅黑" panose="020B0503020204020204" pitchFamily="34" charset="-122"/>
                        </a:rPr>
                        <a:t>，之后改为正常剂量</a:t>
                      </a:r>
                      <a:endParaRPr lang="zh-CN" altLang="en-US" sz="1300"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r>
              <a:tr h="607124">
                <a:tc>
                  <a:txBody>
                    <a:bodyPr/>
                    <a:lstStyle/>
                    <a:p>
                      <a:pPr algn="ctr"/>
                      <a:r>
                        <a:rPr lang="zh-CN" altLang="en-US" sz="13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3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/*17</a:t>
                      </a:r>
                    </a:p>
                    <a:p>
                      <a:pPr algn="ctr"/>
                      <a:r>
                        <a:rPr lang="zh-CN" altLang="en-US" sz="13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3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/17</a:t>
                      </a:r>
                      <a:endParaRPr lang="zh-CN" altLang="en-US" sz="1300"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tc>
                <a:tc vMerge="1">
                  <a:txBody>
                    <a:bodyPr/>
                    <a:lstStyle/>
                    <a:p>
                      <a:endParaRPr lang="zh-CN"/>
                    </a:p>
                  </a:txBody>
                  <a:tcPr anchor="ctr"/>
                </a:tc>
                <a:tc vMerge="1">
                  <a:txBody>
                    <a:bodyPr/>
                    <a:lstStyle/>
                    <a:p>
                      <a:endParaRPr lang="zh-CN"/>
                    </a:p>
                  </a:txBody>
                  <a:tcPr anchor="ctr"/>
                </a:tc>
                <a:tc vMerge="1">
                  <a:txBody>
                    <a:bodyPr/>
                    <a:lstStyle/>
                    <a:p>
                      <a:endParaRPr lang="zh-CN"/>
                    </a:p>
                  </a:txBody>
                  <a:tcPr anchor="ctr"/>
                </a:tc>
              </a:tr>
              <a:tr h="1174055">
                <a:tc>
                  <a:txBody>
                    <a:bodyPr/>
                    <a:lstStyle/>
                    <a:p>
                      <a:pPr algn="ct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*2/*2</a:t>
                      </a:r>
                    </a:p>
                    <a:p>
                      <a:pPr algn="ct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*3/*3</a:t>
                      </a:r>
                    </a:p>
                    <a:p>
                      <a:pPr algn="ctr"/>
                      <a:r>
                        <a:rPr lang="en-US" altLang="zh-CN" sz="1300" dirty="0">
                          <a:latin typeface="微软雅黑" panose="020B0503020204020204" pitchFamily="34" charset="-122"/>
                          <a:ea typeface="微软雅黑" panose="020B0503020204020204" pitchFamily="34" charset="-122"/>
                          <a:cs typeface="Times New Roman" panose="02020603050405020304" pitchFamily="18" charset="0"/>
                        </a:rPr>
                        <a:t>*2/*3</a:t>
                      </a:r>
                      <a:endParaRPr lang="zh-CN" altLang="en-US" sz="1300"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solidFill>
                      <a:srgbClr val="0086AE">
                        <a:alpha val="40000"/>
                      </a:srgbClr>
                    </a:solidFill>
                  </a:tcPr>
                </a:tc>
                <a:tc>
                  <a:txBody>
                    <a:bodyPr/>
                    <a:lstStyle/>
                    <a:p>
                      <a:pPr algn="l"/>
                      <a:r>
                        <a:rPr lang="zh-CN" altLang="en-US" sz="1300" dirty="0">
                          <a:latin typeface="微软雅黑" panose="020B0503020204020204" pitchFamily="34" charset="-122"/>
                          <a:ea typeface="微软雅黑" panose="020B0503020204020204" pitchFamily="34" charset="-122"/>
                        </a:rPr>
                        <a:t>慢代谢群</a:t>
                      </a:r>
                      <a:endParaRPr lang="zh-CN" altLang="en-US" sz="1300" b="1"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solidFill>
                      <a:srgbClr val="0086AE">
                        <a:alpha val="40000"/>
                      </a:srgbClr>
                    </a:solidFill>
                  </a:tcPr>
                </a:tc>
                <a:tc>
                  <a:txBody>
                    <a:bodyPr/>
                    <a:lstStyle/>
                    <a:p>
                      <a:pPr algn="l"/>
                      <a:r>
                        <a:rPr lang="zh-CN" altLang="en-US" sz="1300" dirty="0">
                          <a:latin typeface="微软雅黑" panose="020B0503020204020204" pitchFamily="34" charset="-122"/>
                          <a:ea typeface="微软雅黑" panose="020B0503020204020204" pitchFamily="34" charset="-122"/>
                        </a:rPr>
                        <a:t>严重抵抗</a:t>
                      </a:r>
                      <a:endParaRPr lang="zh-CN" altLang="en-US" sz="1300" b="1"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solidFill>
                      <a:srgbClr val="0086AE">
                        <a:alpha val="40000"/>
                      </a:srgbClr>
                    </a:solidFill>
                  </a:tcPr>
                </a:tc>
                <a:tc>
                  <a:txBody>
                    <a:bodyPr/>
                    <a:lstStyle/>
                    <a:p>
                      <a:pPr algn="l"/>
                      <a:r>
                        <a:rPr lang="zh-CN" altLang="en-US" sz="1300" dirty="0">
                          <a:latin typeface="微软雅黑" panose="020B0503020204020204" pitchFamily="34" charset="-122"/>
                          <a:ea typeface="微软雅黑" panose="020B0503020204020204" pitchFamily="34" charset="-122"/>
                        </a:rPr>
                        <a:t>氯吡格雷抵抗率大大增加，考虑</a:t>
                      </a:r>
                      <a:r>
                        <a:rPr lang="zh-CN" altLang="en-US" sz="1300" b="1" dirty="0">
                          <a:latin typeface="微软雅黑" panose="020B0503020204020204" pitchFamily="34" charset="-122"/>
                          <a:ea typeface="微软雅黑" panose="020B0503020204020204" pitchFamily="34" charset="-122"/>
                        </a:rPr>
                        <a:t>换用其他抗血小板药物（替格瑞洛或普拉格雷）</a:t>
                      </a:r>
                      <a:endParaRPr lang="en-US" altLang="zh-CN" sz="1300" b="1" dirty="0">
                        <a:latin typeface="微软雅黑" panose="020B0503020204020204" pitchFamily="34" charset="-122"/>
                        <a:ea typeface="微软雅黑" panose="020B0503020204020204" pitchFamily="34" charset="-122"/>
                      </a:endParaRPr>
                    </a:p>
                    <a:p>
                      <a:pPr algn="l"/>
                      <a:r>
                        <a:rPr lang="en-US" altLang="zh-CN" sz="1300" dirty="0">
                          <a:latin typeface="微软雅黑" panose="020B0503020204020204" pitchFamily="34" charset="-122"/>
                          <a:ea typeface="微软雅黑" panose="020B0503020204020204" pitchFamily="34" charset="-122"/>
                        </a:rPr>
                        <a:t>PCI</a:t>
                      </a:r>
                      <a:r>
                        <a:rPr lang="zh-CN" altLang="en-US" sz="1300" dirty="0">
                          <a:latin typeface="微软雅黑" panose="020B0503020204020204" pitchFamily="34" charset="-122"/>
                          <a:ea typeface="微软雅黑" panose="020B0503020204020204" pitchFamily="34" charset="-122"/>
                        </a:rPr>
                        <a:t>术后建议</a:t>
                      </a:r>
                      <a:r>
                        <a:rPr lang="zh-CN" altLang="en-US" sz="1300" b="1" dirty="0">
                          <a:solidFill>
                            <a:schemeClr val="tx1"/>
                          </a:solidFill>
                          <a:latin typeface="微软雅黑" panose="020B0503020204020204" pitchFamily="34" charset="-122"/>
                          <a:ea typeface="微软雅黑" panose="020B0503020204020204" pitchFamily="34" charset="-122"/>
                        </a:rPr>
                        <a:t>联用其他抗血小板药</a:t>
                      </a:r>
                      <a:r>
                        <a:rPr lang="zh-CN" altLang="en-US" sz="1300" dirty="0">
                          <a:latin typeface="微软雅黑" panose="020B0503020204020204" pitchFamily="34" charset="-122"/>
                          <a:ea typeface="微软雅黑" panose="020B0503020204020204" pitchFamily="34" charset="-122"/>
                        </a:rPr>
                        <a:t>，双联治疗改为三联治疗</a:t>
                      </a:r>
                      <a:endParaRPr lang="zh-CN" altLang="en-US" sz="1300" dirty="0">
                        <a:latin typeface="微软雅黑" panose="020B0503020204020204" pitchFamily="34" charset="-122"/>
                        <a:ea typeface="微软雅黑" panose="020B0503020204020204" pitchFamily="34" charset="-122"/>
                        <a:cs typeface="Times New Roman" panose="02020603050405020304" pitchFamily="18" charset="0"/>
                      </a:endParaRPr>
                    </a:p>
                  </a:txBody>
                  <a:tcPr marL="75256" marR="75256" marT="37628" marB="37628" anchor="ctr">
                    <a:solidFill>
                      <a:srgbClr val="0086AE">
                        <a:alpha val="40000"/>
                      </a:srgbClr>
                    </a:solidFill>
                  </a:tcPr>
                </a:tc>
              </a:tr>
            </a:tbl>
          </a:graphicData>
        </a:graphic>
      </p:graphicFrame>
      <p:sp>
        <p:nvSpPr>
          <p:cNvPr id="6" name="TextBox 5"/>
          <p:cNvSpPr txBox="1"/>
          <p:nvPr/>
        </p:nvSpPr>
        <p:spPr>
          <a:xfrm>
            <a:off x="6092433" y="6320204"/>
            <a:ext cx="2911373" cy="400110"/>
          </a:xfrm>
          <a:prstGeom prst="rect">
            <a:avLst/>
          </a:prstGeom>
          <a:noFill/>
        </p:spPr>
        <p:txBody>
          <a:bodyPr wrap="none" rtlCol="0">
            <a:spAutoFit/>
          </a:bodyPr>
          <a:lstStyle/>
          <a:p>
            <a:pPr algn="r"/>
            <a:r>
              <a:rPr lang="en-US" sz="1000" dirty="0">
                <a:solidFill>
                  <a:srgbClr val="0086AB"/>
                </a:solidFill>
                <a:latin typeface="微软雅黑" panose="020B0503020204020204" pitchFamily="34" charset="-122"/>
                <a:ea typeface="微软雅黑" panose="020B0503020204020204" pitchFamily="34" charset="-122"/>
                <a:cs typeface="Times New Roman" panose="02020603050405020304" pitchFamily="18" charset="0"/>
              </a:rPr>
              <a:t>Clin Pharmacol Ther. 2011 Aug;90(2):328-32.</a:t>
            </a:r>
          </a:p>
          <a:p>
            <a:pPr algn="r"/>
            <a:r>
              <a:rPr lang="en-US" sz="1000" dirty="0">
                <a:solidFill>
                  <a:srgbClr val="0086AB"/>
                </a:solidFill>
                <a:latin typeface="微软雅黑" panose="020B0503020204020204" pitchFamily="34" charset="-122"/>
                <a:ea typeface="微软雅黑" panose="020B0503020204020204" pitchFamily="34" charset="-122"/>
                <a:cs typeface="Times New Roman" panose="02020603050405020304" pitchFamily="18" charset="0"/>
              </a:rPr>
              <a:t>J Am Coll Cardiol. 2010 Jul 20;56(4):321-41. </a:t>
            </a:r>
            <a:endParaRPr lang="zh-CN" altLang="en-US" sz="1000" dirty="0">
              <a:solidFill>
                <a:srgbClr val="0086AB"/>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灯片编号占位符 8"/>
          <p:cNvSpPr txBox="1"/>
          <p:nvPr/>
        </p:nvSpPr>
        <p:spPr>
          <a:xfrm>
            <a:off x="6553200" y="6520259"/>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schemeClr val="bg1"/>
                </a:solidFill>
              </a:rPr>
              <a:pPr/>
              <a:t>28</a:t>
            </a:fld>
            <a:endParaRPr lang="zh-CN" altLang="en-US" dirty="0">
              <a:solidFill>
                <a:schemeClr val="bg1"/>
              </a:solidFill>
            </a:endParaRPr>
          </a:p>
        </p:txBody>
      </p:sp>
      <p:sp>
        <p:nvSpPr>
          <p:cNvPr id="10" name="TextBox 9"/>
          <p:cNvSpPr txBox="1"/>
          <p:nvPr/>
        </p:nvSpPr>
        <p:spPr>
          <a:xfrm>
            <a:off x="539552" y="347974"/>
            <a:ext cx="7499064" cy="509259"/>
          </a:xfrm>
          <a:prstGeom prst="rect">
            <a:avLst/>
          </a:prstGeom>
          <a:noFill/>
        </p:spPr>
        <p:txBody>
          <a:bodyPr wrap="square" lIns="77614" tIns="38807" rIns="77614" bIns="38807" rtlCol="0">
            <a:spAutoFit/>
          </a:bodyPr>
          <a:lstStyle/>
          <a:p>
            <a:pPr>
              <a:spcBef>
                <a:spcPct val="0"/>
              </a:spcBef>
            </a:pPr>
            <a:r>
              <a:rPr lang="en-US" altLang="zh-CN" sz="2800" b="1" dirty="0">
                <a:solidFill>
                  <a:srgbClr val="0086AB"/>
                </a:solidFill>
                <a:latin typeface="微软雅黑" panose="020B0503020204020204" pitchFamily="34" charset="-122"/>
                <a:ea typeface="微软雅黑" panose="020B0503020204020204" pitchFamily="34" charset="-122"/>
                <a:cs typeface="+mj-cs"/>
              </a:rPr>
              <a:t>CYP2C19</a:t>
            </a:r>
            <a:r>
              <a:rPr lang="zh-CN" altLang="en-US" sz="2800" b="1" dirty="0">
                <a:solidFill>
                  <a:srgbClr val="0086AB"/>
                </a:solidFill>
                <a:latin typeface="微软雅黑" panose="020B0503020204020204" pitchFamily="34" charset="-122"/>
                <a:ea typeface="微软雅黑" panose="020B0503020204020204" pitchFamily="34" charset="-122"/>
                <a:cs typeface="+mj-cs"/>
              </a:rPr>
              <a:t>检测结果</a:t>
            </a:r>
          </a:p>
        </p:txBody>
      </p:sp>
      <p:grpSp>
        <p:nvGrpSpPr>
          <p:cNvPr id="7" name="组合 6"/>
          <p:cNvGrpSpPr/>
          <p:nvPr/>
        </p:nvGrpSpPr>
        <p:grpSpPr>
          <a:xfrm>
            <a:off x="0" y="-1"/>
            <a:ext cx="9144000" cy="859351"/>
            <a:chOff x="48216" y="-1"/>
            <a:chExt cx="9144000" cy="859351"/>
          </a:xfrm>
        </p:grpSpPr>
        <p:pic>
          <p:nvPicPr>
            <p:cNvPr id="8"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96336" y="-1"/>
              <a:ext cx="1547664" cy="857234"/>
            </a:xfrm>
            <a:prstGeom prst="rect">
              <a:avLst/>
            </a:prstGeom>
            <a:noFill/>
          </p:spPr>
        </p:pic>
        <p:cxnSp>
          <p:nvCxnSpPr>
            <p:cNvPr id="11" name="直接连接符 10"/>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p:cNvPicPr>
            <a:picLocks noChangeAspect="1" noChangeArrowheads="1"/>
          </p:cNvPicPr>
          <p:nvPr/>
        </p:nvPicPr>
        <p:blipFill>
          <a:blip r:embed="rId2" cstate="print"/>
          <a:srcRect/>
          <a:stretch>
            <a:fillRect/>
          </a:stretch>
        </p:blipFill>
        <p:spPr bwMode="auto">
          <a:xfrm>
            <a:off x="611560" y="1244058"/>
            <a:ext cx="7056784" cy="5257666"/>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50217" y="2087288"/>
            <a:ext cx="7036126" cy="45723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629883" y="289951"/>
            <a:ext cx="7686533"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药物代谢酶和药物作用靶点基因检测技术指南</a:t>
            </a:r>
            <a:endParaRPr lang="zh-CN" altLang="en-US" sz="2800"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1979712" y="5211198"/>
            <a:ext cx="6777136" cy="1800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572000" y="5589240"/>
            <a:ext cx="374441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bwMode="auto">
          <a:xfrm>
            <a:off x="0"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pic>
        <p:nvPicPr>
          <p:cNvPr id="6"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858148" y="-1"/>
            <a:ext cx="1285852" cy="857234"/>
          </a:xfrm>
          <a:prstGeom prst="rect">
            <a:avLst/>
          </a:prstGeom>
          <a:noFill/>
        </p:spPr>
      </p:pic>
      <p:grpSp>
        <p:nvGrpSpPr>
          <p:cNvPr id="4" name="组合 3"/>
          <p:cNvGrpSpPr/>
          <p:nvPr/>
        </p:nvGrpSpPr>
        <p:grpSpPr>
          <a:xfrm>
            <a:off x="539552" y="2301482"/>
            <a:ext cx="7964170" cy="2284095"/>
            <a:chOff x="694690" y="2287588"/>
            <a:chExt cx="7964170" cy="2284095"/>
          </a:xfrm>
        </p:grpSpPr>
        <p:sp>
          <p:nvSpPr>
            <p:cNvPr id="31" name="圆角矩形 30"/>
            <p:cNvSpPr/>
            <p:nvPr/>
          </p:nvSpPr>
          <p:spPr bwMode="auto">
            <a:xfrm>
              <a:off x="694690" y="3213735"/>
              <a:ext cx="1142365" cy="431800"/>
            </a:xfrm>
            <a:prstGeom prst="roundRect">
              <a:avLst/>
            </a:prstGeom>
            <a:solidFill>
              <a:srgbClr val="0086AB"/>
            </a:solidFill>
            <a:ln w="9525" cap="flat" cmpd="sng" algn="ctr">
              <a:solidFill>
                <a:srgbClr val="0086AB"/>
              </a:solidFill>
              <a:prstDash val="solid"/>
              <a:round/>
              <a:headEnd type="none" w="med" len="med"/>
              <a:tailEnd type="none" w="med" len="med"/>
            </a:ln>
            <a:effectLst/>
          </p:spPr>
          <p:txBody>
            <a:bodyPr vert="horz" wrap="square" lIns="91440" tIns="45720" rIns="91440" bIns="45720" numCol="1" rtlCol="0" anchor="t" anchorCtr="0" compatLnSpc="1"/>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基因</a:t>
              </a:r>
              <a:endPar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cxnSp>
          <p:nvCxnSpPr>
            <p:cNvPr id="33" name="直接箭头连接符 32"/>
            <p:cNvCxnSpPr/>
            <p:nvPr/>
          </p:nvCxnSpPr>
          <p:spPr bwMode="auto">
            <a:xfrm>
              <a:off x="1935480" y="3429635"/>
              <a:ext cx="215900"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35" name="圆角矩形 34"/>
            <p:cNvSpPr/>
            <p:nvPr/>
          </p:nvSpPr>
          <p:spPr bwMode="auto">
            <a:xfrm>
              <a:off x="2326640" y="2481898"/>
              <a:ext cx="1656080" cy="1895475"/>
            </a:xfrm>
            <a:prstGeom prst="roundRect">
              <a:avLst/>
            </a:prstGeom>
            <a:solidFill>
              <a:srgbClr val="0086AB"/>
            </a:solidFill>
            <a:ln w="9525" cap="flat" cmpd="sng" algn="ctr">
              <a:solidFill>
                <a:srgbClr val="0086AB"/>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ctr" defTabSz="914400" rtl="0" eaLnBrk="0" fontAlgn="base" latinLnBrk="0" hangingPunct="0">
                <a:lnSpc>
                  <a:spcPct val="150000"/>
                </a:lnSpc>
                <a:spcBef>
                  <a:spcPct val="0"/>
                </a:spcBef>
                <a:spcAft>
                  <a:spcPct val="0"/>
                </a:spcAft>
                <a:buClrTx/>
                <a:buSzTx/>
                <a:buFontTx/>
                <a:buNone/>
              </a:pPr>
              <a:r>
                <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药物代谢酶</a:t>
              </a:r>
              <a:endParaRPr kumimoji="0" lang="en-US" altLang="zh-CN"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indent="0" algn="ctr" defTabSz="914400" rtl="0" eaLnBrk="0" fontAlgn="base" latinLnBrk="0" hangingPunct="0">
                <a:lnSpc>
                  <a:spcPct val="150000"/>
                </a:lnSpc>
                <a:spcBef>
                  <a:spcPct val="0"/>
                </a:spcBef>
                <a:spcAft>
                  <a:spcPct val="0"/>
                </a:spcAft>
                <a:buClrTx/>
                <a:buSzTx/>
                <a:buFontTx/>
                <a:buNone/>
              </a:pPr>
              <a:r>
                <a:rPr lang="zh-CN" altLang="en-US" sz="1600" dirty="0" smtClean="0">
                  <a:solidFill>
                    <a:schemeClr val="bg1"/>
                  </a:solidFill>
                  <a:latin typeface="微软雅黑" panose="020B0503020204020204" pitchFamily="34" charset="-122"/>
                  <a:ea typeface="微软雅黑" panose="020B0503020204020204" pitchFamily="34" charset="-122"/>
                </a:rPr>
                <a:t>药物转运蛋白</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marL="0" marR="0" indent="0" algn="ctr" defTabSz="914400" rtl="0" eaLnBrk="0" fontAlgn="base" latinLnBrk="0" hangingPunct="0">
                <a:lnSpc>
                  <a:spcPct val="150000"/>
                </a:lnSpc>
                <a:spcBef>
                  <a:spcPct val="0"/>
                </a:spcBef>
                <a:spcAft>
                  <a:spcPct val="0"/>
                </a:spcAft>
                <a:buClrTx/>
                <a:buSzTx/>
                <a:buFontTx/>
                <a:buNone/>
              </a:pPr>
              <a:r>
                <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药物靶点</a:t>
              </a:r>
              <a:r>
                <a:rPr kumimoji="0" lang="en-US" altLang="zh-CN"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a:t>
              </a:r>
              <a:endParaRPr kumimoji="0" lang="zh-CN" altLang="en-US" sz="1600" b="0" i="0" u="none" strike="noStrike" cap="none" normalizeH="0" baseline="0" dirty="0" smtClean="0">
                <a:ln>
                  <a:noFill/>
                </a:ln>
                <a:solidFill>
                  <a:schemeClr val="bg1"/>
                </a:solidFill>
                <a:effectLst/>
                <a:latin typeface="Arial" panose="020B0604020202020204" pitchFamily="34" charset="0"/>
              </a:endParaRPr>
            </a:p>
          </p:txBody>
        </p:sp>
        <p:cxnSp>
          <p:nvCxnSpPr>
            <p:cNvPr id="36" name="直接箭头连接符 35"/>
            <p:cNvCxnSpPr/>
            <p:nvPr/>
          </p:nvCxnSpPr>
          <p:spPr bwMode="auto">
            <a:xfrm>
              <a:off x="4095750" y="3429635"/>
              <a:ext cx="215900"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37" name="圆角矩形 36"/>
            <p:cNvSpPr/>
            <p:nvPr/>
          </p:nvSpPr>
          <p:spPr bwMode="auto">
            <a:xfrm>
              <a:off x="4436745" y="2287588"/>
              <a:ext cx="2376170" cy="2284095"/>
            </a:xfrm>
            <a:prstGeom prst="roundRect">
              <a:avLst/>
            </a:prstGeom>
            <a:solidFill>
              <a:srgbClr val="0086AB"/>
            </a:solidFill>
            <a:ln w="9525" cap="flat" cmpd="sng" algn="ctr">
              <a:solidFill>
                <a:srgbClr val="0086AB"/>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药代动力学：</a:t>
              </a:r>
              <a:endParaRPr kumimoji="0" lang="en-US" altLang="zh-CN"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0"/>
                </a:spcBef>
                <a:spcAft>
                  <a:spcPct val="0"/>
                </a:spcAft>
                <a:buClrTx/>
                <a:buSzTx/>
                <a:buFontTx/>
                <a:buNone/>
              </a:pPr>
              <a:r>
                <a:rPr lang="zh-CN" altLang="en-US" sz="1600" dirty="0" smtClean="0">
                  <a:solidFill>
                    <a:srgbClr val="FFFF00"/>
                  </a:solidFill>
                  <a:latin typeface="微软雅黑" panose="020B0503020204020204" pitchFamily="34" charset="-122"/>
                  <a:ea typeface="微软雅黑" panose="020B0503020204020204" pitchFamily="34" charset="-122"/>
                </a:rPr>
                <a:t>药物吸收</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rgbClr val="FFFF00"/>
                  </a:solidFill>
                  <a:latin typeface="微软雅黑" panose="020B0503020204020204" pitchFamily="34" charset="-122"/>
                  <a:ea typeface="微软雅黑" panose="020B0503020204020204" pitchFamily="34" charset="-122"/>
                </a:rPr>
                <a:t>转运，活化，分布，代谢</a:t>
              </a:r>
              <a:r>
                <a:rPr lang="zh-CN" altLang="en-US" sz="1600" dirty="0" smtClean="0">
                  <a:solidFill>
                    <a:schemeClr val="bg1"/>
                  </a:solidFill>
                  <a:latin typeface="微软雅黑" panose="020B0503020204020204" pitchFamily="34" charset="-122"/>
                  <a:ea typeface="微软雅黑" panose="020B0503020204020204" pitchFamily="34" charset="-122"/>
                </a:rPr>
                <a:t>等</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0"/>
                </a:spcBef>
                <a:spcAft>
                  <a:spcPct val="0"/>
                </a:spcAft>
                <a:buClrTx/>
                <a:buSzTx/>
                <a:buFontTx/>
                <a:buNone/>
              </a:pPr>
              <a:endParaRPr kumimoji="0" lang="en-US" altLang="zh-CN"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药效动力学：</a:t>
              </a:r>
              <a:endParaRPr kumimoji="0" lang="en-US" altLang="zh-CN" sz="16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0"/>
                </a:spcBef>
                <a:spcAft>
                  <a:spcPct val="0"/>
                </a:spcAft>
                <a:buClrTx/>
                <a:buSzTx/>
                <a:buFontTx/>
                <a:buNone/>
              </a:pPr>
              <a:r>
                <a:rPr lang="zh-CN" altLang="en-US" sz="1600" dirty="0" smtClean="0">
                  <a:solidFill>
                    <a:srgbClr val="FFFF00"/>
                  </a:solidFill>
                  <a:latin typeface="微软雅黑" panose="020B0503020204020204" pitchFamily="34" charset="-122"/>
                  <a:ea typeface="微软雅黑" panose="020B0503020204020204" pitchFamily="34" charset="-122"/>
                </a:rPr>
                <a:t>靶点</a:t>
              </a:r>
              <a:r>
                <a:rPr lang="zh-CN" altLang="en-US" sz="1600" dirty="0" smtClean="0">
                  <a:solidFill>
                    <a:schemeClr val="bg1"/>
                  </a:solidFill>
                  <a:latin typeface="微软雅黑" panose="020B0503020204020204" pitchFamily="34" charset="-122"/>
                  <a:ea typeface="微软雅黑" panose="020B0503020204020204" pitchFamily="34" charset="-122"/>
                </a:rPr>
                <a:t>，免疫系统等</a:t>
              </a:r>
              <a:endPar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cxnSp>
          <p:nvCxnSpPr>
            <p:cNvPr id="38" name="直接箭头连接符 37"/>
            <p:cNvCxnSpPr/>
            <p:nvPr/>
          </p:nvCxnSpPr>
          <p:spPr bwMode="auto">
            <a:xfrm>
              <a:off x="6904355" y="3429635"/>
              <a:ext cx="288290"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44" name="圆角矩形 43"/>
            <p:cNvSpPr/>
            <p:nvPr/>
          </p:nvSpPr>
          <p:spPr bwMode="auto">
            <a:xfrm>
              <a:off x="7362825" y="2339340"/>
              <a:ext cx="1296035" cy="2180590"/>
            </a:xfrm>
            <a:prstGeom prst="roundRect">
              <a:avLst/>
            </a:prstGeom>
            <a:solidFill>
              <a:srgbClr val="0086AB"/>
            </a:solidFill>
            <a:ln w="9525" cap="flat" cmpd="sng" algn="ctr">
              <a:solidFill>
                <a:srgbClr val="0086AB"/>
              </a:solidFill>
              <a:prstDash val="solid"/>
              <a:round/>
              <a:headEnd type="none" w="med" len="med"/>
              <a:tailEnd type="none" w="med" len="med"/>
            </a:ln>
            <a:effectLst/>
          </p:spPr>
          <p:txBody>
            <a:bodyPr vert="horz" wrap="square" lIns="91440" tIns="45720" rIns="91440" bIns="45720" numCol="1" rtlCol="0" anchor="ctr"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药物作用</a:t>
              </a:r>
              <a:endParaRPr kumimoji="0" lang="en-US" altLang="zh-CN"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0"/>
                </a:spcBef>
                <a:spcAft>
                  <a:spcPct val="0"/>
                </a:spcAft>
                <a:buClrTx/>
                <a:buSzTx/>
                <a:buFontTx/>
                <a:buNone/>
              </a:pPr>
              <a:r>
                <a:rPr lang="zh-CN" altLang="en-US" sz="1600" dirty="0" smtClean="0">
                  <a:solidFill>
                    <a:srgbClr val="FFFF00"/>
                  </a:solidFill>
                  <a:latin typeface="微软雅黑" panose="020B0503020204020204" pitchFamily="34" charset="-122"/>
                  <a:ea typeface="微软雅黑" panose="020B0503020204020204" pitchFamily="34" charset="-122"/>
                </a:rPr>
                <a:t>毒副作用</a:t>
              </a:r>
              <a:endParaRPr lang="en-US" altLang="zh-CN" sz="1600" dirty="0" smtClean="0">
                <a:solidFill>
                  <a:srgbClr val="FFFF00"/>
                </a:solidFill>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FFFF00"/>
                  </a:solidFill>
                  <a:effectLst/>
                  <a:latin typeface="微软雅黑" panose="020B0503020204020204" pitchFamily="34" charset="-122"/>
                  <a:ea typeface="微软雅黑" panose="020B0503020204020204" pitchFamily="34" charset="-122"/>
                </a:rPr>
                <a:t>治疗作用</a:t>
              </a:r>
              <a:endParaRPr kumimoji="0" lang="en-US" altLang="zh-CN" sz="1600" b="0" i="0" u="none" strike="noStrike" cap="none" normalizeH="0" baseline="0" dirty="0" smtClean="0">
                <a:ln>
                  <a:noFill/>
                </a:ln>
                <a:solidFill>
                  <a:srgbClr val="FFFF00"/>
                </a:solidFill>
                <a:effectLst/>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0"/>
                </a:spcBef>
                <a:spcAft>
                  <a:spcPct val="0"/>
                </a:spcAft>
                <a:buClrTx/>
                <a:buSzTx/>
                <a:buFontTx/>
                <a:buNone/>
              </a:pPr>
              <a:r>
                <a:rPr lang="zh-CN" altLang="en-US" sz="1600" dirty="0" smtClean="0">
                  <a:solidFill>
                    <a:srgbClr val="FFFF00"/>
                  </a:solidFill>
                  <a:latin typeface="微软雅黑" panose="020B0503020204020204" pitchFamily="34" charset="-122"/>
                  <a:ea typeface="微软雅黑" panose="020B0503020204020204" pitchFamily="34" charset="-122"/>
                </a:rPr>
                <a:t>药物耐受</a:t>
              </a:r>
              <a:endParaRPr lang="en-US" altLang="zh-CN" sz="1600" dirty="0" smtClean="0">
                <a:solidFill>
                  <a:srgbClr val="FFFF00"/>
                </a:solidFill>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变态反应</a:t>
              </a:r>
              <a:endParaRPr kumimoji="0" lang="en-US" altLang="zh-CN"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indent="0" algn="l" defTabSz="914400" rtl="0" eaLnBrk="0" fontAlgn="base" latinLnBrk="0" hangingPunct="0">
                <a:lnSpc>
                  <a:spcPct val="100000"/>
                </a:lnSpc>
                <a:spcBef>
                  <a:spcPct val="0"/>
                </a:spcBef>
                <a:spcAft>
                  <a:spcPct val="0"/>
                </a:spcAft>
                <a:buClrTx/>
                <a:buSzTx/>
                <a:buFontTx/>
                <a:buNone/>
              </a:pPr>
              <a:r>
                <a:rPr lang="en-US" altLang="zh-CN" sz="1600" dirty="0" smtClean="0">
                  <a:solidFill>
                    <a:schemeClr val="bg1"/>
                  </a:solidFill>
                  <a:latin typeface="微软雅黑" panose="020B0503020204020204" pitchFamily="34" charset="-122"/>
                  <a:ea typeface="微软雅黑" panose="020B0503020204020204" pitchFamily="34" charset="-122"/>
                </a:rPr>
                <a:t>…</a:t>
              </a:r>
              <a:endParaRPr kumimoji="0" lang="zh-CN" altLang="en-US" sz="1600" b="0"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grpSp>
      <p:sp>
        <p:nvSpPr>
          <p:cNvPr id="45" name="TextBox 44"/>
          <p:cNvSpPr txBox="1"/>
          <p:nvPr/>
        </p:nvSpPr>
        <p:spPr>
          <a:xfrm>
            <a:off x="519430" y="1133475"/>
            <a:ext cx="1416050" cy="46164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为什么？</a:t>
            </a:r>
            <a:endParaRPr lang="zh-CN" altLang="en-US" sz="2400" dirty="0">
              <a:latin typeface="微软雅黑" panose="020B0503020204020204" pitchFamily="34" charset="-122"/>
              <a:ea typeface="微软雅黑" panose="020B0503020204020204" pitchFamily="34" charset="-122"/>
            </a:endParaRPr>
          </a:p>
        </p:txBody>
      </p:sp>
      <p:sp>
        <p:nvSpPr>
          <p:cNvPr id="2" name="矩形 1"/>
          <p:cNvSpPr/>
          <p:nvPr/>
        </p:nvSpPr>
        <p:spPr>
          <a:xfrm>
            <a:off x="1647296" y="5085184"/>
            <a:ext cx="5852795" cy="400050"/>
          </a:xfrm>
          <a:prstGeom prst="rect">
            <a:avLst/>
          </a:prstGeom>
        </p:spPr>
        <p:txBody>
          <a:bodyPr wrap="square">
            <a:spAutoFit/>
          </a:bodyPr>
          <a:lstStyle/>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遗传背景的</a:t>
            </a:r>
            <a:r>
              <a:rPr lang="zh-CN" altLang="en-US" sz="2000" b="1" dirty="0">
                <a:solidFill>
                  <a:srgbClr val="0086AB"/>
                </a:solidFill>
                <a:latin typeface="微软雅黑" panose="020B0503020204020204" pitchFamily="34" charset="-122"/>
                <a:ea typeface="微软雅黑" panose="020B0503020204020204" pitchFamily="34" charset="-122"/>
              </a:rPr>
              <a:t>个体差异</a:t>
            </a:r>
            <a:r>
              <a:rPr lang="zh-CN" altLang="en-US" dirty="0">
                <a:solidFill>
                  <a:schemeClr val="bg1">
                    <a:lumMod val="50000"/>
                  </a:schemeClr>
                </a:solidFill>
                <a:latin typeface="微软雅黑" panose="020B0503020204020204" pitchFamily="34" charset="-122"/>
                <a:ea typeface="微软雅黑" panose="020B0503020204020204" pitchFamily="34" charset="-122"/>
              </a:rPr>
              <a:t>严重影响了用药的</a:t>
            </a:r>
            <a:r>
              <a:rPr lang="zh-CN" altLang="en-US" sz="2000" b="1" dirty="0">
                <a:solidFill>
                  <a:srgbClr val="0086AB"/>
                </a:solidFill>
                <a:latin typeface="微软雅黑" panose="020B0503020204020204" pitchFamily="34" charset="-122"/>
                <a:ea typeface="微软雅黑" panose="020B0503020204020204" pitchFamily="34" charset="-122"/>
              </a:rPr>
              <a:t>安全</a:t>
            </a:r>
            <a:r>
              <a:rPr lang="zh-CN" altLang="en-US" dirty="0">
                <a:solidFill>
                  <a:schemeClr val="bg1">
                    <a:lumMod val="50000"/>
                  </a:schemeClr>
                </a:solidFill>
                <a:latin typeface="微软雅黑" panose="020B0503020204020204" pitchFamily="34" charset="-122"/>
                <a:ea typeface="微软雅黑" panose="020B0503020204020204" pitchFamily="34" charset="-122"/>
              </a:rPr>
              <a:t>及</a:t>
            </a:r>
            <a:r>
              <a:rPr lang="zh-CN" altLang="en-US" sz="2000" b="1" dirty="0">
                <a:solidFill>
                  <a:srgbClr val="0086AB"/>
                </a:solidFill>
                <a:latin typeface="微软雅黑" panose="020B0503020204020204" pitchFamily="34" charset="-122"/>
                <a:ea typeface="微软雅黑" panose="020B0503020204020204" pitchFamily="34" charset="-122"/>
              </a:rPr>
              <a:t>效率</a:t>
            </a:r>
          </a:p>
        </p:txBody>
      </p:sp>
      <p:sp>
        <p:nvSpPr>
          <p:cNvPr id="3" name="矩形 2"/>
          <p:cNvSpPr/>
          <p:nvPr/>
        </p:nvSpPr>
        <p:spPr>
          <a:xfrm>
            <a:off x="317608" y="334013"/>
            <a:ext cx="3383280" cy="521970"/>
          </a:xfrm>
          <a:prstGeom prst="rect">
            <a:avLst/>
          </a:prstGeom>
        </p:spPr>
        <p:txBody>
          <a:bodyPr wrap="none">
            <a:spAutoFit/>
          </a:bodyPr>
          <a:lstStyle/>
          <a:p>
            <a:pPr>
              <a:spcBef>
                <a:spcPct val="0"/>
              </a:spcBef>
            </a:pPr>
            <a:r>
              <a:rPr lang="zh-CN" altLang="en-US" sz="2800" b="1" dirty="0">
                <a:solidFill>
                  <a:srgbClr val="0086AB"/>
                </a:solidFill>
                <a:latin typeface="微软雅黑" panose="020B0503020204020204" pitchFamily="34" charset="-122"/>
                <a:ea typeface="微软雅黑" panose="020B0503020204020204" pitchFamily="34" charset="-122"/>
              </a:rPr>
              <a:t>个体化用药基因检测</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22724" y="2730269"/>
            <a:ext cx="6445620" cy="648000"/>
            <a:chOff x="2302724" y="3629309"/>
            <a:chExt cx="6445620" cy="648000"/>
          </a:xfrm>
        </p:grpSpPr>
        <p:sp>
          <p:nvSpPr>
            <p:cNvPr id="5" name="直角三角形 4"/>
            <p:cNvSpPr/>
            <p:nvPr/>
          </p:nvSpPr>
          <p:spPr>
            <a:xfrm rot="8075679" flipV="1">
              <a:off x="2302724" y="3629309"/>
              <a:ext cx="648000" cy="648000"/>
            </a:xfrm>
            <a:prstGeom prst="rtTriangle">
              <a:avLst/>
            </a:prstGeom>
            <a:solidFill>
              <a:srgbClr val="008EA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3312000" y="3629309"/>
              <a:ext cx="5436344" cy="648000"/>
            </a:xfrm>
            <a:prstGeom prst="roundRect">
              <a:avLst/>
            </a:prstGeom>
            <a:solidFill>
              <a:srgbClr val="008EAB"/>
            </a:solid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smtClean="0">
                  <a:latin typeface="微软雅黑" panose="020B0503020204020204" pitchFamily="34" charset="-122"/>
                  <a:ea typeface="微软雅黑" panose="020B0503020204020204" pitchFamily="34" charset="-122"/>
                </a:rPr>
                <a:t>华法林用药指导基因检测</a:t>
              </a:r>
              <a:endParaRPr lang="zh-CN" altLang="en-US" sz="30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44500" y="1027504"/>
            <a:ext cx="8686800" cy="422672"/>
          </a:xfrm>
          <a:prstGeom prst="rect">
            <a:avLst/>
          </a:prstGeom>
        </p:spPr>
        <p:txBody>
          <a:bodyPr lIns="91419" tIns="45709" rIns="91419" bIns="45709">
            <a:noAutofit/>
          </a:bodyPr>
          <a:lstStyle/>
          <a:p>
            <a:pPr algn="ctr" fontAlgn="base">
              <a:spcBef>
                <a:spcPct val="0"/>
              </a:spcBef>
              <a:spcAft>
                <a:spcPct val="0"/>
              </a:spcAft>
              <a:defRPr/>
            </a:pPr>
            <a:endParaRPr lang="zh-CN" altLang="en-US" sz="4000" b="1" kern="0" dirty="0">
              <a:solidFill>
                <a:schemeClr val="tx2"/>
              </a:solidFill>
              <a:latin typeface="华文楷体" panose="02010600040101010101" pitchFamily="2" charset="-122"/>
              <a:ea typeface="华文楷体" panose="02010600040101010101" pitchFamily="2" charset="-122"/>
              <a:cs typeface="+mj-cs"/>
            </a:endParaRPr>
          </a:p>
        </p:txBody>
      </p:sp>
      <p:sp>
        <p:nvSpPr>
          <p:cNvPr id="23" name="TextBox 22"/>
          <p:cNvSpPr txBox="1"/>
          <p:nvPr/>
        </p:nvSpPr>
        <p:spPr>
          <a:xfrm>
            <a:off x="385665" y="347974"/>
            <a:ext cx="6912768" cy="509259"/>
          </a:xfrm>
          <a:prstGeom prst="rect">
            <a:avLst/>
          </a:prstGeom>
          <a:noFill/>
        </p:spPr>
        <p:txBody>
          <a:bodyPr wrap="square" lIns="77614" tIns="38807" rIns="77614" bIns="38807" rtlCol="0">
            <a:spAutoFit/>
          </a:bodyPr>
          <a:lstStyle/>
          <a:p>
            <a:pPr>
              <a:spcBef>
                <a:spcPct val="0"/>
              </a:spcBef>
            </a:pPr>
            <a:r>
              <a:rPr lang="en-US" altLang="zh-CN" sz="2800" b="1" dirty="0">
                <a:solidFill>
                  <a:srgbClr val="0086AB"/>
                </a:solidFill>
                <a:latin typeface="微软雅黑" panose="020B0503020204020204" pitchFamily="34" charset="-122"/>
                <a:ea typeface="微软雅黑" panose="020B0503020204020204" pitchFamily="34" charset="-122"/>
              </a:rPr>
              <a:t>CYP2C9&amp;VKORC1</a:t>
            </a:r>
            <a:r>
              <a:rPr lang="zh-CN" altLang="en-US" sz="2800" b="1" dirty="0">
                <a:solidFill>
                  <a:srgbClr val="0086AB"/>
                </a:solidFill>
                <a:latin typeface="微软雅黑" panose="020B0503020204020204" pitchFamily="34" charset="-122"/>
                <a:ea typeface="微软雅黑" panose="020B0503020204020204" pitchFamily="34" charset="-122"/>
              </a:rPr>
              <a:t>检测：原理介绍</a:t>
            </a:r>
            <a:endParaRPr lang="zh-CN" altLang="en-US" sz="2800" b="1" dirty="0">
              <a:solidFill>
                <a:srgbClr val="0086AB"/>
              </a:solidFill>
              <a:latin typeface="微软雅黑" panose="020B0503020204020204" pitchFamily="34" charset="-122"/>
              <a:ea typeface="微软雅黑" panose="020B0503020204020204" pitchFamily="34" charset="-122"/>
              <a:cs typeface="+mj-cs"/>
            </a:endParaRPr>
          </a:p>
        </p:txBody>
      </p:sp>
      <p:sp>
        <p:nvSpPr>
          <p:cNvPr id="32" name="上弧形箭头 31"/>
          <p:cNvSpPr/>
          <p:nvPr/>
        </p:nvSpPr>
        <p:spPr>
          <a:xfrm rot="10800000">
            <a:off x="2171540" y="3651535"/>
            <a:ext cx="3055214" cy="80915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580719" y="1774523"/>
            <a:ext cx="6455892" cy="1255598"/>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20000"/>
                  <a:lumOff val="80000"/>
                </a:schemeClr>
              </a:solidFill>
            </a:endParaRPr>
          </a:p>
        </p:txBody>
      </p:sp>
      <p:sp>
        <p:nvSpPr>
          <p:cNvPr id="2" name="圆角矩形 1"/>
          <p:cNvSpPr/>
          <p:nvPr/>
        </p:nvSpPr>
        <p:spPr bwMode="auto">
          <a:xfrm>
            <a:off x="1000884" y="2174615"/>
            <a:ext cx="1928827" cy="455415"/>
          </a:xfrm>
          <a:prstGeom prst="roundRect">
            <a:avLst/>
          </a:prstGeom>
          <a:noFill/>
          <a:ln w="19050" cap="flat" cmpd="sng" algn="ctr">
            <a:solidFill>
              <a:srgbClr val="0086AB"/>
            </a:solidFill>
            <a:prstDash val="solid"/>
            <a:round/>
            <a:headEnd type="none" w="med" len="med"/>
            <a:tailEnd type="none" w="med" len="med"/>
          </a:ln>
          <a:effectLst/>
        </p:spPr>
        <p:txBody>
          <a:bodyPr vert="horz" wrap="square" lIns="91419" tIns="45709" rIns="91419" bIns="45709" numCol="1" rtlCol="0" anchor="ctr" anchorCtr="0" compatLnSpc="1"/>
          <a:lstStyle/>
          <a:p>
            <a:pPr algn="ctr" eaLnBrk="0" fontAlgn="base" hangingPunct="0">
              <a:spcBef>
                <a:spcPct val="0"/>
              </a:spcBef>
              <a:spcAft>
                <a:spcPct val="0"/>
              </a:spcAft>
            </a:pPr>
            <a:r>
              <a:rPr lang="zh-CN" altLang="en-US" sz="1600" dirty="0">
                <a:solidFill>
                  <a:srgbClr val="0086AB"/>
                </a:solidFill>
                <a:latin typeface="微软雅黑" panose="020B0503020204020204" pitchFamily="34" charset="-122"/>
                <a:ea typeface="微软雅黑" panose="020B0503020204020204" pitchFamily="34" charset="-122"/>
              </a:rPr>
              <a:t>无活性凝血因子</a:t>
            </a:r>
          </a:p>
        </p:txBody>
      </p:sp>
      <p:sp>
        <p:nvSpPr>
          <p:cNvPr id="5" name="圆角矩形 4"/>
          <p:cNvSpPr/>
          <p:nvPr/>
        </p:nvSpPr>
        <p:spPr bwMode="auto">
          <a:xfrm>
            <a:off x="4512612" y="2154006"/>
            <a:ext cx="2000264" cy="476024"/>
          </a:xfrm>
          <a:prstGeom prst="roundRect">
            <a:avLst/>
          </a:prstGeom>
          <a:noFill/>
          <a:ln w="19050" cap="flat" cmpd="sng" algn="ctr">
            <a:solidFill>
              <a:srgbClr val="0086AB"/>
            </a:solidFill>
            <a:prstDash val="solid"/>
            <a:round/>
            <a:headEnd type="none" w="med" len="med"/>
            <a:tailEnd type="none" w="med" len="med"/>
          </a:ln>
          <a:effectLst/>
        </p:spPr>
        <p:txBody>
          <a:bodyPr vert="horz" wrap="square" lIns="91419" tIns="45709" rIns="91419" bIns="45709" numCol="1" rtlCol="0" anchor="ctr" anchorCtr="0" compatLnSpc="1"/>
          <a:lstStyle/>
          <a:p>
            <a:pPr algn="ctr"/>
            <a:r>
              <a:rPr lang="zh-CN" altLang="en-US" sz="1600" dirty="0">
                <a:solidFill>
                  <a:srgbClr val="0086AB"/>
                </a:solidFill>
                <a:latin typeface="微软雅黑" panose="020B0503020204020204" pitchFamily="34" charset="-122"/>
                <a:ea typeface="微软雅黑" panose="020B0503020204020204" pitchFamily="34" charset="-122"/>
              </a:rPr>
              <a:t>有活性凝血因子</a:t>
            </a:r>
          </a:p>
        </p:txBody>
      </p:sp>
      <p:sp>
        <p:nvSpPr>
          <p:cNvPr id="6" name="爆炸形 1 5"/>
          <p:cNvSpPr/>
          <p:nvPr/>
        </p:nvSpPr>
        <p:spPr bwMode="auto">
          <a:xfrm>
            <a:off x="7120841" y="1615794"/>
            <a:ext cx="1357291" cy="1714512"/>
          </a:xfrm>
          <a:prstGeom prst="irregularSeal1">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19" tIns="45709" rIns="91419" bIns="45709" numCol="1" rtlCol="0" anchor="t" anchorCtr="0" compatLnSpc="1"/>
          <a:lstStyle/>
          <a:p>
            <a:pPr eaLnBrk="0" fontAlgn="base" hangingPunct="0">
              <a:spcBef>
                <a:spcPct val="0"/>
              </a:spcBef>
              <a:spcAft>
                <a:spcPct val="0"/>
              </a:spcAft>
            </a:pPr>
            <a:r>
              <a:rPr lang="zh-CN" altLang="en-US" dirty="0">
                <a:solidFill>
                  <a:schemeClr val="bg1"/>
                </a:solidFill>
                <a:latin typeface="微软雅黑" panose="020B0503020204020204" pitchFamily="34" charset="-122"/>
                <a:ea typeface="微软雅黑" panose="020B0503020204020204" pitchFamily="34" charset="-122"/>
              </a:rPr>
              <a:t>凝血</a:t>
            </a:r>
          </a:p>
        </p:txBody>
      </p:sp>
      <p:sp>
        <p:nvSpPr>
          <p:cNvPr id="14" name="TextBox 13"/>
          <p:cNvSpPr txBox="1"/>
          <p:nvPr/>
        </p:nvSpPr>
        <p:spPr>
          <a:xfrm>
            <a:off x="3993649" y="4827064"/>
            <a:ext cx="594992" cy="338532"/>
          </a:xfrm>
          <a:prstGeom prst="rect">
            <a:avLst/>
          </a:prstGeom>
          <a:noFill/>
        </p:spPr>
        <p:txBody>
          <a:bodyPr wrap="none" lIns="91419" tIns="45709" rIns="91419" bIns="45709" rtlCol="0">
            <a:spAutoFit/>
          </a:bodyPr>
          <a:lstStyle/>
          <a:p>
            <a:r>
              <a:rPr lang="zh-CN" altLang="en-US" sz="1600" dirty="0">
                <a:latin typeface="微软雅黑" panose="020B0503020204020204" pitchFamily="34" charset="-122"/>
                <a:ea typeface="微软雅黑" panose="020B0503020204020204" pitchFamily="34" charset="-122"/>
              </a:rPr>
              <a:t>靶点</a:t>
            </a:r>
          </a:p>
        </p:txBody>
      </p:sp>
      <p:sp>
        <p:nvSpPr>
          <p:cNvPr id="17" name="直角上箭头 16"/>
          <p:cNvSpPr/>
          <p:nvPr/>
        </p:nvSpPr>
        <p:spPr bwMode="auto">
          <a:xfrm rot="5400000">
            <a:off x="4971631" y="4508596"/>
            <a:ext cx="735718" cy="3246400"/>
          </a:xfrm>
          <a:prstGeom prst="bentUpArrow">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19" tIns="45709" rIns="91419" bIns="45709" numCol="1" rtlCol="0" anchor="t" anchorCtr="0" compatLnSpc="1"/>
          <a:lstStyle/>
          <a:p>
            <a:pPr eaLnBrk="0" fontAlgn="base" hangingPunct="0">
              <a:spcBef>
                <a:spcPct val="0"/>
              </a:spcBef>
              <a:spcAft>
                <a:spcPct val="0"/>
              </a:spcAft>
            </a:pPr>
            <a:endParaRPr lang="zh-CN" altLang="en-US" sz="1600" dirty="0">
              <a:latin typeface="Arial" panose="020B0604020202020204" pitchFamily="34" charset="0"/>
            </a:endParaRPr>
          </a:p>
        </p:txBody>
      </p:sp>
      <p:sp>
        <p:nvSpPr>
          <p:cNvPr id="18" name="TextBox 17"/>
          <p:cNvSpPr txBox="1"/>
          <p:nvPr/>
        </p:nvSpPr>
        <p:spPr>
          <a:xfrm>
            <a:off x="6962691" y="6038011"/>
            <a:ext cx="1066800" cy="461643"/>
          </a:xfrm>
          <a:prstGeom prst="rect">
            <a:avLst/>
          </a:prstGeom>
          <a:noFill/>
        </p:spPr>
        <p:txBody>
          <a:bodyPr wrap="square" lIns="91419" tIns="45709" rIns="91419" bIns="45709" rtlCol="0">
            <a:spAutoFit/>
          </a:bodyPr>
          <a:lstStyle/>
          <a:p>
            <a:r>
              <a:rPr lang="zh-CN" altLang="en-US" sz="2400" dirty="0">
                <a:latin typeface="微软雅黑" panose="020B0503020204020204" pitchFamily="34" charset="-122"/>
                <a:ea typeface="微软雅黑" panose="020B0503020204020204" pitchFamily="34" charset="-122"/>
              </a:rPr>
              <a:t>代谢</a:t>
            </a:r>
          </a:p>
        </p:txBody>
      </p:sp>
      <p:sp>
        <p:nvSpPr>
          <p:cNvPr id="10" name="椭圆 9"/>
          <p:cNvSpPr/>
          <p:nvPr/>
        </p:nvSpPr>
        <p:spPr bwMode="auto">
          <a:xfrm>
            <a:off x="2380878" y="3932551"/>
            <a:ext cx="2793493" cy="721297"/>
          </a:xfrm>
          <a:prstGeom prst="ellipse">
            <a:avLst/>
          </a:prstGeom>
          <a:solidFill>
            <a:srgbClr val="0086AB"/>
          </a:solidFill>
          <a:ln w="9525" cap="flat" cmpd="sng" algn="ctr">
            <a:solidFill>
              <a:schemeClr val="bg1"/>
            </a:solidFill>
            <a:prstDash val="solid"/>
            <a:round/>
            <a:headEnd type="none" w="med" len="med"/>
            <a:tailEnd type="none" w="med" len="med"/>
          </a:ln>
        </p:spPr>
        <p:txBody>
          <a:bodyPr vert="horz" wrap="square" lIns="91440" tIns="45720" rIns="91440" bIns="45720" numCol="1" rtlCol="0" anchor="t" anchorCtr="0" compatLnSpc="1"/>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维生素环氧化物还原酶（</a:t>
            </a:r>
            <a:r>
              <a:rPr lang="en-US" altLang="zh-CN" sz="1600" b="1" dirty="0"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VKORC1)</a:t>
            </a:r>
            <a:endParaRPr lang="zh-CN" altLang="en-US" sz="16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圆角矩形 11"/>
          <p:cNvSpPr/>
          <p:nvPr/>
        </p:nvSpPr>
        <p:spPr bwMode="auto">
          <a:xfrm>
            <a:off x="3011861" y="5313206"/>
            <a:ext cx="1660376" cy="402221"/>
          </a:xfrm>
          <a:prstGeom prst="roundRect">
            <a:avLst/>
          </a:prstGeom>
          <a:solidFill>
            <a:srgbClr val="0086AB"/>
          </a:solidFill>
          <a:ln w="9525" cap="flat" cmpd="sng" algn="ctr">
            <a:solidFill>
              <a:srgbClr val="0086AB"/>
            </a:solidFill>
            <a:prstDash val="solid"/>
            <a:round/>
            <a:headEnd type="none" w="med" len="med"/>
            <a:tailEnd type="none" w="med" len="med"/>
          </a:ln>
        </p:spPr>
        <p:txBody>
          <a:bodyPr vert="horz" wrap="square" lIns="91440" tIns="45720" rIns="91440" bIns="45720" numCol="1" rtlCol="0" anchor="ctr" anchorCtr="0" compatLnSpc="1"/>
          <a:lstStyle/>
          <a:p>
            <a:pPr algn="ctr"/>
            <a:r>
              <a:rPr lang="zh-CN" altLang="en-US" b="1" dirty="0">
                <a:solidFill>
                  <a:schemeClr val="bg1"/>
                </a:solidFill>
                <a:latin typeface="Heiti SC Light" charset="-122"/>
                <a:ea typeface="Heiti SC Light" charset="-122"/>
                <a:cs typeface="Heiti SC Light" charset="-122"/>
              </a:rPr>
              <a:t>华法林</a:t>
            </a:r>
          </a:p>
        </p:txBody>
      </p:sp>
      <p:sp>
        <p:nvSpPr>
          <p:cNvPr id="24" name="椭圆 23"/>
          <p:cNvSpPr/>
          <p:nvPr/>
        </p:nvSpPr>
        <p:spPr bwMode="auto">
          <a:xfrm>
            <a:off x="4612489" y="5797033"/>
            <a:ext cx="1892220" cy="481956"/>
          </a:xfrm>
          <a:prstGeom prst="ellipse">
            <a:avLst/>
          </a:prstGeom>
          <a:solidFill>
            <a:srgbClr val="0086AB"/>
          </a:solidFill>
          <a:ln w="9525" cap="flat" cmpd="sng" algn="ctr">
            <a:solidFill>
              <a:schemeClr val="bg1"/>
            </a:solidFill>
            <a:prstDash val="solid"/>
            <a:round/>
            <a:headEnd type="none" w="med" len="med"/>
            <a:tailEnd type="none" w="med" len="med"/>
          </a:ln>
        </p:spPr>
        <p:txBody>
          <a:bodyPr vert="horz" wrap="square" lIns="91440" tIns="45720" rIns="91440" bIns="45720" numCol="1" rtlCol="0" anchor="ctr" anchorCtr="0" compatLnSpc="1"/>
          <a:lstStyle/>
          <a:p>
            <a:pPr algn="ct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CYP2C9</a:t>
            </a:r>
            <a:endParaRPr lang="zh-CN" altLang="en-US"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灯片编号占位符 8"/>
          <p:cNvSpPr txBox="1"/>
          <p:nvPr/>
        </p:nvSpPr>
        <p:spPr>
          <a:xfrm>
            <a:off x="6472435" y="5581374"/>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schemeClr val="bg1"/>
                </a:solidFill>
              </a:rPr>
              <a:pPr/>
              <a:t>31</a:t>
            </a:fld>
            <a:endParaRPr lang="zh-CN" altLang="en-US" dirty="0">
              <a:solidFill>
                <a:schemeClr val="bg1"/>
              </a:solidFill>
            </a:endParaRPr>
          </a:p>
        </p:txBody>
      </p:sp>
      <p:sp>
        <p:nvSpPr>
          <p:cNvPr id="15" name="TextBox 14"/>
          <p:cNvSpPr txBox="1"/>
          <p:nvPr/>
        </p:nvSpPr>
        <p:spPr>
          <a:xfrm>
            <a:off x="3481501" y="1774523"/>
            <a:ext cx="980669" cy="373363"/>
          </a:xfrm>
          <a:prstGeom prst="rect">
            <a:avLst/>
          </a:prstGeom>
          <a:noFill/>
        </p:spPr>
        <p:txBody>
          <a:bodyPr wrap="square" rtlCol="0">
            <a:spAutoFit/>
          </a:bodyPr>
          <a:lstStyle/>
          <a:p>
            <a:r>
              <a:rPr lang="zh-CN" altLang="en-US" b="1" dirty="0" smtClean="0"/>
              <a:t>肝脏</a:t>
            </a:r>
            <a:endParaRPr lang="zh-CN" altLang="en-US" b="1" dirty="0"/>
          </a:p>
        </p:txBody>
      </p:sp>
      <p:sp>
        <p:nvSpPr>
          <p:cNvPr id="16" name="右箭头 15"/>
          <p:cNvSpPr/>
          <p:nvPr/>
        </p:nvSpPr>
        <p:spPr>
          <a:xfrm>
            <a:off x="3048548" y="2310985"/>
            <a:ext cx="1413622" cy="1620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4707135" y="3282203"/>
            <a:ext cx="991365" cy="369332"/>
          </a:xfrm>
          <a:prstGeom prst="rect">
            <a:avLst/>
          </a:prstGeom>
          <a:noFill/>
        </p:spPr>
        <p:txBody>
          <a:bodyPr wrap="square" rtlCol="0">
            <a:spAutoFit/>
          </a:bodyPr>
          <a:lstStyle/>
          <a:p>
            <a:r>
              <a:rPr lang="zh-CN" altLang="en-US" dirty="0" smtClean="0"/>
              <a:t>维生素</a:t>
            </a:r>
            <a:r>
              <a:rPr lang="en-US" altLang="zh-CN" dirty="0" smtClean="0"/>
              <a:t>K</a:t>
            </a:r>
            <a:endParaRPr lang="zh-CN" altLang="en-US" dirty="0"/>
          </a:p>
        </p:txBody>
      </p:sp>
      <p:sp>
        <p:nvSpPr>
          <p:cNvPr id="20" name="TextBox 19"/>
          <p:cNvSpPr txBox="1"/>
          <p:nvPr/>
        </p:nvSpPr>
        <p:spPr>
          <a:xfrm>
            <a:off x="1000884" y="3282203"/>
            <a:ext cx="1848835" cy="369332"/>
          </a:xfrm>
          <a:prstGeom prst="rect">
            <a:avLst/>
          </a:prstGeom>
          <a:noFill/>
        </p:spPr>
        <p:txBody>
          <a:bodyPr wrap="square" rtlCol="0">
            <a:spAutoFit/>
          </a:bodyPr>
          <a:lstStyle/>
          <a:p>
            <a:r>
              <a:rPr lang="zh-CN" altLang="en-US" dirty="0" smtClean="0"/>
              <a:t>还原型维生素</a:t>
            </a:r>
            <a:r>
              <a:rPr lang="en-US" altLang="zh-CN" dirty="0" smtClean="0"/>
              <a:t>K</a:t>
            </a:r>
            <a:endParaRPr lang="zh-CN" altLang="en-US" dirty="0"/>
          </a:p>
        </p:txBody>
      </p:sp>
      <p:sp>
        <p:nvSpPr>
          <p:cNvPr id="31" name="上弧形箭头 30"/>
          <p:cNvSpPr/>
          <p:nvPr/>
        </p:nvSpPr>
        <p:spPr>
          <a:xfrm>
            <a:off x="2250018" y="2402322"/>
            <a:ext cx="3055214" cy="87988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3711785" y="4699567"/>
            <a:ext cx="193759"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矩形 33"/>
          <p:cNvSpPr/>
          <p:nvPr/>
        </p:nvSpPr>
        <p:spPr>
          <a:xfrm>
            <a:off x="3775402" y="4745286"/>
            <a:ext cx="45719" cy="54602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0" y="-1"/>
            <a:ext cx="9144000" cy="859351"/>
            <a:chOff x="48216" y="-1"/>
            <a:chExt cx="9144000" cy="859351"/>
          </a:xfrm>
        </p:grpSpPr>
        <p:pic>
          <p:nvPicPr>
            <p:cNvPr id="38"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96336" y="-1"/>
              <a:ext cx="1547664" cy="857234"/>
            </a:xfrm>
            <a:prstGeom prst="rect">
              <a:avLst/>
            </a:prstGeom>
            <a:noFill/>
          </p:spPr>
        </p:pic>
        <p:cxnSp>
          <p:nvCxnSpPr>
            <p:cNvPr id="39" name="直接连接符 38"/>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Journal"/>
          <p:cNvPicPr>
            <a:picLocks noChangeAspect="1" noChangeArrowheads="1"/>
          </p:cNvPicPr>
          <p:nvPr/>
        </p:nvPicPr>
        <p:blipFill>
          <a:blip r:embed="rId3" cstate="print"/>
          <a:srcRect/>
          <a:stretch>
            <a:fillRect/>
          </a:stretch>
        </p:blipFill>
        <p:spPr bwMode="auto">
          <a:xfrm rot="-830377">
            <a:off x="1252100" y="1894610"/>
            <a:ext cx="3000477" cy="2471127"/>
          </a:xfrm>
          <a:prstGeom prst="rect">
            <a:avLst/>
          </a:prstGeom>
          <a:noFill/>
          <a:ln w="9525">
            <a:noFill/>
            <a:miter lim="800000"/>
            <a:headEnd/>
            <a:tailEnd/>
          </a:ln>
        </p:spPr>
      </p:pic>
      <p:sp>
        <p:nvSpPr>
          <p:cNvPr id="3" name="矩形 2"/>
          <p:cNvSpPr>
            <a:spLocks noChangeArrowheads="1"/>
          </p:cNvSpPr>
          <p:nvPr/>
        </p:nvSpPr>
        <p:spPr bwMode="auto">
          <a:xfrm>
            <a:off x="683568" y="5495621"/>
            <a:ext cx="3214710" cy="246199"/>
          </a:xfrm>
          <a:prstGeom prst="rect">
            <a:avLst/>
          </a:prstGeom>
          <a:noFill/>
          <a:ln w="9525">
            <a:noFill/>
            <a:miter lim="800000"/>
          </a:ln>
        </p:spPr>
        <p:txBody>
          <a:bodyPr wrap="square" lIns="91419" tIns="45709" rIns="91419" bIns="45709">
            <a:spAutoFit/>
          </a:bodyPr>
          <a:lstStyle/>
          <a:p>
            <a:r>
              <a:rPr lang="en-US" altLang="zh-CN" sz="1000" dirty="0">
                <a:solidFill>
                  <a:srgbClr val="0086AB"/>
                </a:solidFill>
                <a:latin typeface="微软雅黑" panose="020B0503020204020204" pitchFamily="34" charset="-122"/>
                <a:ea typeface="微软雅黑" panose="020B0503020204020204" pitchFamily="34" charset="-122"/>
                <a:cs typeface="Times New Roman" panose="02020603050405020304" pitchFamily="18" charset="0"/>
              </a:rPr>
              <a:t>McClain MR, et al, Genet Med. 2008, 10: 89-98.</a:t>
            </a:r>
          </a:p>
        </p:txBody>
      </p:sp>
      <p:sp>
        <p:nvSpPr>
          <p:cNvPr id="4" name="Rounded Rectangle 61"/>
          <p:cNvSpPr/>
          <p:nvPr/>
        </p:nvSpPr>
        <p:spPr bwMode="auto">
          <a:xfrm>
            <a:off x="4920924" y="2143117"/>
            <a:ext cx="2828091" cy="857256"/>
          </a:xfrm>
          <a:prstGeom prst="roundRect">
            <a:avLst>
              <a:gd name="adj" fmla="val 8190"/>
            </a:avLst>
          </a:prstGeom>
          <a:noFill/>
          <a:ln w="9525">
            <a:noFill/>
            <a:headEnd type="none" w="med" len="med"/>
            <a:tailEnd type="none" w="med" len="med"/>
          </a:ln>
          <a:effectLst/>
          <a:scene3d>
            <a:camera prst="orthographicFront">
              <a:rot lat="0" lon="0" rev="0"/>
            </a:camera>
            <a:lightRig rig="brightRoom" dir="t"/>
          </a:scene3d>
          <a:sp3d prstMaterial="softEdge">
            <a:bevelT w="165100" prst="coolSlant"/>
            <a:extrusionClr>
              <a:srgbClr val="041E3A"/>
            </a:extrusionClr>
            <a:contourClr>
              <a:srgbClr val="000000"/>
            </a:contourClr>
          </a:sp3d>
        </p:spPr>
        <p:txBody>
          <a:bodyPr lIns="121865" tIns="60932" rIns="121865" bIns="60932" anchor="ctr"/>
          <a:lstStyle/>
          <a:p>
            <a:pPr defTabSz="1217930">
              <a:lnSpc>
                <a:spcPct val="150000"/>
              </a:lnSpc>
              <a:defRPr/>
            </a:pP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自</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1954</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年起，</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FDA</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已经修改了</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多次华法林的药物标签</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AutoShape 7"/>
          <p:cNvSpPr>
            <a:spLocks noChangeArrowheads="1"/>
          </p:cNvSpPr>
          <p:nvPr/>
        </p:nvSpPr>
        <p:spPr bwMode="ltGray">
          <a:xfrm>
            <a:off x="857226" y="2571745"/>
            <a:ext cx="3392487" cy="482203"/>
          </a:xfrm>
          <a:prstGeom prst="roundRect">
            <a:avLst>
              <a:gd name="adj" fmla="val 7671"/>
            </a:avLst>
          </a:prstGeom>
          <a:solidFill>
            <a:schemeClr val="bg1"/>
          </a:solidFill>
          <a:ln w="57150">
            <a:solidFill>
              <a:srgbClr val="FF0000"/>
            </a:solidFill>
            <a:round/>
          </a:ln>
          <a:effectLst/>
        </p:spPr>
        <p:txBody>
          <a:bodyPr lIns="91419" tIns="91419" rIns="91419" bIns="91419" anchor="ctr"/>
          <a:lstStyle/>
          <a:p>
            <a:pPr algn="ctr" eaLnBrk="0" hangingPunct="0">
              <a:lnSpc>
                <a:spcPct val="90000"/>
              </a:lnSpc>
              <a:defRPr/>
            </a:pPr>
            <a:r>
              <a:rPr lang="en-US" b="1" dirty="0">
                <a:solidFill>
                  <a:srgbClr val="FF0000"/>
                </a:solidFill>
                <a:effectLst>
                  <a:outerShdw blurRad="38100" dist="38100" dir="2700000" algn="tl">
                    <a:srgbClr val="DDDDDD"/>
                  </a:outerShdw>
                </a:effectLst>
                <a:latin typeface="微软雅黑" panose="020B0503020204020204" pitchFamily="34" charset="-122"/>
                <a:ea typeface="微软雅黑" panose="020B0503020204020204" pitchFamily="34" charset="-122"/>
              </a:rPr>
              <a:t>FDA </a:t>
            </a:r>
            <a:r>
              <a:rPr lang="zh-CN" altLang="en-US" b="1" dirty="0">
                <a:solidFill>
                  <a:srgbClr val="FF0000"/>
                </a:solidFill>
                <a:effectLst>
                  <a:outerShdw blurRad="38100" dist="38100" dir="2700000" algn="tl">
                    <a:srgbClr val="DDDDDD"/>
                  </a:outerShdw>
                </a:effectLst>
                <a:latin typeface="微软雅黑" panose="020B0503020204020204" pitchFamily="34" charset="-122"/>
                <a:ea typeface="微软雅黑" panose="020B0503020204020204" pitchFamily="34" charset="-122"/>
              </a:rPr>
              <a:t>要求修改华法林药物标签</a:t>
            </a:r>
            <a:endParaRPr lang="en-US" b="1" dirty="0">
              <a:solidFill>
                <a:srgbClr val="FF0000"/>
              </a:solidFill>
              <a:effectLst>
                <a:outerShdw blurRad="38100" dist="38100" dir="2700000" algn="tl">
                  <a:srgbClr val="DDDDDD"/>
                </a:outerShdw>
              </a:effectLst>
              <a:latin typeface="微软雅黑" panose="020B0503020204020204" pitchFamily="34" charset="-122"/>
              <a:ea typeface="微软雅黑" panose="020B0503020204020204" pitchFamily="34" charset="-122"/>
            </a:endParaRPr>
          </a:p>
        </p:txBody>
      </p:sp>
      <p:graphicFrame>
        <p:nvGraphicFramePr>
          <p:cNvPr id="6" name="图表 6"/>
          <p:cNvGraphicFramePr>
            <a:graphicFrameLocks noChangeAspect="1"/>
          </p:cNvGraphicFramePr>
          <p:nvPr/>
        </p:nvGraphicFramePr>
        <p:xfrm>
          <a:off x="4953226" y="2868149"/>
          <a:ext cx="2912327" cy="2414595"/>
        </p:xfrm>
        <a:graphic>
          <a:graphicData uri="http://schemas.openxmlformats.org/presentationml/2006/ole">
            <p:oleObj spid="_x0000_s1054" r:id="rId4" imgW="3932261" imgH="3932261" progId="Excel.Sheet.8">
              <p:embed/>
            </p:oleObj>
          </a:graphicData>
        </a:graphic>
      </p:graphicFrame>
      <p:sp>
        <p:nvSpPr>
          <p:cNvPr id="7" name="Rounded Rectangle 61"/>
          <p:cNvSpPr/>
          <p:nvPr/>
        </p:nvSpPr>
        <p:spPr bwMode="auto">
          <a:xfrm>
            <a:off x="611166" y="4485498"/>
            <a:ext cx="4114800" cy="803677"/>
          </a:xfrm>
          <a:prstGeom prst="roundRect">
            <a:avLst>
              <a:gd name="adj" fmla="val 8190"/>
            </a:avLst>
          </a:prstGeom>
          <a:noFill/>
          <a:ln w="9525">
            <a:noFill/>
            <a:headEnd type="none" w="med" len="med"/>
            <a:tailEnd type="none" w="med" len="med"/>
          </a:ln>
          <a:effectLst/>
          <a:scene3d>
            <a:camera prst="orthographicFront">
              <a:rot lat="0" lon="0" rev="0"/>
            </a:camera>
            <a:lightRig rig="brightRoom" dir="t"/>
          </a:scene3d>
          <a:sp3d prstMaterial="softEdge">
            <a:bevelT w="165100" prst="coolSlant"/>
            <a:extrusionClr>
              <a:srgbClr val="041E3A"/>
            </a:extrusionClr>
            <a:contourClr>
              <a:srgbClr val="000000"/>
            </a:contourClr>
          </a:sp3d>
        </p:spPr>
        <p:txBody>
          <a:bodyPr lIns="121865" tIns="60932" rIns="121865" bIns="60932" anchor="ctr"/>
          <a:lstStyle/>
          <a:p>
            <a:pPr defTabSz="1217930">
              <a:lnSpc>
                <a:spcPct val="150000"/>
              </a:lnSpc>
              <a:defRPr/>
            </a:pP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2007</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2009</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年连续两次修改标签，强调</a:t>
            </a:r>
            <a:r>
              <a:rPr lang="zh-CN" altLang="en-US" sz="1600" dirty="0">
                <a:solidFill>
                  <a:srgbClr val="0086AB"/>
                </a:solidFill>
                <a:latin typeface="微软雅黑" panose="020B0503020204020204" pitchFamily="34" charset="-122"/>
                <a:ea typeface="微软雅黑" panose="020B0503020204020204" pitchFamily="34" charset="-122"/>
                <a:cs typeface="Times New Roman" panose="02020603050405020304" pitchFamily="18" charset="0"/>
              </a:rPr>
              <a:t>基因信息</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rPr>
              <a:t>对华法林适宜剂量的影响。</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灯片编号占位符 8"/>
          <p:cNvSpPr txBox="1"/>
          <p:nvPr/>
        </p:nvSpPr>
        <p:spPr>
          <a:xfrm>
            <a:off x="6553200" y="6520259"/>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schemeClr val="bg1"/>
                </a:solidFill>
              </a:rPr>
              <a:pPr/>
              <a:t>32</a:t>
            </a:fld>
            <a:endParaRPr lang="zh-CN" altLang="en-US" dirty="0">
              <a:solidFill>
                <a:schemeClr val="bg1"/>
              </a:solidFill>
            </a:endParaRPr>
          </a:p>
        </p:txBody>
      </p:sp>
      <p:sp>
        <p:nvSpPr>
          <p:cNvPr id="17" name="TextBox 16"/>
          <p:cNvSpPr txBox="1"/>
          <p:nvPr/>
        </p:nvSpPr>
        <p:spPr>
          <a:xfrm>
            <a:off x="333535" y="328764"/>
            <a:ext cx="6912768" cy="509259"/>
          </a:xfrm>
          <a:prstGeom prst="rect">
            <a:avLst/>
          </a:prstGeom>
          <a:noFill/>
        </p:spPr>
        <p:txBody>
          <a:bodyPr wrap="square" lIns="77614" tIns="38807" rIns="77614" bIns="38807" rtlCol="0">
            <a:spAutoFit/>
          </a:bodyPr>
          <a:lstStyle/>
          <a:p>
            <a:pPr>
              <a:spcBef>
                <a:spcPct val="0"/>
              </a:spcBef>
            </a:pPr>
            <a:r>
              <a:rPr lang="en-US" altLang="zh-CN" sz="2800" b="1" dirty="0">
                <a:solidFill>
                  <a:srgbClr val="0086AB"/>
                </a:solidFill>
                <a:latin typeface="微软雅黑" panose="020B0503020204020204" pitchFamily="34" charset="-122"/>
                <a:ea typeface="微软雅黑" panose="020B0503020204020204" pitchFamily="34" charset="-122"/>
              </a:rPr>
              <a:t>CYP2C9&amp;VKORC1</a:t>
            </a:r>
            <a:r>
              <a:rPr lang="zh-CN" altLang="en-US" sz="2800" b="1" dirty="0">
                <a:solidFill>
                  <a:srgbClr val="0086AB"/>
                </a:solidFill>
                <a:latin typeface="微软雅黑" panose="020B0503020204020204" pitchFamily="34" charset="-122"/>
                <a:ea typeface="微软雅黑" panose="020B0503020204020204" pitchFamily="34" charset="-122"/>
              </a:rPr>
              <a:t>检测：华法林的困境</a:t>
            </a:r>
            <a:endParaRPr lang="zh-CN" altLang="en-US" sz="2800" b="1" dirty="0">
              <a:solidFill>
                <a:srgbClr val="0086AB"/>
              </a:solidFill>
              <a:latin typeface="微软雅黑" panose="020B0503020204020204" pitchFamily="34" charset="-122"/>
              <a:ea typeface="微软雅黑" panose="020B0503020204020204" pitchFamily="34" charset="-122"/>
              <a:cs typeface="+mj-cs"/>
            </a:endParaRPr>
          </a:p>
        </p:txBody>
      </p:sp>
      <p:grpSp>
        <p:nvGrpSpPr>
          <p:cNvPr id="10" name="组合 9"/>
          <p:cNvGrpSpPr/>
          <p:nvPr/>
        </p:nvGrpSpPr>
        <p:grpSpPr>
          <a:xfrm>
            <a:off x="0" y="-1"/>
            <a:ext cx="9144000" cy="859351"/>
            <a:chOff x="48216" y="-1"/>
            <a:chExt cx="9144000" cy="859351"/>
          </a:xfrm>
        </p:grpSpPr>
        <p:pic>
          <p:nvPicPr>
            <p:cNvPr id="11" name="Picture 3" descr="E:\3_工作文件\4_CTC宣传\PPT素材\logo友芝友医疗科技-01.png"/>
            <p:cNvPicPr>
              <a:picLocks noChangeAspect="1" noChangeArrowheads="1"/>
            </p:cNvPicPr>
            <p:nvPr/>
          </p:nvPicPr>
          <p:blipFill>
            <a:blip r:embed="rId5" cstate="print"/>
            <a:srcRect b="32053"/>
            <a:stretch>
              <a:fillRect/>
            </a:stretch>
          </p:blipFill>
          <p:spPr bwMode="auto">
            <a:xfrm>
              <a:off x="7596336" y="-1"/>
              <a:ext cx="1547664" cy="857234"/>
            </a:xfrm>
            <a:prstGeom prst="rect">
              <a:avLst/>
            </a:prstGeom>
            <a:noFill/>
          </p:spPr>
        </p:pic>
        <p:cxnSp>
          <p:nvCxnSpPr>
            <p:cNvPr id="12" name="直接连接符 11"/>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38"/>
          <p:cNvSpPr txBox="1"/>
          <p:nvPr/>
        </p:nvSpPr>
        <p:spPr bwMode="auto">
          <a:xfrm>
            <a:off x="375737" y="334013"/>
            <a:ext cx="6101265" cy="523220"/>
          </a:xfrm>
          <a:prstGeom prst="rect">
            <a:avLst/>
          </a:prstGeom>
          <a:noFill/>
        </p:spPr>
        <p:txBody>
          <a:bodyPr wrap="square">
            <a:spAutoFit/>
          </a:bodyPr>
          <a:lstStyle/>
          <a:p>
            <a:pPr fontAlgn="auto">
              <a:spcBef>
                <a:spcPct val="0"/>
              </a:spcBef>
              <a:spcAft>
                <a:spcPts val="0"/>
              </a:spcAft>
              <a:defRPr/>
            </a:pPr>
            <a:r>
              <a:rPr lang="zh-CN" altLang="en-US" sz="2800" b="1" dirty="0">
                <a:solidFill>
                  <a:srgbClr val="0086AB"/>
                </a:solidFill>
                <a:latin typeface="微软雅黑" panose="020B0503020204020204" pitchFamily="34" charset="-122"/>
                <a:ea typeface="微软雅黑" panose="020B0503020204020204" pitchFamily="34" charset="-122"/>
              </a:rPr>
              <a:t>华法林相关基因与用药建议的关系</a:t>
            </a:r>
          </a:p>
        </p:txBody>
      </p:sp>
      <p:graphicFrame>
        <p:nvGraphicFramePr>
          <p:cNvPr id="8" name="表格 7"/>
          <p:cNvGraphicFramePr>
            <a:graphicFrameLocks noGrp="1"/>
          </p:cNvGraphicFramePr>
          <p:nvPr/>
        </p:nvGraphicFramePr>
        <p:xfrm>
          <a:off x="990600" y="1828802"/>
          <a:ext cx="7086600" cy="3962399"/>
        </p:xfrm>
        <a:graphic>
          <a:graphicData uri="http://schemas.openxmlformats.org/drawingml/2006/table">
            <a:tbl>
              <a:tblPr firstRow="1" bandRow="1">
                <a:tableStyleId>{5C22544A-7EE6-4342-B048-85BDC9FD1C3A}</a:tableStyleId>
              </a:tblPr>
              <a:tblGrid>
                <a:gridCol w="1828800"/>
                <a:gridCol w="1828800"/>
                <a:gridCol w="3429000"/>
              </a:tblGrid>
              <a:tr h="566057">
                <a:tc>
                  <a:txBody>
                    <a:bodyPr/>
                    <a:lstStyle/>
                    <a:p>
                      <a:pPr algn="ctr"/>
                      <a:r>
                        <a:rPr lang="zh-CN" altLang="en-US" sz="1900" dirty="0">
                          <a:latin typeface="微软雅黑" panose="020B0503020204020204" pitchFamily="34" charset="-122"/>
                          <a:ea typeface="微软雅黑" panose="020B0503020204020204" pitchFamily="34" charset="-122"/>
                        </a:rPr>
                        <a:t>基因</a:t>
                      </a:r>
                    </a:p>
                  </a:txBody>
                  <a:tcPr anchor="ctr">
                    <a:solidFill>
                      <a:srgbClr val="0086AB"/>
                    </a:solidFill>
                  </a:tcPr>
                </a:tc>
                <a:tc>
                  <a:txBody>
                    <a:bodyPr/>
                    <a:lstStyle/>
                    <a:p>
                      <a:pPr algn="ctr"/>
                      <a:r>
                        <a:rPr lang="zh-CN" altLang="en-US" sz="1900" dirty="0">
                          <a:latin typeface="微软雅黑" panose="020B0503020204020204" pitchFamily="34" charset="-122"/>
                          <a:ea typeface="微软雅黑" panose="020B0503020204020204" pitchFamily="34" charset="-122"/>
                        </a:rPr>
                        <a:t>基因型</a:t>
                      </a:r>
                    </a:p>
                  </a:txBody>
                  <a:tcPr anchor="ctr">
                    <a:solidFill>
                      <a:srgbClr val="0086AB"/>
                    </a:solidFill>
                  </a:tcPr>
                </a:tc>
                <a:tc>
                  <a:txBody>
                    <a:bodyPr/>
                    <a:lstStyle/>
                    <a:p>
                      <a:pPr algn="ctr"/>
                      <a:r>
                        <a:rPr lang="zh-CN" altLang="en-US" sz="1900" dirty="0">
                          <a:latin typeface="微软雅黑" panose="020B0503020204020204" pitchFamily="34" charset="-122"/>
                          <a:ea typeface="微软雅黑" panose="020B0503020204020204" pitchFamily="34" charset="-122"/>
                        </a:rPr>
                        <a:t>用药建议</a:t>
                      </a:r>
                    </a:p>
                  </a:txBody>
                  <a:tcPr anchor="ctr">
                    <a:solidFill>
                      <a:srgbClr val="0086AB"/>
                    </a:solidFill>
                  </a:tcPr>
                </a:tc>
              </a:tr>
              <a:tr h="566057">
                <a:tc rowSpan="3">
                  <a:txBody>
                    <a:bodyPr/>
                    <a:lstStyle/>
                    <a:p>
                      <a:pPr algn="ctr"/>
                      <a:r>
                        <a:rPr lang="en-US" altLang="zh-CN" sz="1800" dirty="0">
                          <a:latin typeface="微软雅黑" panose="020B0503020204020204" pitchFamily="34" charset="-122"/>
                          <a:ea typeface="微软雅黑" panose="020B0503020204020204" pitchFamily="34" charset="-122"/>
                        </a:rPr>
                        <a:t>CYP2C9</a:t>
                      </a:r>
                    </a:p>
                    <a:p>
                      <a:pPr algn="ctr"/>
                      <a:r>
                        <a:rPr lang="zh-CN" altLang="en-US" sz="1800" dirty="0">
                          <a:latin typeface="微软雅黑" panose="020B0503020204020204" pitchFamily="34" charset="-122"/>
                          <a:ea typeface="微软雅黑" panose="020B0503020204020204" pitchFamily="34" charset="-122"/>
                        </a:rPr>
                        <a:t>药代动力学</a:t>
                      </a:r>
                    </a:p>
                  </a:txBody>
                  <a:tcPr anchor="ctr"/>
                </a:tc>
                <a:tc>
                  <a:txBody>
                    <a:bodyPr/>
                    <a:lstStyle/>
                    <a:p>
                      <a:pPr algn="ct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endParaRPr lang="zh-CN" altLang="en-US" sz="16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600" dirty="0">
                          <a:latin typeface="微软雅黑" panose="020B0503020204020204" pitchFamily="34" charset="-122"/>
                          <a:ea typeface="微软雅黑" panose="020B0503020204020204" pitchFamily="34" charset="-122"/>
                        </a:rPr>
                        <a:t>华法林正常剂量</a:t>
                      </a:r>
                    </a:p>
                  </a:txBody>
                  <a:tcPr anchor="ctr"/>
                </a:tc>
              </a:tr>
              <a:tr h="566057">
                <a:tc vMerge="1">
                  <a:txBody>
                    <a:bodyPr/>
                    <a:lstStyle/>
                    <a:p>
                      <a:endParaRPr lang="zh-CN"/>
                    </a:p>
                  </a:txBody>
                  <a:tcPr anchor="ctr"/>
                </a:tc>
                <a:tc>
                  <a:txBody>
                    <a:bodyPr/>
                    <a:lstStyle/>
                    <a:p>
                      <a:pPr algn="ct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endParaRPr lang="zh-CN" altLang="en-US" sz="16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600" dirty="0">
                          <a:latin typeface="微软雅黑" panose="020B0503020204020204" pitchFamily="34" charset="-122"/>
                          <a:ea typeface="微软雅黑" panose="020B0503020204020204" pitchFamily="34" charset="-122"/>
                        </a:rPr>
                        <a:t>有出血风险，华法林剂量减低</a:t>
                      </a:r>
                    </a:p>
                  </a:txBody>
                  <a:tcPr anchor="ctr"/>
                </a:tc>
              </a:tr>
              <a:tr h="566057">
                <a:tc vMerge="1">
                  <a:txBody>
                    <a:bodyPr/>
                    <a:lstStyle/>
                    <a:p>
                      <a:endParaRPr lang="zh-CN"/>
                    </a:p>
                  </a:txBody>
                  <a:tcPr anchor="ctr"/>
                </a:tc>
                <a:tc>
                  <a:txBody>
                    <a:bodyPr/>
                    <a:lstStyle/>
                    <a:p>
                      <a:pPr algn="ct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endParaRPr lang="zh-CN" altLang="en-US" sz="16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600" dirty="0">
                          <a:latin typeface="微软雅黑" panose="020B0503020204020204" pitchFamily="34" charset="-122"/>
                          <a:ea typeface="微软雅黑" panose="020B0503020204020204" pitchFamily="34" charset="-122"/>
                        </a:rPr>
                        <a:t>高出血风险，华法林剂量减低</a:t>
                      </a:r>
                    </a:p>
                  </a:txBody>
                  <a:tcPr anchor="ctr"/>
                </a:tc>
              </a:tr>
              <a:tr h="566057">
                <a:tc rowSpan="3">
                  <a:txBody>
                    <a:bodyPr/>
                    <a:lstStyle/>
                    <a:p>
                      <a:pPr algn="ctr"/>
                      <a:r>
                        <a:rPr lang="en-US" altLang="zh-CN" sz="1800" dirty="0">
                          <a:latin typeface="微软雅黑" panose="020B0503020204020204" pitchFamily="34" charset="-122"/>
                          <a:ea typeface="微软雅黑" panose="020B0503020204020204" pitchFamily="34" charset="-122"/>
                        </a:rPr>
                        <a:t>VKORC1</a:t>
                      </a:r>
                    </a:p>
                    <a:p>
                      <a:pPr algn="ctr"/>
                      <a:r>
                        <a:rPr lang="zh-CN" altLang="en-US" sz="1800" dirty="0">
                          <a:latin typeface="微软雅黑" panose="020B0503020204020204" pitchFamily="34" charset="-122"/>
                          <a:ea typeface="微软雅黑" panose="020B0503020204020204" pitchFamily="34" charset="-122"/>
                        </a:rPr>
                        <a:t>药效动力学</a:t>
                      </a:r>
                    </a:p>
                  </a:txBody>
                  <a:tcPr anchor="ctr"/>
                </a:tc>
                <a:tc>
                  <a:txBody>
                    <a:bodyPr/>
                    <a:lstStyle/>
                    <a:p>
                      <a:pPr algn="ctr"/>
                      <a:r>
                        <a:rPr lang="en-US" altLang="zh-CN" sz="1600" dirty="0">
                          <a:latin typeface="微软雅黑" panose="020B0503020204020204" pitchFamily="34" charset="-122"/>
                          <a:ea typeface="微软雅黑" panose="020B0503020204020204" pitchFamily="34" charset="-122"/>
                        </a:rPr>
                        <a:t>1639GG</a:t>
                      </a:r>
                      <a:endParaRPr lang="zh-CN" altLang="en-US" sz="16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600" dirty="0">
                          <a:latin typeface="微软雅黑" panose="020B0503020204020204" pitchFamily="34" charset="-122"/>
                          <a:ea typeface="微软雅黑" panose="020B0503020204020204" pitchFamily="34" charset="-122"/>
                        </a:rPr>
                        <a:t>华法林正常剂量</a:t>
                      </a:r>
                    </a:p>
                  </a:txBody>
                  <a:tcPr anchor="ctr"/>
                </a:tc>
              </a:tr>
              <a:tr h="566057">
                <a:tc vMerge="1">
                  <a:txBody>
                    <a:bodyPr/>
                    <a:lstStyle/>
                    <a:p>
                      <a:endParaRPr lang="zh-CN"/>
                    </a:p>
                  </a:txBody>
                  <a:tcPr anchor="ctr"/>
                </a:tc>
                <a:tc>
                  <a:txBody>
                    <a:bodyPr/>
                    <a:lstStyle/>
                    <a:p>
                      <a:pPr algn="ctr"/>
                      <a:r>
                        <a:rPr lang="en-US" altLang="zh-CN" sz="1600" dirty="0">
                          <a:latin typeface="微软雅黑" panose="020B0503020204020204" pitchFamily="34" charset="-122"/>
                          <a:ea typeface="微软雅黑" panose="020B0503020204020204" pitchFamily="34" charset="-122"/>
                        </a:rPr>
                        <a:t>1639GA</a:t>
                      </a:r>
                      <a:endParaRPr lang="zh-CN" altLang="en-US" sz="16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600" dirty="0">
                          <a:latin typeface="微软雅黑" panose="020B0503020204020204" pitchFamily="34" charset="-122"/>
                          <a:ea typeface="微软雅黑" panose="020B0503020204020204" pitchFamily="34" charset="-122"/>
                        </a:rPr>
                        <a:t>有出血风险，华法林剂量减低</a:t>
                      </a:r>
                    </a:p>
                  </a:txBody>
                  <a:tcPr anchor="ctr"/>
                </a:tc>
              </a:tr>
              <a:tr h="566057">
                <a:tc vMerge="1">
                  <a:txBody>
                    <a:bodyPr/>
                    <a:lstStyle/>
                    <a:p>
                      <a:endParaRPr lang="zh-CN"/>
                    </a:p>
                  </a:txBody>
                  <a:tcPr anchor="ctr"/>
                </a:tc>
                <a:tc>
                  <a:txBody>
                    <a:bodyPr/>
                    <a:lstStyle/>
                    <a:p>
                      <a:pPr algn="ctr"/>
                      <a:r>
                        <a:rPr lang="en-US" altLang="zh-CN" sz="1600" dirty="0">
                          <a:latin typeface="微软雅黑" panose="020B0503020204020204" pitchFamily="34" charset="-122"/>
                          <a:ea typeface="微软雅黑" panose="020B0503020204020204" pitchFamily="34" charset="-122"/>
                        </a:rPr>
                        <a:t>1639AA</a:t>
                      </a:r>
                      <a:endParaRPr lang="zh-CN" altLang="en-US" sz="16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600" dirty="0">
                          <a:latin typeface="微软雅黑" panose="020B0503020204020204" pitchFamily="34" charset="-122"/>
                          <a:ea typeface="微软雅黑" panose="020B0503020204020204" pitchFamily="34" charset="-122"/>
                        </a:rPr>
                        <a:t>高出血风险，华法林剂量减低</a:t>
                      </a:r>
                    </a:p>
                  </a:txBody>
                  <a:tcPr anchor="ctr"/>
                </a:tc>
              </a:tr>
            </a:tbl>
          </a:graphicData>
        </a:graphic>
      </p:graphicFrame>
      <p:sp>
        <p:nvSpPr>
          <p:cNvPr id="9" name="灯片编号占位符 8"/>
          <p:cNvSpPr txBox="1"/>
          <p:nvPr/>
        </p:nvSpPr>
        <p:spPr>
          <a:xfrm>
            <a:off x="6553200" y="6520259"/>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schemeClr val="bg1"/>
                </a:solidFill>
              </a:rPr>
              <a:pPr/>
              <a:t>33</a:t>
            </a:fld>
            <a:endParaRPr lang="zh-CN" altLang="en-US" dirty="0">
              <a:solidFill>
                <a:schemeClr val="bg1"/>
              </a:solidFill>
            </a:endParaRPr>
          </a:p>
        </p:txBody>
      </p:sp>
      <p:grpSp>
        <p:nvGrpSpPr>
          <p:cNvPr id="5" name="组合 4"/>
          <p:cNvGrpSpPr/>
          <p:nvPr/>
        </p:nvGrpSpPr>
        <p:grpSpPr>
          <a:xfrm>
            <a:off x="0" y="-1"/>
            <a:ext cx="9144000" cy="859351"/>
            <a:chOff x="48216" y="-1"/>
            <a:chExt cx="9144000" cy="859351"/>
          </a:xfrm>
        </p:grpSpPr>
        <p:pic>
          <p:nvPicPr>
            <p:cNvPr id="6"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1"/>
              <a:ext cx="1547664" cy="857234"/>
            </a:xfrm>
            <a:prstGeom prst="rect">
              <a:avLst/>
            </a:prstGeom>
            <a:noFill/>
          </p:spPr>
        </p:pic>
        <p:cxnSp>
          <p:nvCxnSpPr>
            <p:cNvPr id="7" name="直接连接符 6"/>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22724" y="2730269"/>
            <a:ext cx="6445620" cy="648000"/>
            <a:chOff x="2302724" y="3629309"/>
            <a:chExt cx="6445620" cy="648000"/>
          </a:xfrm>
        </p:grpSpPr>
        <p:sp>
          <p:nvSpPr>
            <p:cNvPr id="5" name="直角三角形 4"/>
            <p:cNvSpPr/>
            <p:nvPr/>
          </p:nvSpPr>
          <p:spPr>
            <a:xfrm rot="8075679" flipV="1">
              <a:off x="2302724" y="3629309"/>
              <a:ext cx="648000" cy="648000"/>
            </a:xfrm>
            <a:prstGeom prst="rtTriangle">
              <a:avLst/>
            </a:prstGeom>
            <a:solidFill>
              <a:srgbClr val="008EA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3312000" y="3629309"/>
              <a:ext cx="5436344" cy="648000"/>
            </a:xfrm>
            <a:prstGeom prst="roundRect">
              <a:avLst/>
            </a:prstGeom>
            <a:solidFill>
              <a:srgbClr val="008EAB"/>
            </a:solid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dirty="0" smtClean="0">
                  <a:latin typeface="微软雅黑" panose="020B0503020204020204" pitchFamily="34" charset="-122"/>
                  <a:ea typeface="微软雅黑" panose="020B0503020204020204" pitchFamily="34" charset="-122"/>
                </a:rPr>
                <a:t>硝酸甘油用药指导基因检测</a:t>
              </a:r>
              <a:endParaRPr lang="zh-CN" altLang="en-US" sz="30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616808" y="1994144"/>
            <a:ext cx="3296603" cy="784830"/>
            <a:chOff x="4875797" y="1432181"/>
            <a:chExt cx="3296603" cy="1015663"/>
          </a:xfrm>
          <a:effectLst/>
        </p:grpSpPr>
        <p:sp>
          <p:nvSpPr>
            <p:cNvPr id="13" name="文本框 4"/>
            <p:cNvSpPr txBox="1">
              <a:spLocks noChangeArrowheads="1"/>
            </p:cNvSpPr>
            <p:nvPr/>
          </p:nvSpPr>
          <p:spPr bwMode="auto">
            <a:xfrm>
              <a:off x="4983808" y="1432181"/>
              <a:ext cx="3080579" cy="974756"/>
            </a:xfrm>
            <a:prstGeom prst="rect">
              <a:avLst/>
            </a:prstGeom>
            <a:noFill/>
            <a:ln w="38100">
              <a:noFill/>
            </a:ln>
            <a:effectLst>
              <a:outerShdw blurRad="50800" dist="38100" dir="2700000" algn="tl" rotWithShape="0">
                <a:prstClr val="black">
                  <a:alpha val="40000"/>
                </a:prstClr>
              </a:outerShdw>
            </a:effec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5000"/>
                </a:lnSpc>
              </a:pPr>
              <a:r>
                <a:rPr lang="en-US" altLang="zh-CN" dirty="0"/>
                <a:t> </a:t>
              </a:r>
              <a:r>
                <a:rPr lang="zh-CN" altLang="en-US" dirty="0">
                  <a:latin typeface="微软雅黑" panose="020B0503020204020204" pitchFamily="34" charset="-122"/>
                  <a:ea typeface="微软雅黑" panose="020B0503020204020204" pitchFamily="34" charset="-122"/>
                </a:rPr>
                <a:t>乙醛</a:t>
              </a:r>
              <a:r>
                <a:rPr lang="zh-CN" altLang="en-US" dirty="0" smtClean="0">
                  <a:latin typeface="微软雅黑" panose="020B0503020204020204" pitchFamily="34" charset="-122"/>
                  <a:ea typeface="微软雅黑" panose="020B0503020204020204" pitchFamily="34" charset="-122"/>
                </a:rPr>
                <a:t>脱氢酶</a:t>
              </a:r>
              <a:r>
                <a:rPr lang="en-US" altLang="zh-CN" dirty="0" smtClean="0">
                  <a:latin typeface="微软雅黑" panose="020B0503020204020204" pitchFamily="34" charset="-122"/>
                  <a:ea typeface="微软雅黑" panose="020B0503020204020204" pitchFamily="34" charset="-122"/>
                </a:rPr>
                <a:t>2</a:t>
              </a:r>
              <a:r>
                <a:rPr lang="en-US" altLang="zh-CN" dirty="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ALDH2</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 负责催化乙醛氧化为乙酸的</a:t>
              </a:r>
              <a:r>
                <a:rPr lang="zh-CN" altLang="en-US" dirty="0" smtClean="0">
                  <a:latin typeface="微软雅黑" panose="020B0503020204020204" pitchFamily="34" charset="-122"/>
                  <a:ea typeface="微软雅黑" panose="020B0503020204020204" pitchFamily="34" charset="-122"/>
                </a:rPr>
                <a:t>反应</a:t>
              </a:r>
              <a:endParaRPr lang="zh-CN" altLang="en-US" dirty="0">
                <a:latin typeface="微软雅黑" panose="020B0503020204020204" pitchFamily="34" charset="-122"/>
                <a:ea typeface="微软雅黑" panose="020B0503020204020204" pitchFamily="34" charset="-122"/>
              </a:endParaRPr>
            </a:p>
          </p:txBody>
        </p:sp>
        <p:sp>
          <p:nvSpPr>
            <p:cNvPr id="4" name="圆角矩形 3"/>
            <p:cNvSpPr/>
            <p:nvPr/>
          </p:nvSpPr>
          <p:spPr>
            <a:xfrm>
              <a:off x="4875797" y="1432181"/>
              <a:ext cx="3296603" cy="10156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a:off x="604234" y="342883"/>
            <a:ext cx="6319738" cy="514350"/>
          </a:xfrm>
          <a:prstGeom prst="roundRect">
            <a:avLst/>
          </a:prstGeom>
          <a:ln>
            <a:noFill/>
          </a:ln>
        </p:spPr>
        <p:style>
          <a:lnRef idx="2">
            <a:schemeClr val="dk1"/>
          </a:lnRef>
          <a:fillRef idx="1">
            <a:schemeClr val="lt1"/>
          </a:fillRef>
          <a:effectRef idx="0">
            <a:schemeClr val="dk1"/>
          </a:effectRef>
          <a:fontRef idx="minor">
            <a:schemeClr val="dk1"/>
          </a:fontRef>
        </p:style>
        <p:txBody>
          <a:bodyPr lIns="91419" tIns="45709" rIns="91419" bIns="45709" anchor="ctr"/>
          <a:lstStyle/>
          <a:p>
            <a:pPr>
              <a:buFont typeface="Arial" panose="020B0604020202020204" pitchFamily="34" charset="0"/>
              <a:buNone/>
              <a:defRPr/>
            </a:pPr>
            <a:r>
              <a:rPr lang="en-US" altLang="zh-CN" sz="2800" b="1" dirty="0">
                <a:solidFill>
                  <a:srgbClr val="0086AB"/>
                </a:solidFill>
                <a:latin typeface="微软雅黑" panose="020B0503020204020204" pitchFamily="34" charset="-122"/>
                <a:ea typeface="微软雅黑" panose="020B0503020204020204" pitchFamily="34" charset="-122"/>
                <a:sym typeface="+mn-ea"/>
              </a:rPr>
              <a:t>ALDH2</a:t>
            </a:r>
            <a:r>
              <a:rPr lang="zh-CN" altLang="en-US" sz="2800" b="1" dirty="0">
                <a:solidFill>
                  <a:srgbClr val="0086AB"/>
                </a:solidFill>
                <a:latin typeface="微软雅黑" panose="020B0503020204020204" pitchFamily="34" charset="-122"/>
                <a:ea typeface="微软雅黑" panose="020B0503020204020204" pitchFamily="34" charset="-122"/>
                <a:sym typeface="+mn-ea"/>
              </a:rPr>
              <a:t>基因多态性检测及临床意义</a:t>
            </a:r>
          </a:p>
        </p:txBody>
      </p:sp>
      <p:grpSp>
        <p:nvGrpSpPr>
          <p:cNvPr id="3" name="组合 2"/>
          <p:cNvGrpSpPr/>
          <p:nvPr/>
        </p:nvGrpSpPr>
        <p:grpSpPr>
          <a:xfrm>
            <a:off x="938939" y="3439325"/>
            <a:ext cx="6786154" cy="532537"/>
            <a:chOff x="844388" y="2609203"/>
            <a:chExt cx="6786154" cy="532537"/>
          </a:xfrm>
        </p:grpSpPr>
        <p:sp>
          <p:nvSpPr>
            <p:cNvPr id="11" name="TextBox 1"/>
            <p:cNvSpPr txBox="1"/>
            <p:nvPr/>
          </p:nvSpPr>
          <p:spPr>
            <a:xfrm>
              <a:off x="844388" y="2690545"/>
              <a:ext cx="1208314" cy="374571"/>
            </a:xfrm>
            <a:prstGeom prst="roundRect">
              <a:avLst/>
            </a:prstGeom>
          </p:spPr>
          <p:style>
            <a:lnRef idx="1">
              <a:schemeClr val="dk1"/>
            </a:lnRef>
            <a:fillRef idx="2">
              <a:schemeClr val="dk1"/>
            </a:fillRef>
            <a:effectRef idx="1">
              <a:schemeClr val="dk1"/>
            </a:effectRef>
            <a:fontRef idx="minor">
              <a:schemeClr val="dk1"/>
            </a:fontRef>
          </p:style>
          <p:txBody>
            <a:bodyPr wrap="square" rtlCol="0" anchor="ctr">
              <a:spAutoFit/>
            </a:bodyPr>
            <a:lstStyle/>
            <a:p>
              <a:pPr algn="ctr"/>
              <a:r>
                <a:rPr lang="zh-CN" altLang="en-US" sz="1600" dirty="0">
                  <a:ln w="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酒精</a:t>
              </a:r>
            </a:p>
          </p:txBody>
        </p:sp>
        <p:cxnSp>
          <p:nvCxnSpPr>
            <p:cNvPr id="17" name="直接箭头连接符 16"/>
            <p:cNvCxnSpPr/>
            <p:nvPr/>
          </p:nvCxnSpPr>
          <p:spPr>
            <a:xfrm>
              <a:off x="2145701" y="2877468"/>
              <a:ext cx="482207" cy="1588"/>
            </a:xfrm>
            <a:prstGeom prst="straightConnector1">
              <a:avLst/>
            </a:prstGeom>
            <a:ln>
              <a:tailEnd type="arrow"/>
            </a:ln>
          </p:spPr>
          <p:style>
            <a:lnRef idx="1">
              <a:schemeClr val="dk1"/>
            </a:lnRef>
            <a:fillRef idx="2">
              <a:schemeClr val="dk1"/>
            </a:fillRef>
            <a:effectRef idx="1">
              <a:schemeClr val="dk1"/>
            </a:effectRef>
            <a:fontRef idx="minor">
              <a:schemeClr val="dk1"/>
            </a:fontRef>
          </p:style>
        </p:cxnSp>
        <p:sp>
          <p:nvSpPr>
            <p:cNvPr id="14" name="TextBox 2"/>
            <p:cNvSpPr txBox="1"/>
            <p:nvPr/>
          </p:nvSpPr>
          <p:spPr>
            <a:xfrm>
              <a:off x="2737208" y="2690981"/>
              <a:ext cx="803678" cy="374571"/>
            </a:xfrm>
            <a:prstGeom prst="roundRect">
              <a:avLst/>
            </a:prstGeom>
          </p:spPr>
          <p:style>
            <a:lnRef idx="1">
              <a:schemeClr val="dk1"/>
            </a:lnRef>
            <a:fillRef idx="2">
              <a:schemeClr val="dk1"/>
            </a:fillRef>
            <a:effectRef idx="1">
              <a:schemeClr val="dk1"/>
            </a:effectRef>
            <a:fontRef idx="minor">
              <a:schemeClr val="dk1"/>
            </a:fontRef>
          </p:style>
          <p:txBody>
            <a:bodyPr wrap="square" rtlCol="0" anchor="ctr">
              <a:spAutoFit/>
            </a:bodyPr>
            <a:lstStyle/>
            <a:p>
              <a:pPr algn="ctr"/>
              <a:r>
                <a:rPr lang="zh-CN" altLang="en-US" sz="1600" dirty="0">
                  <a:ln w="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乙醛</a:t>
              </a:r>
            </a:p>
          </p:txBody>
        </p:sp>
        <p:cxnSp>
          <p:nvCxnSpPr>
            <p:cNvPr id="18" name="直接箭头连接符 17"/>
            <p:cNvCxnSpPr/>
            <p:nvPr/>
          </p:nvCxnSpPr>
          <p:spPr>
            <a:xfrm>
              <a:off x="3669552" y="2879282"/>
              <a:ext cx="482207" cy="1588"/>
            </a:xfrm>
            <a:prstGeom prst="straightConnector1">
              <a:avLst/>
            </a:prstGeom>
            <a:ln>
              <a:tailEnd type="arrow"/>
            </a:ln>
          </p:spPr>
          <p:style>
            <a:lnRef idx="1">
              <a:schemeClr val="dk1"/>
            </a:lnRef>
            <a:fillRef idx="2">
              <a:schemeClr val="dk1"/>
            </a:fillRef>
            <a:effectRef idx="1">
              <a:schemeClr val="dk1"/>
            </a:effectRef>
            <a:fontRef idx="minor">
              <a:schemeClr val="dk1"/>
            </a:fontRef>
          </p:style>
        </p:cxnSp>
        <p:sp>
          <p:nvSpPr>
            <p:cNvPr id="15" name="TextBox 3"/>
            <p:cNvSpPr txBox="1"/>
            <p:nvPr/>
          </p:nvSpPr>
          <p:spPr>
            <a:xfrm>
              <a:off x="4325829" y="2690890"/>
              <a:ext cx="910835" cy="374571"/>
            </a:xfrm>
            <a:prstGeom prst="roundRect">
              <a:avLst/>
            </a:prstGeom>
          </p:spPr>
          <p:style>
            <a:lnRef idx="1">
              <a:schemeClr val="dk1"/>
            </a:lnRef>
            <a:fillRef idx="2">
              <a:schemeClr val="dk1"/>
            </a:fillRef>
            <a:effectRef idx="1">
              <a:schemeClr val="dk1"/>
            </a:effectRef>
            <a:fontRef idx="minor">
              <a:schemeClr val="dk1"/>
            </a:fontRef>
          </p:style>
          <p:txBody>
            <a:bodyPr wrap="square" rtlCol="0" anchor="ctr">
              <a:spAutoFit/>
            </a:bodyPr>
            <a:lstStyle/>
            <a:p>
              <a:pPr algn="ctr"/>
              <a:r>
                <a:rPr lang="zh-CN" altLang="en-US" sz="1600" dirty="0">
                  <a:ln w="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乙酸</a:t>
              </a:r>
            </a:p>
          </p:txBody>
        </p:sp>
        <p:cxnSp>
          <p:nvCxnSpPr>
            <p:cNvPr id="19" name="直接箭头连接符 18"/>
            <p:cNvCxnSpPr/>
            <p:nvPr/>
          </p:nvCxnSpPr>
          <p:spPr>
            <a:xfrm>
              <a:off x="5334372" y="2875472"/>
              <a:ext cx="482207" cy="1588"/>
            </a:xfrm>
            <a:prstGeom prst="straightConnector1">
              <a:avLst/>
            </a:prstGeom>
            <a:ln>
              <a:tailEnd type="arrow"/>
            </a:ln>
          </p:spPr>
          <p:style>
            <a:lnRef idx="1">
              <a:schemeClr val="dk1"/>
            </a:lnRef>
            <a:fillRef idx="2">
              <a:schemeClr val="dk1"/>
            </a:fillRef>
            <a:effectRef idx="1">
              <a:schemeClr val="dk1"/>
            </a:effectRef>
            <a:fontRef idx="minor">
              <a:schemeClr val="dk1"/>
            </a:fontRef>
          </p:style>
        </p:cxnSp>
        <p:sp>
          <p:nvSpPr>
            <p:cNvPr id="16" name="TextBox 4"/>
            <p:cNvSpPr txBox="1"/>
            <p:nvPr/>
          </p:nvSpPr>
          <p:spPr>
            <a:xfrm>
              <a:off x="5953821" y="2688350"/>
              <a:ext cx="1676721" cy="374571"/>
            </a:xfrm>
            <a:prstGeom prst="roundRect">
              <a:avLst/>
            </a:prstGeom>
          </p:spPr>
          <p:style>
            <a:lnRef idx="1">
              <a:schemeClr val="dk1"/>
            </a:lnRef>
            <a:fillRef idx="2">
              <a:schemeClr val="dk1"/>
            </a:fillRef>
            <a:effectRef idx="1">
              <a:schemeClr val="dk1"/>
            </a:effectRef>
            <a:fontRef idx="minor">
              <a:schemeClr val="dk1"/>
            </a:fontRef>
          </p:style>
          <p:txBody>
            <a:bodyPr wrap="square" rtlCol="0" anchor="ctr">
              <a:spAutoFit/>
            </a:bodyPr>
            <a:lstStyle/>
            <a:p>
              <a:pPr algn="ctr"/>
              <a:r>
                <a:rPr lang="zh-CN" altLang="en-US" sz="1600" dirty="0">
                  <a:ln w="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二氧化碳和水</a:t>
              </a:r>
            </a:p>
          </p:txBody>
        </p:sp>
        <p:sp>
          <p:nvSpPr>
            <p:cNvPr id="21" name="乘号 20"/>
            <p:cNvSpPr/>
            <p:nvPr/>
          </p:nvSpPr>
          <p:spPr>
            <a:xfrm>
              <a:off x="3716026" y="2609203"/>
              <a:ext cx="389011" cy="532537"/>
            </a:xfrm>
            <a:prstGeom prst="mathMultiply">
              <a:avLst>
                <a:gd name="adj1" fmla="val 2831"/>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2" name="云形 11"/>
          <p:cNvSpPr/>
          <p:nvPr/>
        </p:nvSpPr>
        <p:spPr>
          <a:xfrm rot="281553">
            <a:off x="3085546" y="2556353"/>
            <a:ext cx="1978013" cy="822910"/>
          </a:xfrm>
          <a:prstGeom prst="cloud">
            <a:avLst/>
          </a:prstGeom>
          <a:solidFill>
            <a:srgbClr val="FFC000"/>
          </a:solidFill>
          <a:ln>
            <a:solidFill>
              <a:schemeClr val="tx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sz="1600" dirty="0" smtClean="0">
                <a:solidFill>
                  <a:srgbClr val="FF0000"/>
                </a:solidFill>
                <a:latin typeface="微软雅黑" panose="020B0503020204020204" pitchFamily="34" charset="-122"/>
                <a:ea typeface="微软雅黑" panose="020B0503020204020204" pitchFamily="34" charset="-122"/>
              </a:rPr>
              <a:t>ALDH2</a:t>
            </a:r>
          </a:p>
          <a:p>
            <a:pPr algn="ctr"/>
            <a:r>
              <a:rPr lang="zh-CN" altLang="en-US" sz="1600" dirty="0" smtClean="0">
                <a:solidFill>
                  <a:srgbClr val="FF0000"/>
                </a:solidFill>
                <a:latin typeface="微软雅黑" panose="020B0503020204020204" pitchFamily="34" charset="-122"/>
                <a:ea typeface="微软雅黑" panose="020B0503020204020204" pitchFamily="34" charset="-122"/>
              </a:rPr>
              <a:t>乙醛脱氢酶</a:t>
            </a:r>
            <a:endParaRPr lang="zh-CN" altLang="en-US" sz="1600" dirty="0">
              <a:solidFill>
                <a:srgbClr val="FF0000"/>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527785" y="3838942"/>
            <a:ext cx="2830345" cy="2511333"/>
            <a:chOff x="1721499" y="3496208"/>
            <a:chExt cx="3462550" cy="3116683"/>
          </a:xfrm>
        </p:grpSpPr>
        <p:grpSp>
          <p:nvGrpSpPr>
            <p:cNvPr id="23" name="Group 3"/>
            <p:cNvGrpSpPr/>
            <p:nvPr/>
          </p:nvGrpSpPr>
          <p:grpSpPr bwMode="auto">
            <a:xfrm>
              <a:off x="1721499" y="3496208"/>
              <a:ext cx="3462550" cy="3116683"/>
              <a:chOff x="0" y="0"/>
              <a:chExt cx="4622" cy="4332"/>
            </a:xfrm>
          </p:grpSpPr>
          <p:cxnSp>
            <p:nvCxnSpPr>
              <p:cNvPr id="26" name="直接连接符​​ 11"/>
              <p:cNvCxnSpPr>
                <a:cxnSpLocks noChangeShapeType="1"/>
              </p:cNvCxnSpPr>
              <p:nvPr/>
            </p:nvCxnSpPr>
            <p:spPr bwMode="auto">
              <a:xfrm flipV="1">
                <a:off x="680" y="150"/>
                <a:ext cx="1952" cy="1585"/>
              </a:xfrm>
              <a:prstGeom prst="line">
                <a:avLst/>
              </a:prstGeom>
              <a:noFill/>
              <a:ln w="28575">
                <a:solidFill>
                  <a:srgbClr val="0086AB"/>
                </a:solidFill>
                <a:round/>
              </a:ln>
              <a:extLst>
                <a:ext uri="{909E8E84-426E-40DD-AFC4-6F175D3DCCD1}">
                  <a14:hiddenFill xmlns:a14="http://schemas.microsoft.com/office/drawing/2010/main" xmlns="">
                    <a:noFill/>
                  </a14:hiddenFill>
                </a:ext>
              </a:extLst>
            </p:spPr>
          </p:cxnSp>
          <p:cxnSp>
            <p:nvCxnSpPr>
              <p:cNvPr id="27" name="直接连接符​​ 13"/>
              <p:cNvCxnSpPr>
                <a:cxnSpLocks noChangeShapeType="1"/>
                <a:stCxn id="28" idx="6"/>
              </p:cNvCxnSpPr>
              <p:nvPr/>
            </p:nvCxnSpPr>
            <p:spPr bwMode="auto">
              <a:xfrm>
                <a:off x="2927" y="150"/>
                <a:ext cx="815" cy="1302"/>
              </a:xfrm>
              <a:prstGeom prst="line">
                <a:avLst/>
              </a:prstGeom>
              <a:noFill/>
              <a:ln w="28575">
                <a:solidFill>
                  <a:srgbClr val="0086AB"/>
                </a:solidFill>
                <a:round/>
              </a:ln>
              <a:extLst>
                <a:ext uri="{909E8E84-426E-40DD-AFC4-6F175D3DCCD1}">
                  <a14:hiddenFill xmlns:a14="http://schemas.microsoft.com/office/drawing/2010/main" xmlns="">
                    <a:noFill/>
                  </a14:hiddenFill>
                </a:ext>
              </a:extLst>
            </p:spPr>
          </p:cxnSp>
          <p:sp>
            <p:nvSpPr>
              <p:cNvPr id="28" name="椭圆​​ 6"/>
              <p:cNvSpPr>
                <a:spLocks noChangeArrowheads="1"/>
              </p:cNvSpPr>
              <p:nvPr/>
            </p:nvSpPr>
            <p:spPr bwMode="auto">
              <a:xfrm>
                <a:off x="2632" y="0"/>
                <a:ext cx="295" cy="297"/>
              </a:xfrm>
              <a:prstGeom prst="ellipse">
                <a:avLst/>
              </a:prstGeom>
              <a:solidFill>
                <a:srgbClr val="0086AB"/>
              </a:solidFill>
              <a:ln w="3175">
                <a:solidFill>
                  <a:schemeClr val="bg1"/>
                </a:solidFill>
                <a:round/>
              </a:ln>
            </p:spPr>
            <p:txBody>
              <a:bodyPr anchor="ctr"/>
              <a:lstStyle/>
              <a:p>
                <a:pPr algn="ctr"/>
                <a:endParaRPr lang="zh-CN" altLang="en-US" sz="1600">
                  <a:ea typeface="宋体" panose="02010600030101010101" pitchFamily="2" charset="-122"/>
                </a:endParaRPr>
              </a:p>
            </p:txBody>
          </p:sp>
          <p:sp>
            <p:nvSpPr>
              <p:cNvPr id="29" name="任意多边形 39"/>
              <p:cNvSpPr>
                <a:spLocks noChangeArrowheads="1"/>
              </p:cNvSpPr>
              <p:nvPr/>
            </p:nvSpPr>
            <p:spPr bwMode="auto">
              <a:xfrm rot="-304808">
                <a:off x="0" y="1540"/>
                <a:ext cx="4520" cy="2585"/>
              </a:xfrm>
              <a:custGeom>
                <a:avLst/>
                <a:gdLst>
                  <a:gd name="T0" fmla="*/ 2696097 w 2870929"/>
                  <a:gd name="T1" fmla="*/ 0 h 1640509"/>
                  <a:gd name="T2" fmla="*/ 2866543 w 2870929"/>
                  <a:gd name="T3" fmla="*/ 169292 h 1640509"/>
                  <a:gd name="T4" fmla="*/ 2870929 w 2870929"/>
                  <a:gd name="T5" fmla="*/ 1461495 h 1640509"/>
                  <a:gd name="T6" fmla="*/ 2701636 w 2870929"/>
                  <a:gd name="T7" fmla="*/ 1631941 h 1640509"/>
                  <a:gd name="T8" fmla="*/ 177541 w 2870929"/>
                  <a:gd name="T9" fmla="*/ 1640509 h 1640509"/>
                  <a:gd name="T10" fmla="*/ 7095 w 2870929"/>
                  <a:gd name="T11" fmla="*/ 1471216 h 1640509"/>
                  <a:gd name="T12" fmla="*/ 4834 w 2870929"/>
                  <a:gd name="T13" fmla="*/ 805013 h 1640509"/>
                  <a:gd name="T14" fmla="*/ 0 w 2870929"/>
                  <a:gd name="T15" fmla="*/ 805013 h 1640509"/>
                  <a:gd name="T16" fmla="*/ 0 w 2870929"/>
                  <a:gd name="T17" fmla="*/ 144881 h 1640509"/>
                  <a:gd name="T18" fmla="*/ 132030 w 2870929"/>
                  <a:gd name="T19" fmla="*/ 12851 h 1640509"/>
                  <a:gd name="T20" fmla="*/ 151150 w 2870929"/>
                  <a:gd name="T21" fmla="*/ 12851 h 1640509"/>
                  <a:gd name="T22" fmla="*/ 172001 w 2870929"/>
                  <a:gd name="T23" fmla="*/ 8568 h 1640509"/>
                  <a:gd name="T24" fmla="*/ 2696097 w 2870929"/>
                  <a:gd name="T25" fmla="*/ 0 h 1640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0929" h="1640509">
                    <a:moveTo>
                      <a:pt x="2696097" y="0"/>
                    </a:moveTo>
                    <a:cubicBezTo>
                      <a:pt x="2789914" y="-318"/>
                      <a:pt x="2866224" y="75476"/>
                      <a:pt x="2866543" y="169292"/>
                    </a:cubicBezTo>
                    <a:lnTo>
                      <a:pt x="2870929" y="1461495"/>
                    </a:lnTo>
                    <a:cubicBezTo>
                      <a:pt x="2871247" y="1555311"/>
                      <a:pt x="2795453" y="1631622"/>
                      <a:pt x="2701636" y="1631941"/>
                    </a:cubicBezTo>
                    <a:lnTo>
                      <a:pt x="177541" y="1640509"/>
                    </a:lnTo>
                    <a:cubicBezTo>
                      <a:pt x="83724" y="1640827"/>
                      <a:pt x="7414" y="1565032"/>
                      <a:pt x="7095" y="1471216"/>
                    </a:cubicBezTo>
                    <a:lnTo>
                      <a:pt x="4834" y="805013"/>
                    </a:lnTo>
                    <a:lnTo>
                      <a:pt x="0" y="805013"/>
                    </a:lnTo>
                    <a:lnTo>
                      <a:pt x="0" y="144881"/>
                    </a:lnTo>
                    <a:cubicBezTo>
                      <a:pt x="0" y="71963"/>
                      <a:pt x="59112" y="12851"/>
                      <a:pt x="132030" y="12851"/>
                    </a:cubicBezTo>
                    <a:lnTo>
                      <a:pt x="151150" y="12851"/>
                    </a:lnTo>
                    <a:lnTo>
                      <a:pt x="172001" y="8568"/>
                    </a:lnTo>
                    <a:lnTo>
                      <a:pt x="2696097" y="0"/>
                    </a:lnTo>
                    <a:close/>
                  </a:path>
                </a:pathLst>
              </a:custGeom>
              <a:solidFill>
                <a:srgbClr val="0086AB"/>
              </a:solidFill>
              <a:ln>
                <a:noFill/>
              </a:ln>
              <a:extLst>
                <a:ext uri="{91240B29-F687-4F45-9708-019B960494DF}">
                  <a14:hiddenLine xmlns:a14="http://schemas.microsoft.com/office/drawing/2010/main" xmlns="" w="9525">
                    <a:solidFill>
                      <a:srgbClr val="000000"/>
                    </a:solidFill>
                    <a:round/>
                  </a14:hiddenLine>
                </a:ext>
              </a:extLst>
            </p:spPr>
            <p:txBody>
              <a:bodyPr/>
              <a:lstStyle/>
              <a:p>
                <a:pPr eaLnBrk="0" hangingPunct="0"/>
                <a:endParaRPr lang="zh-CN" altLang="en-US" sz="1600"/>
              </a:p>
            </p:txBody>
          </p:sp>
          <p:sp>
            <p:nvSpPr>
              <p:cNvPr id="30" name="圆角矩形​​ 3"/>
              <p:cNvSpPr>
                <a:spLocks noChangeArrowheads="1"/>
              </p:cNvSpPr>
              <p:nvPr/>
            </p:nvSpPr>
            <p:spPr bwMode="auto">
              <a:xfrm rot="21283524">
                <a:off x="223" y="1783"/>
                <a:ext cx="4399" cy="2549"/>
              </a:xfrm>
              <a:prstGeom prst="roundRect">
                <a:avLst>
                  <a:gd name="adj" fmla="val 7417"/>
                </a:avLst>
              </a:prstGeom>
              <a:solidFill>
                <a:schemeClr val="bg1"/>
              </a:solidFill>
              <a:ln w="19050">
                <a:solidFill>
                  <a:schemeClr val="accent1">
                    <a:lumMod val="50000"/>
                  </a:schemeClr>
                </a:solidFill>
                <a:round/>
              </a:ln>
            </p:spPr>
            <p:txBody>
              <a:bodyPr anchor="ctr"/>
              <a:lstStyle/>
              <a:p>
                <a:pPr>
                  <a:lnSpc>
                    <a:spcPct val="130000"/>
                  </a:lnSpc>
                  <a:buClr>
                    <a:srgbClr val="404040"/>
                  </a:buClr>
                  <a:buSzPct val="100000"/>
                </a:pPr>
                <a:r>
                  <a:rPr lang="zh-CN" altLang="en-US" sz="1400" dirty="0" smtClean="0">
                    <a:solidFill>
                      <a:srgbClr val="000000"/>
                    </a:solidFill>
                    <a:latin typeface="幼圆" panose="02010509060101010101" pitchFamily="49" charset="-122"/>
                    <a:ea typeface="幼圆" panose="02010509060101010101" pitchFamily="49" charset="-122"/>
                  </a:rPr>
                  <a:t>乙醛是高度活性和毒性物质。乙醛</a:t>
                </a:r>
                <a:r>
                  <a:rPr lang="zh-CN" altLang="en-US" sz="1400" dirty="0">
                    <a:solidFill>
                      <a:srgbClr val="000000"/>
                    </a:solidFill>
                    <a:latin typeface="幼圆" panose="02010509060101010101" pitchFamily="49" charset="-122"/>
                    <a:ea typeface="幼圆" panose="02010509060101010101" pitchFamily="49" charset="-122"/>
                  </a:rPr>
                  <a:t>在人体内的聚集会导致毛细血管扩张，造成脸红、肌肉毒性等一系列毒副作用，长期累积可致癌！</a:t>
                </a:r>
              </a:p>
            </p:txBody>
          </p:sp>
        </p:grpSp>
        <p:sp>
          <p:nvSpPr>
            <p:cNvPr id="24" name="椭圆​​ 8"/>
            <p:cNvSpPr>
              <a:spLocks noChangeArrowheads="1"/>
            </p:cNvSpPr>
            <p:nvPr/>
          </p:nvSpPr>
          <p:spPr bwMode="auto">
            <a:xfrm rot="21283524">
              <a:off x="1929461" y="4720170"/>
              <a:ext cx="119063" cy="119063"/>
            </a:xfrm>
            <a:prstGeom prst="ellipse">
              <a:avLst/>
            </a:prstGeom>
            <a:solidFill>
              <a:srgbClr val="0086AB"/>
            </a:solidFill>
            <a:ln w="3175">
              <a:solidFill>
                <a:schemeClr val="bg1"/>
              </a:solidFill>
              <a:round/>
            </a:ln>
          </p:spPr>
          <p:txBody>
            <a:bodyPr anchor="ctr"/>
            <a:lstStyle/>
            <a:p>
              <a:pPr algn="ctr"/>
              <a:endParaRPr lang="zh-CN" altLang="en-US" sz="1600">
                <a:ea typeface="宋体" panose="02010600030101010101" pitchFamily="2" charset="-122"/>
              </a:endParaRPr>
            </a:p>
          </p:txBody>
        </p:sp>
        <p:sp>
          <p:nvSpPr>
            <p:cNvPr id="25" name="椭圆​​ 9"/>
            <p:cNvSpPr>
              <a:spLocks noChangeArrowheads="1"/>
            </p:cNvSpPr>
            <p:nvPr/>
          </p:nvSpPr>
          <p:spPr bwMode="auto">
            <a:xfrm rot="21283524">
              <a:off x="4224986" y="4496333"/>
              <a:ext cx="119063" cy="119062"/>
            </a:xfrm>
            <a:prstGeom prst="ellipse">
              <a:avLst/>
            </a:prstGeom>
            <a:solidFill>
              <a:srgbClr val="0086AB"/>
            </a:solidFill>
            <a:ln w="3175">
              <a:solidFill>
                <a:schemeClr val="bg1"/>
              </a:solidFill>
              <a:round/>
            </a:ln>
          </p:spPr>
          <p:txBody>
            <a:bodyPr anchor="ctr"/>
            <a:lstStyle/>
            <a:p>
              <a:pPr algn="ctr"/>
              <a:endParaRPr lang="zh-CN" altLang="en-US" sz="1600">
                <a:ea typeface="宋体" panose="02010600030101010101" pitchFamily="2" charset="-122"/>
              </a:endParaRPr>
            </a:p>
          </p:txBody>
        </p:sp>
      </p:grpSp>
      <p:cxnSp>
        <p:nvCxnSpPr>
          <p:cNvPr id="31" name="直接连接符 30"/>
          <p:cNvCxnSpPr/>
          <p:nvPr/>
        </p:nvCxnSpPr>
        <p:spPr bwMode="auto">
          <a:xfrm>
            <a:off x="0"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nvGrpSpPr>
          <p:cNvPr id="32" name="组合 31"/>
          <p:cNvGrpSpPr/>
          <p:nvPr/>
        </p:nvGrpSpPr>
        <p:grpSpPr>
          <a:xfrm>
            <a:off x="0" y="-1"/>
            <a:ext cx="9144000" cy="859351"/>
            <a:chOff x="48216" y="-1"/>
            <a:chExt cx="9144000" cy="859351"/>
          </a:xfrm>
        </p:grpSpPr>
        <p:pic>
          <p:nvPicPr>
            <p:cNvPr id="33"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96336" y="-1"/>
              <a:ext cx="1547664" cy="857234"/>
            </a:xfrm>
            <a:prstGeom prst="rect">
              <a:avLst/>
            </a:prstGeom>
            <a:noFill/>
          </p:spPr>
        </p:pic>
        <p:cxnSp>
          <p:nvCxnSpPr>
            <p:cNvPr id="34" name="直接连接符 33"/>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Box 3"/>
          <p:cNvSpPr txBox="1">
            <a:spLocks noChangeArrowheads="1"/>
          </p:cNvSpPr>
          <p:nvPr/>
        </p:nvSpPr>
        <p:spPr bwMode="auto">
          <a:xfrm>
            <a:off x="610234" y="1340768"/>
            <a:ext cx="8137525" cy="8088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2000" b="1" dirty="0">
                <a:latin typeface="宋体" panose="02010600030101010101" pitchFamily="2" charset="-122"/>
                <a:sym typeface="宋体" panose="02010600030101010101" pitchFamily="2" charset="-122"/>
              </a:rPr>
              <a:t>研究表明， </a:t>
            </a:r>
            <a:r>
              <a:rPr lang="en-US" altLang="zh-CN" sz="2000" b="1" dirty="0" smtClean="0">
                <a:latin typeface="宋体" panose="02010600030101010101" pitchFamily="2" charset="-122"/>
                <a:sym typeface="宋体" panose="02010600030101010101" pitchFamily="2" charset="-122"/>
              </a:rPr>
              <a:t>ALDH2</a:t>
            </a:r>
            <a:r>
              <a:rPr lang="zh-CN" altLang="en-US" sz="2000" b="1" dirty="0" smtClean="0">
                <a:latin typeface="宋体" panose="02010600030101010101" pitchFamily="2" charset="-122"/>
                <a:sym typeface="宋体" panose="02010600030101010101" pitchFamily="2" charset="-122"/>
              </a:rPr>
              <a:t>还有酯酶活性，可以催化</a:t>
            </a:r>
            <a:r>
              <a:rPr lang="zh-CN" altLang="en-US" sz="2000" b="1" dirty="0" smtClean="0">
                <a:solidFill>
                  <a:srgbClr val="FF0000"/>
                </a:solidFill>
                <a:latin typeface="宋体" panose="02010600030101010101" pitchFamily="2" charset="-122"/>
                <a:sym typeface="宋体" panose="02010600030101010101" pitchFamily="2" charset="-122"/>
              </a:rPr>
              <a:t>硝酸甘油</a:t>
            </a:r>
            <a:r>
              <a:rPr lang="zh-CN" altLang="en-US" sz="2000" b="1" dirty="0" smtClean="0">
                <a:latin typeface="宋体" panose="02010600030101010101" pitchFamily="2" charset="-122"/>
                <a:sym typeface="宋体" panose="02010600030101010101" pitchFamily="2" charset="-122"/>
              </a:rPr>
              <a:t>代谢产生</a:t>
            </a:r>
            <a:r>
              <a:rPr lang="en-US" altLang="zh-CN" sz="2000" b="1" dirty="0" smtClean="0">
                <a:latin typeface="宋体" panose="02010600030101010101" pitchFamily="2" charset="-122"/>
                <a:sym typeface="宋体" panose="02010600030101010101" pitchFamily="2" charset="-122"/>
              </a:rPr>
              <a:t>NO</a:t>
            </a:r>
            <a:r>
              <a:rPr lang="zh-CN" altLang="en-US" sz="2000" b="1" dirty="0">
                <a:latin typeface="宋体" panose="02010600030101010101" pitchFamily="2" charset="-122"/>
                <a:sym typeface="宋体" panose="02010600030101010101" pitchFamily="2" charset="-122"/>
              </a:rPr>
              <a:t>发挥</a:t>
            </a:r>
            <a:r>
              <a:rPr lang="zh-CN" altLang="en-US" sz="2000" b="1" dirty="0" smtClean="0">
                <a:latin typeface="宋体" panose="02010600030101010101" pitchFamily="2" charset="-122"/>
                <a:sym typeface="宋体" panose="02010600030101010101" pitchFamily="2" charset="-122"/>
              </a:rPr>
              <a:t>药效。而</a:t>
            </a:r>
            <a:r>
              <a:rPr lang="zh-CN" altLang="en-US" sz="2000" b="1" dirty="0">
                <a:latin typeface="宋体" panose="02010600030101010101" pitchFamily="2" charset="-122"/>
                <a:sym typeface="宋体" panose="02010600030101010101" pitchFamily="2" charset="-122"/>
              </a:rPr>
              <a:t>其突变体使硝酸甘油代谢速率大大</a:t>
            </a:r>
            <a:r>
              <a:rPr lang="zh-CN" altLang="en-US" sz="2000" b="1" dirty="0" smtClean="0">
                <a:latin typeface="宋体" panose="02010600030101010101" pitchFamily="2" charset="-122"/>
                <a:sym typeface="宋体" panose="02010600030101010101" pitchFamily="2" charset="-122"/>
              </a:rPr>
              <a:t>降低难以</a:t>
            </a:r>
            <a:r>
              <a:rPr lang="zh-CN" altLang="en-US" sz="2000" b="1" dirty="0">
                <a:latin typeface="宋体" panose="02010600030101010101" pitchFamily="2" charset="-122"/>
                <a:sym typeface="宋体" panose="02010600030101010101" pitchFamily="2" charset="-122"/>
              </a:rPr>
              <a:t>发挥药效</a:t>
            </a:r>
            <a:r>
              <a:rPr lang="zh-CN" altLang="en-US" sz="2000" b="1" dirty="0" smtClean="0">
                <a:latin typeface="宋体" panose="02010600030101010101" pitchFamily="2" charset="-122"/>
                <a:sym typeface="宋体" panose="02010600030101010101" pitchFamily="2" charset="-122"/>
              </a:rPr>
              <a:t>。</a:t>
            </a:r>
            <a:endParaRPr lang="en-US" altLang="zh-CN" sz="2000" b="1" dirty="0" smtClean="0">
              <a:latin typeface="宋体" panose="02010600030101010101" pitchFamily="2" charset="-122"/>
              <a:sym typeface="宋体" panose="02010600030101010101" pitchFamily="2" charset="-122"/>
            </a:endParaRPr>
          </a:p>
        </p:txBody>
      </p:sp>
      <p:graphicFrame>
        <p:nvGraphicFramePr>
          <p:cNvPr id="53258" name="Group 10"/>
          <p:cNvGraphicFramePr>
            <a:graphicFrameLocks noGrp="1"/>
          </p:cNvGraphicFramePr>
          <p:nvPr/>
        </p:nvGraphicFramePr>
        <p:xfrm>
          <a:off x="435514" y="3212976"/>
          <a:ext cx="8280400" cy="1872549"/>
        </p:xfrm>
        <a:graphic>
          <a:graphicData uri="http://schemas.openxmlformats.org/drawingml/2006/table">
            <a:tbl>
              <a:tblPr/>
              <a:tblGrid>
                <a:gridCol w="2160424"/>
                <a:gridCol w="1944216"/>
                <a:gridCol w="2160240"/>
                <a:gridCol w="2015520"/>
              </a:tblGrid>
              <a:tr h="505713">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ALDH2</a:t>
                      </a:r>
                      <a:r>
                        <a:rPr kumimoji="0" lang="zh-CN" altLang="en-US" sz="1800" b="1"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基因型</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硝酸酯酶活性</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用药建议</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中国人频率</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5612">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Glu504Glu (</a:t>
                      </a:r>
                      <a:r>
                        <a:rPr kumimoji="0" lang="en-US" altLang="zh-CN" sz="1600" b="0" i="0" u="none" strike="noStrike" cap="none" normalizeH="0" baseline="3000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r>
                        <a:rPr kumimoji="0" lang="en-US" altLang="zh-CN"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1/</a:t>
                      </a:r>
                      <a:r>
                        <a:rPr kumimoji="0" lang="en-US" altLang="zh-CN" sz="1600" b="0" i="0" u="none" strike="noStrike" cap="none" normalizeH="0" baseline="3000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r>
                        <a:rPr kumimoji="0" lang="en-US" altLang="zh-CN"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1</a:t>
                      </a:r>
                      <a:r>
                        <a:rPr kumimoji="0" lang="zh-CN" altLang="en-US"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100%</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可用硝酸甘油</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61%</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2F2F2"/>
                    </a:solidFill>
                  </a:tcPr>
                </a:tc>
              </a:tr>
              <a:tr h="455612">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Glu504Lys (</a:t>
                      </a:r>
                      <a:r>
                        <a:rPr kumimoji="0" lang="en-US" altLang="zh-CN" sz="1600" b="0" i="0" u="none" strike="noStrike" cap="none" normalizeH="0" baseline="3000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r>
                        <a:rPr kumimoji="0" lang="en-US" altLang="zh-CN"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1/</a:t>
                      </a:r>
                      <a:r>
                        <a:rPr kumimoji="0" lang="en-US" altLang="zh-CN" sz="1600" b="0" i="0" u="none" strike="noStrike" cap="none" normalizeH="0" baseline="3000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r>
                        <a:rPr kumimoji="0" lang="en-US" altLang="zh-CN"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2)</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8-15%</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慎用</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32%</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D9D9D9"/>
                    </a:solidFill>
                  </a:tcPr>
                </a:tc>
              </a:tr>
              <a:tr h="455612">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Lys504Lys (</a:t>
                      </a:r>
                      <a:r>
                        <a:rPr kumimoji="0" lang="en-US" altLang="zh-CN" sz="1600" b="0" i="0" u="none" strike="noStrike" cap="none" normalizeH="0" baseline="3000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2/</a:t>
                      </a:r>
                      <a:r>
                        <a:rPr kumimoji="0" lang="en-US" altLang="zh-CN" sz="1600" b="0" i="0" u="none" strike="noStrike" cap="none" normalizeH="0" baseline="3000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2)</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6-7%</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1600" b="0" i="0" u="none" strike="noStrike" cap="none" normalizeH="0" baseline="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不用</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FBFB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sym typeface="宋体" panose="02010600030101010101" pitchFamily="2" charset="-122"/>
                        </a:rPr>
                        <a:t>7%</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BFBFBF"/>
                    </a:solidFill>
                  </a:tcPr>
                </a:tc>
              </a:tr>
            </a:tbl>
          </a:graphicData>
        </a:graphic>
      </p:graphicFrame>
      <p:graphicFrame>
        <p:nvGraphicFramePr>
          <p:cNvPr id="53252" name="Group 4"/>
          <p:cNvGraphicFramePr>
            <a:graphicFrameLocks noGrp="1"/>
          </p:cNvGraphicFramePr>
          <p:nvPr/>
        </p:nvGraphicFramePr>
        <p:xfrm>
          <a:off x="1392078" y="2620407"/>
          <a:ext cx="6573838" cy="365760"/>
        </p:xfrm>
        <a:graphic>
          <a:graphicData uri="http://schemas.openxmlformats.org/drawingml/2006/table">
            <a:tbl>
              <a:tblPr/>
              <a:tblGrid>
                <a:gridCol w="6573838"/>
              </a:tblGrid>
              <a:tr h="365760">
                <a:tc>
                  <a:txBody>
                    <a:bodyPr/>
                    <a:lstStyle/>
                    <a:p>
                      <a:pPr marL="0" marR="0" lvl="0" indent="0" algn="ctr" defTabSz="914400" rtl="0" eaLnBrk="0" fontAlgn="base" latinLnBrk="0" hangingPunct="0">
                        <a:lnSpc>
                          <a:spcPct val="100000"/>
                        </a:lnSpc>
                        <a:spcBef>
                          <a:spcPct val="20000"/>
                        </a:spcBef>
                        <a:spcAft>
                          <a:spcPct val="0"/>
                        </a:spcAft>
                        <a:buClrTx/>
                        <a:buSzTx/>
                        <a:buFontTx/>
                        <a:buNone/>
                      </a:pPr>
                      <a:r>
                        <a:rPr kumimoji="0" lang="en-US" altLang="zh-CN" sz="1800" b="1" i="0" u="none" strike="noStrike" cap="none" normalizeH="0" baseline="0" dirty="0">
                          <a:ln>
                            <a:noFill/>
                          </a:ln>
                          <a:solidFill>
                            <a:srgbClr val="003399"/>
                          </a:solidFill>
                          <a:effectLst/>
                          <a:latin typeface="宋体" panose="02010600030101010101" pitchFamily="2" charset="-122"/>
                          <a:ea typeface="宋体" panose="02010600030101010101" pitchFamily="2" charset="-122"/>
                          <a:sym typeface="宋体" panose="02010600030101010101" pitchFamily="2" charset="-122"/>
                        </a:rPr>
                        <a:t>ALDH2</a:t>
                      </a:r>
                      <a:r>
                        <a:rPr kumimoji="0" lang="zh-CN" altLang="en-US" sz="1800" b="1" i="0" u="none" strike="noStrike" cap="none" normalizeH="0" baseline="0" dirty="0">
                          <a:ln>
                            <a:noFill/>
                          </a:ln>
                          <a:solidFill>
                            <a:srgbClr val="003399"/>
                          </a:solidFill>
                          <a:effectLst/>
                          <a:latin typeface="宋体" panose="02010600030101010101" pitchFamily="2" charset="-122"/>
                          <a:ea typeface="宋体" panose="02010600030101010101" pitchFamily="2" charset="-122"/>
                          <a:sym typeface="宋体" panose="02010600030101010101" pitchFamily="2" charset="-122"/>
                        </a:rPr>
                        <a:t>基因多态性与硝酸酯酶活性</a:t>
                      </a:r>
                    </a:p>
                  </a:txBody>
                  <a:tcPr marT="45404" marB="45404" anchor="ctr" horzOverflow="overflow">
                    <a:lnL>
                      <a:noFill/>
                    </a:lnL>
                    <a:lnR>
                      <a:noFill/>
                    </a:lnR>
                    <a:lnT>
                      <a:noFill/>
                    </a:lnT>
                    <a:lnB>
                      <a:noFill/>
                    </a:lnB>
                    <a:lnTlToBr>
                      <a:noFill/>
                    </a:lnTlToBr>
                    <a:lnBlToTr>
                      <a:noFill/>
                    </a:lnBlToTr>
                    <a:noFill/>
                  </a:tcPr>
                </a:tc>
              </a:tr>
            </a:tbl>
          </a:graphicData>
        </a:graphic>
      </p:graphicFrame>
      <p:sp>
        <p:nvSpPr>
          <p:cNvPr id="2" name="矩形 1"/>
          <p:cNvSpPr/>
          <p:nvPr/>
        </p:nvSpPr>
        <p:spPr>
          <a:xfrm>
            <a:off x="726571" y="287070"/>
            <a:ext cx="3964547" cy="523220"/>
          </a:xfrm>
          <a:prstGeom prst="rect">
            <a:avLst/>
          </a:prstGeom>
        </p:spPr>
        <p:txBody>
          <a:bodyPr wrap="none">
            <a:spAutoFit/>
          </a:bodyPr>
          <a:lstStyle/>
          <a:p>
            <a:pPr marR="0" indent="0" fontAlgn="base">
              <a:lnSpc>
                <a:spcPct val="100000"/>
              </a:lnSpc>
              <a:spcBef>
                <a:spcPct val="0"/>
              </a:spcBef>
              <a:spcAft>
                <a:spcPct val="0"/>
              </a:spcAft>
              <a:buClrTx/>
              <a:buSzTx/>
              <a:defRPr/>
            </a:pPr>
            <a:r>
              <a:rPr lang="en-US" altLang="en-US" sz="2800" b="1" dirty="0">
                <a:solidFill>
                  <a:srgbClr val="0086AB"/>
                </a:solidFill>
                <a:latin typeface="微软雅黑" panose="020B0503020204020204" pitchFamily="34" charset="-122"/>
                <a:ea typeface="微软雅黑" panose="020B0503020204020204" pitchFamily="34" charset="-122"/>
              </a:rPr>
              <a:t>ALDH2</a:t>
            </a:r>
            <a:r>
              <a:rPr lang="zh-CN" altLang="en-US" sz="2800" b="1" dirty="0">
                <a:solidFill>
                  <a:srgbClr val="0086AB"/>
                </a:solidFill>
                <a:latin typeface="微软雅黑" panose="020B0503020204020204" pitchFamily="34" charset="-122"/>
                <a:ea typeface="微软雅黑" panose="020B0503020204020204" pitchFamily="34" charset="-122"/>
              </a:rPr>
              <a:t>基因与硝酸甘油</a:t>
            </a:r>
          </a:p>
        </p:txBody>
      </p:sp>
      <p:sp>
        <p:nvSpPr>
          <p:cNvPr id="4" name="矩形 3"/>
          <p:cNvSpPr/>
          <p:nvPr/>
        </p:nvSpPr>
        <p:spPr>
          <a:xfrm>
            <a:off x="1391873" y="5373216"/>
            <a:ext cx="6696744" cy="368300"/>
          </a:xfrm>
          <a:prstGeom prst="rect">
            <a:avLst/>
          </a:prstGeom>
        </p:spPr>
        <p:txBody>
          <a:bodyPr wrap="square">
            <a:spAutoFit/>
          </a:bodyPr>
          <a:lstStyle/>
          <a:p>
            <a:r>
              <a:rPr lang="zh-CN" altLang="en-US" b="1" dirty="0">
                <a:latin typeface="宋体" panose="02010600030101010101" pitchFamily="2" charset="-122"/>
                <a:sym typeface="宋体" panose="02010600030101010101" pitchFamily="2" charset="-122"/>
              </a:rPr>
              <a:t>通过检测人</a:t>
            </a:r>
            <a:r>
              <a:rPr lang="en-US" altLang="zh-CN" b="1" dirty="0">
                <a:latin typeface="宋体" panose="02010600030101010101" pitchFamily="2" charset="-122"/>
                <a:sym typeface="宋体" panose="02010600030101010101" pitchFamily="2" charset="-122"/>
              </a:rPr>
              <a:t>ALDH2</a:t>
            </a:r>
            <a:r>
              <a:rPr lang="zh-CN" altLang="en-US" b="1" dirty="0">
                <a:latin typeface="宋体" panose="02010600030101010101" pitchFamily="2" charset="-122"/>
                <a:sym typeface="宋体" panose="02010600030101010101" pitchFamily="2" charset="-122"/>
              </a:rPr>
              <a:t>基因多态性可用于指导硝酸甘油合理用药</a:t>
            </a:r>
            <a:r>
              <a:rPr lang="en-US" altLang="zh-CN" b="1" dirty="0">
                <a:latin typeface="宋体" panose="02010600030101010101" pitchFamily="2" charset="-122"/>
                <a:sym typeface="宋体" panose="02010600030101010101" pitchFamily="2" charset="-122"/>
              </a:rPr>
              <a:t> </a:t>
            </a:r>
            <a:endParaRPr lang="zh-CN" altLang="en-US" dirty="0"/>
          </a:p>
        </p:txBody>
      </p:sp>
      <p:grpSp>
        <p:nvGrpSpPr>
          <p:cNvPr id="7" name="组合 6"/>
          <p:cNvGrpSpPr/>
          <p:nvPr/>
        </p:nvGrpSpPr>
        <p:grpSpPr>
          <a:xfrm>
            <a:off x="0" y="-1"/>
            <a:ext cx="9144000" cy="859351"/>
            <a:chOff x="48216" y="-1"/>
            <a:chExt cx="9144000" cy="859351"/>
          </a:xfrm>
        </p:grpSpPr>
        <p:pic>
          <p:nvPicPr>
            <p:cNvPr id="8"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96336" y="-1"/>
              <a:ext cx="1547664" cy="857234"/>
            </a:xfrm>
            <a:prstGeom prst="rect">
              <a:avLst/>
            </a:prstGeom>
            <a:noFill/>
          </p:spPr>
        </p:pic>
        <p:cxnSp>
          <p:nvCxnSpPr>
            <p:cNvPr id="9" name="直接连接符 8"/>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pPr/>
              <a:t>37</a:t>
            </a:fld>
            <a:endParaRPr lang="zh-CN" altLang="en-US"/>
          </a:p>
        </p:txBody>
      </p:sp>
      <p:graphicFrame>
        <p:nvGraphicFramePr>
          <p:cNvPr id="3" name="表格 2"/>
          <p:cNvGraphicFramePr>
            <a:graphicFrameLocks noGrp="1"/>
          </p:cNvGraphicFramePr>
          <p:nvPr/>
        </p:nvGraphicFramePr>
        <p:xfrm>
          <a:off x="611560" y="1988840"/>
          <a:ext cx="7776863" cy="3703281"/>
        </p:xfrm>
        <a:graphic>
          <a:graphicData uri="http://schemas.openxmlformats.org/drawingml/2006/table">
            <a:tbl>
              <a:tblPr firstRow="1" firstCol="1" bandRow="1">
                <a:tableStyleId>{5C22544A-7EE6-4342-B048-85BDC9FD1C3A}</a:tableStyleId>
              </a:tblPr>
              <a:tblGrid>
                <a:gridCol w="1428571"/>
                <a:gridCol w="1607163"/>
                <a:gridCol w="4741129"/>
              </a:tblGrid>
              <a:tr h="891088">
                <a:tc>
                  <a:txBody>
                    <a:bodyPr/>
                    <a:lstStyle/>
                    <a:p>
                      <a:pPr algn="ctr">
                        <a:spcAft>
                          <a:spcPts val="0"/>
                        </a:spcAft>
                      </a:pPr>
                      <a:r>
                        <a:rPr lang="zh-CN" sz="1500" kern="100" dirty="0">
                          <a:effectLst/>
                          <a:latin typeface="微软雅黑" panose="020B0503020204020204" pitchFamily="34" charset="-122"/>
                          <a:ea typeface="微软雅黑" panose="020B0503020204020204" pitchFamily="34" charset="-122"/>
                        </a:rPr>
                        <a:t>检测基因</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rgbClr val="0086AB"/>
                    </a:solidFill>
                  </a:tcPr>
                </a:tc>
                <a:tc>
                  <a:txBody>
                    <a:bodyPr/>
                    <a:lstStyle/>
                    <a:p>
                      <a:pPr algn="ctr">
                        <a:spcAft>
                          <a:spcPts val="0"/>
                        </a:spcAft>
                      </a:pPr>
                      <a:r>
                        <a:rPr lang="zh-CN" sz="1500" kern="100">
                          <a:effectLst/>
                          <a:latin typeface="微软雅黑" panose="020B0503020204020204" pitchFamily="34" charset="-122"/>
                          <a:ea typeface="微软雅黑" panose="020B0503020204020204" pitchFamily="34" charset="-122"/>
                        </a:rPr>
                        <a:t>基因型</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rgbClr val="0086AB"/>
                    </a:solidFill>
                  </a:tcPr>
                </a:tc>
                <a:tc>
                  <a:txBody>
                    <a:bodyPr/>
                    <a:lstStyle/>
                    <a:p>
                      <a:pPr algn="ctr">
                        <a:spcAft>
                          <a:spcPts val="0"/>
                        </a:spcAft>
                      </a:pPr>
                      <a:r>
                        <a:rPr lang="zh-CN" sz="1500" kern="100" dirty="0">
                          <a:effectLst/>
                          <a:latin typeface="微软雅黑" panose="020B0503020204020204" pitchFamily="34" charset="-122"/>
                          <a:ea typeface="微软雅黑" panose="020B0503020204020204" pitchFamily="34" charset="-122"/>
                        </a:rPr>
                        <a:t>检测意义</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rgbClr val="0086AB"/>
                    </a:solidFill>
                  </a:tcPr>
                </a:tc>
              </a:tr>
              <a:tr h="1485176">
                <a:tc>
                  <a:txBody>
                    <a:bodyPr/>
                    <a:lstStyle/>
                    <a:p>
                      <a:pPr algn="ctr">
                        <a:spcAft>
                          <a:spcPts val="0"/>
                        </a:spcAft>
                      </a:pPr>
                      <a:r>
                        <a:rPr lang="en-US" sz="1500" kern="100" dirty="0">
                          <a:effectLst/>
                          <a:latin typeface="微软雅黑" panose="020B0503020204020204" pitchFamily="34" charset="-122"/>
                          <a:ea typeface="微软雅黑" panose="020B0503020204020204" pitchFamily="34" charset="-122"/>
                        </a:rPr>
                        <a:t>ALDH2</a:t>
                      </a:r>
                      <a:endParaRPr lang="zh-CN" sz="1600" kern="100" dirty="0">
                        <a:effectLst/>
                        <a:latin typeface="微软雅黑" panose="020B0503020204020204" pitchFamily="34" charset="-122"/>
                        <a:ea typeface="微软雅黑" panose="020B0503020204020204" pitchFamily="34" charset="-122"/>
                      </a:endParaRPr>
                    </a:p>
                    <a:p>
                      <a:pPr algn="ctr">
                        <a:spcAft>
                          <a:spcPts val="0"/>
                        </a:spcAft>
                      </a:pPr>
                      <a:r>
                        <a:rPr lang="zh-CN" sz="1500" kern="100" dirty="0">
                          <a:effectLst/>
                          <a:latin typeface="微软雅黑" panose="020B0503020204020204" pitchFamily="34" charset="-122"/>
                          <a:ea typeface="微软雅黑" panose="020B0503020204020204" pitchFamily="34" charset="-122"/>
                        </a:rPr>
                        <a:t>（饮酒致癌风险）</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rgbClr val="0086AB"/>
                    </a:solidFill>
                  </a:tcPr>
                </a:tc>
                <a:tc>
                  <a:txBody>
                    <a:bodyPr/>
                    <a:lstStyle/>
                    <a:p>
                      <a:pPr algn="ctr">
                        <a:spcAft>
                          <a:spcPts val="0"/>
                        </a:spcAft>
                      </a:pPr>
                      <a:r>
                        <a:rPr lang="en-US" sz="1400" kern="100">
                          <a:effectLst/>
                          <a:latin typeface="微软雅黑" panose="020B0503020204020204" pitchFamily="34" charset="-122"/>
                          <a:ea typeface="微软雅黑" panose="020B0503020204020204" pitchFamily="34" charset="-122"/>
                        </a:rPr>
                        <a:t>ALDH2 *2</a:t>
                      </a:r>
                      <a:r>
                        <a:rPr lang="zh-CN" sz="1400" kern="100">
                          <a:effectLst/>
                          <a:latin typeface="微软雅黑" panose="020B0503020204020204" pitchFamily="34" charset="-122"/>
                          <a:ea typeface="微软雅黑" panose="020B0503020204020204" pitchFamily="34" charset="-122"/>
                        </a:rPr>
                        <a:t>位点</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en-US" sz="1400" kern="100" dirty="0">
                          <a:effectLst/>
                          <a:latin typeface="微软雅黑" panose="020B0503020204020204" pitchFamily="34" charset="-122"/>
                          <a:ea typeface="微软雅黑" panose="020B0503020204020204" pitchFamily="34" charset="-122"/>
                        </a:rPr>
                        <a:t>1</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AA</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AG </a:t>
                      </a:r>
                      <a:r>
                        <a:rPr lang="zh-CN" sz="1400" kern="100" dirty="0">
                          <a:effectLst/>
                          <a:latin typeface="微软雅黑" panose="020B0503020204020204" pitchFamily="34" charset="-122"/>
                          <a:ea typeface="微软雅黑" panose="020B0503020204020204" pitchFamily="34" charset="-122"/>
                        </a:rPr>
                        <a:t>基因型者，与</a:t>
                      </a:r>
                      <a:r>
                        <a:rPr lang="en-US" sz="1400" kern="100" dirty="0">
                          <a:effectLst/>
                          <a:latin typeface="微软雅黑" panose="020B0503020204020204" pitchFamily="34" charset="-122"/>
                          <a:ea typeface="微软雅黑" panose="020B0503020204020204" pitchFamily="34" charset="-122"/>
                        </a:rPr>
                        <a:t> GG </a:t>
                      </a:r>
                      <a:r>
                        <a:rPr lang="zh-CN" sz="1400" kern="100" dirty="0">
                          <a:effectLst/>
                          <a:latin typeface="微软雅黑" panose="020B0503020204020204" pitchFamily="34" charset="-122"/>
                          <a:ea typeface="微软雅黑" panose="020B0503020204020204" pitchFamily="34" charset="-122"/>
                        </a:rPr>
                        <a:t>型比，较易脸部潮红和醉酒。 </a:t>
                      </a:r>
                      <a:endParaRPr lang="zh-CN" sz="1600" kern="100" dirty="0">
                        <a:effectLst/>
                        <a:latin typeface="微软雅黑" panose="020B0503020204020204" pitchFamily="34" charset="-122"/>
                        <a:ea typeface="微软雅黑" panose="020B0503020204020204" pitchFamily="34" charset="-122"/>
                      </a:endParaRPr>
                    </a:p>
                    <a:p>
                      <a:pPr algn="just">
                        <a:spcAft>
                          <a:spcPts val="0"/>
                        </a:spcAft>
                      </a:pPr>
                      <a:r>
                        <a:rPr lang="en-US" sz="1400" kern="100" dirty="0">
                          <a:effectLst/>
                          <a:latin typeface="微软雅黑" panose="020B0503020204020204" pitchFamily="34" charset="-122"/>
                          <a:ea typeface="微软雅黑" panose="020B0503020204020204" pitchFamily="34" charset="-122"/>
                        </a:rPr>
                        <a:t>2</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AA</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AG </a:t>
                      </a:r>
                      <a:r>
                        <a:rPr lang="zh-CN" sz="1400" kern="100" dirty="0">
                          <a:effectLst/>
                          <a:latin typeface="微软雅黑" panose="020B0503020204020204" pitchFamily="34" charset="-122"/>
                          <a:ea typeface="微软雅黑" panose="020B0503020204020204" pitchFamily="34" charset="-122"/>
                        </a:rPr>
                        <a:t>基因型者，即使喝少量酒，与饮</a:t>
                      </a:r>
                      <a:r>
                        <a:rPr lang="en-US" sz="1400" kern="100" dirty="0">
                          <a:effectLst/>
                          <a:latin typeface="微软雅黑" panose="020B0503020204020204" pitchFamily="34" charset="-122"/>
                          <a:ea typeface="微软雅黑" panose="020B0503020204020204" pitchFamily="34" charset="-122"/>
                        </a:rPr>
                        <a:t>100</a:t>
                      </a:r>
                      <a:r>
                        <a:rPr lang="zh-CN" sz="1400" kern="100" dirty="0">
                          <a:effectLst/>
                          <a:latin typeface="微软雅黑" panose="020B0503020204020204" pitchFamily="34" charset="-122"/>
                          <a:ea typeface="微软雅黑" panose="020B0503020204020204" pitchFamily="34" charset="-122"/>
                        </a:rPr>
                        <a:t>克酒精的</a:t>
                      </a:r>
                      <a:r>
                        <a:rPr lang="en-US" sz="1400" kern="100" dirty="0">
                          <a:effectLst/>
                          <a:latin typeface="微软雅黑" panose="020B0503020204020204" pitchFamily="34" charset="-122"/>
                          <a:ea typeface="微软雅黑" panose="020B0503020204020204" pitchFamily="34" charset="-122"/>
                        </a:rPr>
                        <a:t> GG </a:t>
                      </a:r>
                      <a:r>
                        <a:rPr lang="zh-CN" sz="1400" kern="100" dirty="0">
                          <a:effectLst/>
                          <a:latin typeface="微软雅黑" panose="020B0503020204020204" pitchFamily="34" charset="-122"/>
                          <a:ea typeface="微软雅黑" panose="020B0503020204020204" pitchFamily="34" charset="-122"/>
                        </a:rPr>
                        <a:t>基因正常者比，</a:t>
                      </a:r>
                      <a:r>
                        <a:rPr lang="zh-CN" sz="1400" kern="100" dirty="0" smtClean="0">
                          <a:effectLst/>
                          <a:latin typeface="微软雅黑" panose="020B0503020204020204" pitchFamily="34" charset="-122"/>
                          <a:ea typeface="微软雅黑" panose="020B0503020204020204" pitchFamily="34" charset="-122"/>
                        </a:rPr>
                        <a:t>他们的</a:t>
                      </a:r>
                      <a:r>
                        <a:rPr lang="zh-CN" sz="1400" kern="100" dirty="0">
                          <a:effectLst/>
                          <a:latin typeface="微软雅黑" panose="020B0503020204020204" pitchFamily="34" charset="-122"/>
                          <a:ea typeface="微软雅黑" panose="020B0503020204020204" pitchFamily="34" charset="-122"/>
                        </a:rPr>
                        <a:t>肝脏损伤更为严重。 </a:t>
                      </a:r>
                      <a:endParaRPr lang="zh-CN" sz="1600" kern="100" dirty="0">
                        <a:effectLst/>
                        <a:latin typeface="微软雅黑" panose="020B0503020204020204" pitchFamily="34" charset="-122"/>
                        <a:ea typeface="微软雅黑" panose="020B0503020204020204" pitchFamily="34" charset="-122"/>
                      </a:endParaRPr>
                    </a:p>
                    <a:p>
                      <a:pPr algn="just">
                        <a:spcAft>
                          <a:spcPts val="0"/>
                        </a:spcAft>
                      </a:pPr>
                      <a:r>
                        <a:rPr lang="en-US" sz="1400" kern="100" dirty="0">
                          <a:effectLst/>
                          <a:latin typeface="微软雅黑" panose="020B0503020204020204" pitchFamily="34" charset="-122"/>
                          <a:ea typeface="微软雅黑" panose="020B0503020204020204" pitchFamily="34" charset="-122"/>
                        </a:rPr>
                        <a:t>2</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AA</a:t>
                      </a:r>
                      <a:r>
                        <a:rPr lang="zh-CN" sz="1400" kern="100" dirty="0">
                          <a:effectLst/>
                          <a:latin typeface="微软雅黑" panose="020B0503020204020204" pitchFamily="34" charset="-122"/>
                          <a:ea typeface="微软雅黑" panose="020B0503020204020204" pitchFamily="34" charset="-122"/>
                        </a:rPr>
                        <a:t>、</a:t>
                      </a:r>
                      <a:r>
                        <a:rPr lang="en-US" sz="1400" kern="100" dirty="0">
                          <a:effectLst/>
                          <a:latin typeface="微软雅黑" panose="020B0503020204020204" pitchFamily="34" charset="-122"/>
                          <a:ea typeface="微软雅黑" panose="020B0503020204020204" pitchFamily="34" charset="-122"/>
                        </a:rPr>
                        <a:t>AG </a:t>
                      </a:r>
                      <a:r>
                        <a:rPr lang="zh-CN" sz="1400" kern="100" dirty="0">
                          <a:effectLst/>
                          <a:latin typeface="微软雅黑" panose="020B0503020204020204" pitchFamily="34" charset="-122"/>
                          <a:ea typeface="微软雅黑" panose="020B0503020204020204" pitchFamily="34" charset="-122"/>
                        </a:rPr>
                        <a:t>基因型者，由于不能代谢烟草的乙醛，发生食道癌（上呼吸</a:t>
                      </a:r>
                      <a:r>
                        <a:rPr lang="zh-CN" sz="1400" kern="100" dirty="0" smtClean="0">
                          <a:effectLst/>
                          <a:latin typeface="微软雅黑" panose="020B0503020204020204" pitchFamily="34" charset="-122"/>
                          <a:ea typeface="微软雅黑" panose="020B0503020204020204" pitchFamily="34" charset="-122"/>
                        </a:rPr>
                        <a:t>消化道</a:t>
                      </a:r>
                      <a:r>
                        <a:rPr lang="en-US" sz="1400" kern="100" dirty="0" smtClean="0">
                          <a:effectLst/>
                          <a:latin typeface="微软雅黑" panose="020B0503020204020204" pitchFamily="34" charset="-122"/>
                          <a:ea typeface="微软雅黑" panose="020B0503020204020204" pitchFamily="34" charset="-122"/>
                        </a:rPr>
                        <a:t>UAT</a:t>
                      </a:r>
                      <a:r>
                        <a:rPr lang="zh-CN" sz="1400" kern="100" dirty="0" smtClean="0">
                          <a:effectLst/>
                          <a:latin typeface="微软雅黑" panose="020B0503020204020204" pitchFamily="34" charset="-122"/>
                          <a:ea typeface="微软雅黑" panose="020B0503020204020204" pitchFamily="34" charset="-122"/>
                        </a:rPr>
                        <a:t>癌</a:t>
                      </a:r>
                      <a:r>
                        <a:rPr lang="zh-CN" sz="1400" kern="100" dirty="0">
                          <a:effectLst/>
                          <a:latin typeface="微软雅黑" panose="020B0503020204020204" pitchFamily="34" charset="-122"/>
                          <a:ea typeface="微软雅黑" panose="020B0503020204020204" pitchFamily="34" charset="-122"/>
                        </a:rPr>
                        <a:t>）的风险，</a:t>
                      </a:r>
                      <a:r>
                        <a:rPr lang="zh-CN" sz="1400" kern="100" dirty="0" smtClean="0">
                          <a:effectLst/>
                          <a:latin typeface="微软雅黑" panose="020B0503020204020204" pitchFamily="34" charset="-122"/>
                          <a:ea typeface="微软雅黑" panose="020B0503020204020204" pitchFamily="34" charset="-122"/>
                        </a:rPr>
                        <a:t>较</a:t>
                      </a:r>
                      <a:r>
                        <a:rPr lang="en-US" sz="1400" kern="100" dirty="0" smtClean="0">
                          <a:effectLst/>
                          <a:latin typeface="微软雅黑" panose="020B0503020204020204" pitchFamily="34" charset="-122"/>
                          <a:ea typeface="微软雅黑" panose="020B0503020204020204" pitchFamily="34" charset="-122"/>
                        </a:rPr>
                        <a:t>GG</a:t>
                      </a:r>
                      <a:r>
                        <a:rPr lang="zh-CN" sz="1400" kern="100" dirty="0" smtClean="0">
                          <a:effectLst/>
                          <a:latin typeface="微软雅黑" panose="020B0503020204020204" pitchFamily="34" charset="-122"/>
                          <a:ea typeface="微软雅黑" panose="020B0503020204020204" pitchFamily="34" charset="-122"/>
                        </a:rPr>
                        <a:t>型</a:t>
                      </a:r>
                      <a:r>
                        <a:rPr lang="zh-CN" sz="1400" kern="100" dirty="0">
                          <a:effectLst/>
                          <a:latin typeface="微软雅黑" panose="020B0503020204020204" pitchFamily="34" charset="-122"/>
                          <a:ea typeface="微软雅黑" panose="020B0503020204020204" pitchFamily="34" charset="-122"/>
                        </a:rPr>
                        <a:t>者高，故</a:t>
                      </a:r>
                      <a:r>
                        <a:rPr lang="en-US" sz="1400" kern="100" dirty="0">
                          <a:effectLst/>
                          <a:latin typeface="微软雅黑" panose="020B0503020204020204" pitchFamily="34" charset="-122"/>
                          <a:ea typeface="微软雅黑" panose="020B0503020204020204" pitchFamily="34" charset="-122"/>
                        </a:rPr>
                        <a:t> AA</a:t>
                      </a:r>
                      <a:r>
                        <a:rPr lang="zh-CN" sz="1400" kern="100" dirty="0">
                          <a:effectLst/>
                          <a:latin typeface="微软雅黑" panose="020B0503020204020204" pitchFamily="34" charset="-122"/>
                          <a:ea typeface="微软雅黑" panose="020B0503020204020204" pitchFamily="34" charset="-122"/>
                        </a:rPr>
                        <a:t>、</a:t>
                      </a:r>
                      <a:r>
                        <a:rPr lang="en-US" sz="1400" kern="100" dirty="0" smtClean="0">
                          <a:effectLst/>
                          <a:latin typeface="微软雅黑" panose="020B0503020204020204" pitchFamily="34" charset="-122"/>
                          <a:ea typeface="微软雅黑" panose="020B0503020204020204" pitchFamily="34" charset="-122"/>
                        </a:rPr>
                        <a:t>AG</a:t>
                      </a:r>
                      <a:r>
                        <a:rPr lang="zh-CN" sz="1400" kern="100" dirty="0" smtClean="0">
                          <a:effectLst/>
                          <a:latin typeface="微软雅黑" panose="020B0503020204020204" pitchFamily="34" charset="-122"/>
                          <a:ea typeface="微软雅黑" panose="020B0503020204020204" pitchFamily="34" charset="-122"/>
                        </a:rPr>
                        <a:t>型</a:t>
                      </a:r>
                      <a:r>
                        <a:rPr lang="zh-CN" sz="1400" kern="100" dirty="0">
                          <a:effectLst/>
                          <a:latin typeface="微软雅黑" panose="020B0503020204020204" pitchFamily="34" charset="-122"/>
                          <a:ea typeface="微软雅黑" panose="020B0503020204020204" pitchFamily="34" charset="-122"/>
                        </a:rPr>
                        <a:t>者，应戒烟。</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1327017">
                <a:tc>
                  <a:txBody>
                    <a:bodyPr/>
                    <a:lstStyle/>
                    <a:p>
                      <a:pPr algn="ctr">
                        <a:spcAft>
                          <a:spcPts val="0"/>
                        </a:spcAft>
                      </a:pPr>
                      <a:r>
                        <a:rPr lang="en-US" sz="1500" kern="100" dirty="0">
                          <a:effectLst/>
                          <a:latin typeface="微软雅黑" panose="020B0503020204020204" pitchFamily="34" charset="-122"/>
                          <a:ea typeface="微软雅黑" panose="020B0503020204020204" pitchFamily="34" charset="-122"/>
                        </a:rPr>
                        <a:t>ALDH2</a:t>
                      </a:r>
                      <a:endParaRPr lang="zh-CN" sz="1600" kern="100" dirty="0">
                        <a:effectLst/>
                        <a:latin typeface="微软雅黑" panose="020B0503020204020204" pitchFamily="34" charset="-122"/>
                        <a:ea typeface="微软雅黑" panose="020B0503020204020204" pitchFamily="34" charset="-122"/>
                      </a:endParaRPr>
                    </a:p>
                    <a:p>
                      <a:pPr algn="ctr">
                        <a:spcAft>
                          <a:spcPts val="0"/>
                        </a:spcAft>
                      </a:pPr>
                      <a:r>
                        <a:rPr lang="zh-CN" sz="1500" kern="100" dirty="0">
                          <a:effectLst/>
                          <a:latin typeface="微软雅黑" panose="020B0503020204020204" pitchFamily="34" charset="-122"/>
                          <a:ea typeface="微软雅黑" panose="020B0503020204020204" pitchFamily="34" charset="-122"/>
                        </a:rPr>
                        <a:t>（硝酸甘油片效果）</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solidFill>
                      <a:srgbClr val="0086AB"/>
                    </a:solidFill>
                  </a:tcPr>
                </a:tc>
                <a:tc>
                  <a:txBody>
                    <a:bodyPr/>
                    <a:lstStyle/>
                    <a:p>
                      <a:pPr algn="ctr">
                        <a:spcAft>
                          <a:spcPts val="0"/>
                        </a:spcAft>
                      </a:pPr>
                      <a:r>
                        <a:rPr lang="en-US" sz="1400" kern="100">
                          <a:effectLst/>
                          <a:latin typeface="微软雅黑" panose="020B0503020204020204" pitchFamily="34" charset="-122"/>
                          <a:ea typeface="微软雅黑" panose="020B0503020204020204" pitchFamily="34" charset="-122"/>
                        </a:rPr>
                        <a:t>ALDH2 *2</a:t>
                      </a:r>
                      <a:r>
                        <a:rPr lang="zh-CN" sz="1400" kern="100">
                          <a:effectLst/>
                          <a:latin typeface="微软雅黑" panose="020B0503020204020204" pitchFamily="34" charset="-122"/>
                          <a:ea typeface="微软雅黑" panose="020B0503020204020204" pitchFamily="34" charset="-122"/>
                        </a:rPr>
                        <a:t>位点</a:t>
                      </a:r>
                      <a:endParaRPr lang="zh-CN" sz="16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just">
                        <a:spcAft>
                          <a:spcPts val="0"/>
                        </a:spcAft>
                      </a:pPr>
                      <a:r>
                        <a:rPr lang="en-US" sz="1400" kern="100" dirty="0">
                          <a:effectLst/>
                          <a:latin typeface="微软雅黑" panose="020B0503020204020204" pitchFamily="34" charset="-122"/>
                          <a:ea typeface="微软雅黑" panose="020B0503020204020204" pitchFamily="34" charset="-122"/>
                        </a:rPr>
                        <a:t>30%~50%</a:t>
                      </a:r>
                      <a:r>
                        <a:rPr lang="zh-CN" sz="1400" kern="100" dirty="0">
                          <a:effectLst/>
                          <a:latin typeface="微软雅黑" panose="020B0503020204020204" pitchFamily="34" charset="-122"/>
                          <a:ea typeface="微软雅黑" panose="020B0503020204020204" pitchFamily="34" charset="-122"/>
                        </a:rPr>
                        <a:t>的人携带有</a:t>
                      </a:r>
                      <a:r>
                        <a:rPr lang="en-US" sz="1400" kern="100" dirty="0">
                          <a:effectLst/>
                          <a:latin typeface="微软雅黑" panose="020B0503020204020204" pitchFamily="34" charset="-122"/>
                          <a:ea typeface="微软雅黑" panose="020B0503020204020204" pitchFamily="34" charset="-122"/>
                        </a:rPr>
                        <a:t> Lys504</a:t>
                      </a:r>
                      <a:r>
                        <a:rPr lang="zh-CN" sz="1400" kern="100" dirty="0">
                          <a:effectLst/>
                          <a:latin typeface="微软雅黑" panose="020B0503020204020204" pitchFamily="34" charset="-122"/>
                          <a:ea typeface="微软雅黑" panose="020B0503020204020204" pitchFamily="34" charset="-122"/>
                        </a:rPr>
                        <a:t>基因突变。突变者中</a:t>
                      </a:r>
                      <a:r>
                        <a:rPr lang="en-US" sz="1400" kern="100" dirty="0">
                          <a:effectLst/>
                          <a:latin typeface="微软雅黑" panose="020B0503020204020204" pitchFamily="34" charset="-122"/>
                          <a:ea typeface="微软雅黑" panose="020B0503020204020204" pitchFamily="34" charset="-122"/>
                        </a:rPr>
                        <a:t>42.4%</a:t>
                      </a:r>
                      <a:r>
                        <a:rPr lang="zh-CN" sz="1400" kern="100" dirty="0">
                          <a:effectLst/>
                          <a:latin typeface="微软雅黑" panose="020B0503020204020204" pitchFamily="34" charset="-122"/>
                          <a:ea typeface="微软雅黑" panose="020B0503020204020204" pitchFamily="34" charset="-122"/>
                        </a:rPr>
                        <a:t>，正常剂量硝酸甘油起</a:t>
                      </a:r>
                      <a:r>
                        <a:rPr lang="zh-CN" sz="1400" kern="100" dirty="0" smtClean="0">
                          <a:effectLst/>
                          <a:latin typeface="微软雅黑" panose="020B0503020204020204" pitchFamily="34" charset="-122"/>
                          <a:ea typeface="微软雅黑" panose="020B0503020204020204" pitchFamily="34" charset="-122"/>
                        </a:rPr>
                        <a:t>效慢</a:t>
                      </a:r>
                      <a:r>
                        <a:rPr lang="zh-CN" sz="1400" kern="100" dirty="0">
                          <a:effectLst/>
                          <a:latin typeface="微软雅黑" panose="020B0503020204020204" pitchFamily="34" charset="-122"/>
                          <a:ea typeface="微软雅黑" panose="020B0503020204020204" pitchFamily="34" charset="-122"/>
                        </a:rPr>
                        <a:t>，或更容易出现硝酸甘油抵抗，应换药或联用其他抗心绞痛药物。</a:t>
                      </a:r>
                      <a:endParaRPr 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bl>
          </a:graphicData>
        </a:graphic>
      </p:graphicFrame>
      <p:sp>
        <p:nvSpPr>
          <p:cNvPr id="4" name="TextBox 20"/>
          <p:cNvSpPr txBox="1"/>
          <p:nvPr/>
        </p:nvSpPr>
        <p:spPr>
          <a:xfrm>
            <a:off x="316800" y="334800"/>
            <a:ext cx="6912768" cy="522000"/>
          </a:xfrm>
          <a:prstGeom prst="rect">
            <a:avLst/>
          </a:prstGeom>
          <a:noFill/>
        </p:spPr>
        <p:txBody>
          <a:bodyPr wrap="square" lIns="77614" tIns="38807" rIns="77614" bIns="38807" rtlCol="0">
            <a:spAutoFit/>
          </a:bodyPr>
          <a:lstStyle/>
          <a:p>
            <a:pPr>
              <a:spcBef>
                <a:spcPct val="0"/>
              </a:spcBef>
            </a:pPr>
            <a:r>
              <a:rPr lang="en-US" altLang="zh-CN" sz="2800" b="1" dirty="0">
                <a:solidFill>
                  <a:srgbClr val="0086AB"/>
                </a:solidFill>
                <a:latin typeface="微软雅黑" panose="020B0503020204020204" pitchFamily="34" charset="-122"/>
                <a:ea typeface="微软雅黑" panose="020B0503020204020204" pitchFamily="34" charset="-122"/>
              </a:rPr>
              <a:t>ALDH2</a:t>
            </a:r>
            <a:r>
              <a:rPr lang="zh-CN" altLang="en-US" sz="2800" b="1" dirty="0">
                <a:solidFill>
                  <a:srgbClr val="0086AB"/>
                </a:solidFill>
                <a:latin typeface="微软雅黑" panose="020B0503020204020204" pitchFamily="34" charset="-122"/>
                <a:ea typeface="微软雅黑" panose="020B0503020204020204" pitchFamily="34" charset="-122"/>
              </a:rPr>
              <a:t>检测意义总结</a:t>
            </a:r>
            <a:endParaRPr lang="zh-CN" altLang="en-US" sz="2800" b="1" dirty="0">
              <a:solidFill>
                <a:srgbClr val="0086AB"/>
              </a:solidFill>
              <a:latin typeface="微软雅黑" panose="020B0503020204020204" pitchFamily="34" charset="-122"/>
              <a:ea typeface="微软雅黑" panose="020B0503020204020204" pitchFamily="34" charset="-122"/>
              <a:cs typeface="+mj-cs"/>
            </a:endParaRPr>
          </a:p>
        </p:txBody>
      </p:sp>
      <p:grpSp>
        <p:nvGrpSpPr>
          <p:cNvPr id="5" name="组合 4"/>
          <p:cNvGrpSpPr/>
          <p:nvPr/>
        </p:nvGrpSpPr>
        <p:grpSpPr>
          <a:xfrm>
            <a:off x="0" y="-1"/>
            <a:ext cx="9144000" cy="859351"/>
            <a:chOff x="48216" y="-1"/>
            <a:chExt cx="9144000" cy="859351"/>
          </a:xfrm>
        </p:grpSpPr>
        <p:pic>
          <p:nvPicPr>
            <p:cNvPr id="6"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1"/>
              <a:ext cx="1547664" cy="857234"/>
            </a:xfrm>
            <a:prstGeom prst="rect">
              <a:avLst/>
            </a:prstGeom>
            <a:noFill/>
          </p:spPr>
        </p:pic>
        <p:cxnSp>
          <p:nvCxnSpPr>
            <p:cNvPr id="7" name="直接连接符 6"/>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clrChange>
              <a:clrFrom>
                <a:srgbClr val="EBFFFF"/>
              </a:clrFrom>
              <a:clrTo>
                <a:srgbClr val="EBFFFF">
                  <a:alpha val="0"/>
                </a:srgbClr>
              </a:clrTo>
            </a:clrChange>
            <a:duotone>
              <a:schemeClr val="accent5">
                <a:shade val="45000"/>
                <a:satMod val="135000"/>
              </a:schemeClr>
              <a:prstClr val="white"/>
            </a:duotone>
            <a:extLst>
              <a:ext uri="{BEBA8EAE-BF5A-486C-A8C5-ECC9F3942E4B}">
                <a14:imgProps xmlns:a14="http://schemas.microsoft.com/office/drawing/2010/main" xmlns="">
                  <a14:imgLayer r:embed="rId3">
                    <a14:imgEffect>
                      <a14:artisticPhotocopy detail="2"/>
                    </a14:imgEffect>
                    <a14:imgEffect>
                      <a14:colorTemperature colorTemp="4700"/>
                    </a14:imgEffect>
                    <a14:imgEffect>
                      <a14:saturation sat="400000"/>
                    </a14:imgEffect>
                  </a14:imgLayer>
                </a14:imgProps>
              </a:ext>
              <a:ext uri="{28A0092B-C50C-407E-A947-70E740481C1C}">
                <a14:useLocalDpi xmlns:a14="http://schemas.microsoft.com/office/drawing/2010/main" xmlns="" val="0"/>
              </a:ext>
            </a:extLst>
          </a:blip>
          <a:srcRect/>
          <a:stretch>
            <a:fillRect/>
          </a:stretch>
        </p:blipFill>
        <p:spPr bwMode="auto">
          <a:xfrm>
            <a:off x="1115616" y="855698"/>
            <a:ext cx="7056784" cy="53096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1628824" y="3090603"/>
            <a:ext cx="6048672" cy="461665"/>
          </a:xfrm>
          <a:prstGeom prst="rect">
            <a:avLst/>
          </a:prstGeom>
          <a:solidFill>
            <a:schemeClr val="bg1"/>
          </a:solidFill>
        </p:spPr>
        <p:txBody>
          <a:bodyPr wrap="square" rtlCol="0">
            <a:spAutoFit/>
          </a:bodyPr>
          <a:lstStyle/>
          <a:p>
            <a:pPr algn="ctr"/>
            <a:r>
              <a:rPr lang="zh-CN" altLang="en-US" sz="2400" b="1" dirty="0" smtClean="0">
                <a:solidFill>
                  <a:srgbClr val="0086AB"/>
                </a:solidFill>
                <a:latin typeface="微软雅黑" panose="020B0503020204020204" pitchFamily="34" charset="-122"/>
                <a:ea typeface="微软雅黑" panose="020B0503020204020204" pitchFamily="34" charset="-122"/>
                <a:cs typeface="Arial" panose="020B0604020202020204" pitchFamily="34" charset="0"/>
              </a:rPr>
              <a:t>肿瘤靶向药物基因</a:t>
            </a:r>
            <a:r>
              <a:rPr lang="zh-CN" altLang="en-US" sz="2400" b="1" dirty="0">
                <a:solidFill>
                  <a:srgbClr val="0086AB"/>
                </a:solidFill>
                <a:latin typeface="微软雅黑" panose="020B0503020204020204" pitchFamily="34" charset="-122"/>
                <a:ea typeface="微软雅黑" panose="020B0503020204020204" pitchFamily="34" charset="-122"/>
                <a:cs typeface="Arial" panose="020B0604020202020204" pitchFamily="34" charset="0"/>
              </a:rPr>
              <a:t>联合</a:t>
            </a:r>
            <a:r>
              <a:rPr lang="zh-CN" altLang="en-US" sz="2400" b="1" dirty="0" smtClean="0">
                <a:solidFill>
                  <a:srgbClr val="0086AB"/>
                </a:solidFill>
                <a:latin typeface="微软雅黑" panose="020B0503020204020204" pitchFamily="34" charset="-122"/>
                <a:ea typeface="微软雅黑" panose="020B0503020204020204" pitchFamily="34" charset="-122"/>
                <a:cs typeface="Arial" panose="020B0604020202020204" pitchFamily="34" charset="0"/>
              </a:rPr>
              <a:t>检测</a:t>
            </a:r>
            <a:endParaRPr lang="zh-CN" altLang="en-US" sz="2400" b="1" dirty="0">
              <a:solidFill>
                <a:srgbClr val="0086AB"/>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矩形 3"/>
          <p:cNvSpPr/>
          <p:nvPr/>
        </p:nvSpPr>
        <p:spPr>
          <a:xfrm>
            <a:off x="1565364" y="2953956"/>
            <a:ext cx="6157288" cy="720080"/>
          </a:xfrm>
          <a:prstGeom prst="rect">
            <a:avLst/>
          </a:prstGeom>
          <a:no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1" descr="H:\YZYMED logo.png"/>
          <p:cNvPicPr>
            <a:picLocks noChangeAspect="1" noChangeArrowheads="1"/>
          </p:cNvPicPr>
          <p:nvPr/>
        </p:nvPicPr>
        <p:blipFill rotWithShape="1">
          <a:blip r:embed="rId4" cstate="print"/>
          <a:srcRect l="5195" r="11430" b="22928"/>
          <a:stretch>
            <a:fillRect/>
          </a:stretch>
        </p:blipFill>
        <p:spPr bwMode="auto">
          <a:xfrm>
            <a:off x="323528" y="5805264"/>
            <a:ext cx="1320800" cy="655762"/>
          </a:xfrm>
          <a:prstGeom prst="rect">
            <a:avLst/>
          </a:prstGeom>
          <a:noFill/>
        </p:spPr>
      </p:pic>
      <p:sp>
        <p:nvSpPr>
          <p:cNvPr id="2" name="灯片编号占位符 1"/>
          <p:cNvSpPr>
            <a:spLocks noGrp="1"/>
          </p:cNvSpPr>
          <p:nvPr>
            <p:ph type="sldNum" sz="quarter" idx="12"/>
          </p:nvPr>
        </p:nvSpPr>
        <p:spPr/>
        <p:txBody>
          <a:bodyPr/>
          <a:lstStyle/>
          <a:p>
            <a:fld id="{0C913308-F349-4B6D-A68A-DD1791B4A57B}" type="slidenum">
              <a:rPr lang="zh-CN" altLang="en-US" smtClean="0"/>
              <a:pPr/>
              <a:t>38</a:t>
            </a:fld>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8592E714-8771-4256-B120-A1444CD7D5F3}" type="slidenum">
              <a:rPr lang="zh-HK" altLang="en-US" smtClean="0"/>
              <a:pPr/>
              <a:t>39</a:t>
            </a:fld>
            <a:endParaRPr lang="zh-HK" altLang="en-US" dirty="0"/>
          </a:p>
        </p:txBody>
      </p:sp>
      <p:sp>
        <p:nvSpPr>
          <p:cNvPr id="5" name="标题 1"/>
          <p:cNvSpPr txBox="1"/>
          <p:nvPr/>
        </p:nvSpPr>
        <p:spPr>
          <a:xfrm>
            <a:off x="683568" y="1340768"/>
            <a:ext cx="7760367" cy="4320480"/>
          </a:xfrm>
          <a:prstGeom prst="rect">
            <a:avLst/>
          </a:prstGeom>
        </p:spPr>
        <p:txBody>
          <a:bodyPr vert="horz" lIns="117226" tIns="58613" rIns="117226" bIns="58613" rtlCol="0" anchor="ctr">
            <a:normAutofit lnSpcReduction="10000"/>
          </a:bodyPr>
          <a:lstStyle/>
          <a:p>
            <a:pPr lvl="0" defTabSz="1172210">
              <a:spcBef>
                <a:spcPct val="0"/>
              </a:spcBef>
            </a:pPr>
            <a:r>
              <a:rPr lang="en-US" altLang="zh-CN" sz="2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1.  </a:t>
            </a:r>
            <a:r>
              <a:rPr lang="zh-CN" altLang="en-US" sz="2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基因检测人群增加</a:t>
            </a:r>
            <a:endParaRPr lang="en-US" altLang="zh-CN" sz="2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endParaRPr>
          </a:p>
          <a:p>
            <a:pPr lvl="0" defTabSz="1172210">
              <a:spcBef>
                <a:spcPct val="0"/>
              </a:spcBef>
            </a:pPr>
            <a:r>
              <a:rPr lang="en-US" altLang="zh-CN" sz="2400" dirty="0" smtClean="0">
                <a:solidFill>
                  <a:srgbClr val="0086AB"/>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2400" dirty="0" smtClean="0">
                <a:solidFill>
                  <a:srgbClr val="0086AB"/>
                </a:solidFill>
                <a:latin typeface="微软雅黑" panose="020B0503020204020204" pitchFamily="34" charset="-122"/>
                <a:ea typeface="微软雅黑" panose="020B0503020204020204" pitchFamily="34" charset="-122"/>
                <a:cs typeface="Arial" panose="020B0604020202020204" pitchFamily="34" charset="0"/>
              </a:rPr>
              <a:t>靶</a:t>
            </a:r>
            <a:r>
              <a:rPr kumimoji="0" lang="zh-CN" altLang="en-US" sz="2400" i="0" u="none" strike="noStrike" kern="1200" cap="none" spc="0" normalizeH="0" baseline="0" noProof="0" dirty="0" smtClean="0">
                <a:ln>
                  <a:noFill/>
                </a:ln>
                <a:solidFill>
                  <a:srgbClr val="0086AB"/>
                </a:solidFill>
                <a:effectLst/>
                <a:uLnTx/>
                <a:uFillTx/>
                <a:latin typeface="微软雅黑" panose="020B0503020204020204" pitchFamily="34" charset="-122"/>
                <a:ea typeface="微软雅黑" panose="020B0503020204020204" pitchFamily="34" charset="-122"/>
                <a:cs typeface="Arial" panose="020B0604020202020204" pitchFamily="34" charset="0"/>
              </a:rPr>
              <a:t>向</a:t>
            </a:r>
            <a:r>
              <a:rPr lang="zh-CN" altLang="en-US" sz="2400" dirty="0" smtClean="0">
                <a:solidFill>
                  <a:srgbClr val="0086AB"/>
                </a:solidFill>
                <a:latin typeface="微软雅黑" panose="020B0503020204020204" pitchFamily="34" charset="-122"/>
                <a:ea typeface="微软雅黑" panose="020B0503020204020204" pitchFamily="34" charset="-122"/>
                <a:cs typeface="Arial" panose="020B0604020202020204" pitchFamily="34" charset="0"/>
              </a:rPr>
              <a:t>药物继续降价，仿制</a:t>
            </a:r>
            <a:r>
              <a:rPr kumimoji="0" lang="zh-CN" altLang="en-US" sz="2400" i="0" u="none" strike="noStrike" kern="1200" cap="none" spc="0" normalizeH="0" baseline="0" noProof="0" dirty="0" smtClean="0">
                <a:ln>
                  <a:noFill/>
                </a:ln>
                <a:solidFill>
                  <a:srgbClr val="0086AB"/>
                </a:solidFill>
                <a:effectLst/>
                <a:uLnTx/>
                <a:uFillTx/>
                <a:latin typeface="微软雅黑" panose="020B0503020204020204" pitchFamily="34" charset="-122"/>
                <a:ea typeface="微软雅黑" panose="020B0503020204020204" pitchFamily="34" charset="-122"/>
                <a:cs typeface="Arial" panose="020B0604020202020204" pitchFamily="34" charset="0"/>
              </a:rPr>
              <a:t>药继续进入市场，普通大众吃得起靶向药物，用药前必须进行基因检测；获得赠药资格也必须进行基因检测</a:t>
            </a:r>
            <a:endParaRPr kumimoji="0" lang="en-US" altLang="zh-CN" sz="2400" i="0" u="none" strike="noStrike" kern="1200" cap="none" spc="0" normalizeH="0" baseline="0" noProof="0" dirty="0" smtClean="0">
              <a:ln>
                <a:noFill/>
              </a:ln>
              <a:solidFill>
                <a:srgbClr val="0086AB"/>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1172210" rtl="0" eaLnBrk="1" fontAlgn="auto" latinLnBrk="0" hangingPunct="1">
              <a:lnSpc>
                <a:spcPct val="100000"/>
              </a:lnSpc>
              <a:spcBef>
                <a:spcPct val="0"/>
              </a:spcBef>
              <a:spcAft>
                <a:spcPts val="0"/>
              </a:spcAft>
              <a:buClrTx/>
              <a:buSzTx/>
              <a:buFontTx/>
              <a:buNone/>
              <a:defRPr/>
            </a:pPr>
            <a:endParaRPr lang="en-US" altLang="zh-CN" sz="2400" dirty="0" smtClean="0">
              <a:solidFill>
                <a:srgbClr val="0086AB"/>
              </a:solidFill>
              <a:latin typeface="微软雅黑" panose="020B0503020204020204" pitchFamily="34" charset="-122"/>
              <a:ea typeface="微软雅黑" panose="020B0503020204020204" pitchFamily="34" charset="-122"/>
              <a:cs typeface="Arial" panose="020B0604020202020204" pitchFamily="34" charset="0"/>
            </a:endParaRPr>
          </a:p>
          <a:p>
            <a:pPr marL="457200" lvl="0" indent="-457200" defTabSz="1172210">
              <a:spcBef>
                <a:spcPct val="0"/>
              </a:spcBef>
              <a:buFontTx/>
              <a:buAutoNum type="arabicPeriod" startAt="2"/>
            </a:pPr>
            <a:r>
              <a:rPr lang="zh-CN" altLang="en-US" sz="2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基因检测逐步列入医保项目</a:t>
            </a:r>
            <a:endParaRPr lang="en-US" altLang="zh-CN" sz="2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1172210" rtl="0" eaLnBrk="1" fontAlgn="auto" latinLnBrk="0" hangingPunct="1">
              <a:lnSpc>
                <a:spcPct val="100000"/>
              </a:lnSpc>
              <a:spcBef>
                <a:spcPct val="0"/>
              </a:spcBef>
              <a:spcAft>
                <a:spcPts val="0"/>
              </a:spcAft>
              <a:buClrTx/>
              <a:buSzTx/>
              <a:buFontTx/>
              <a:buNone/>
              <a:defRPr/>
            </a:pPr>
            <a:r>
              <a:rPr kumimoji="0" lang="zh-CN" altLang="en-US" sz="2400" i="0" u="none" strike="noStrike" kern="1200" cap="none" spc="0" normalizeH="0" baseline="0" noProof="0" dirty="0" smtClean="0">
                <a:ln>
                  <a:noFill/>
                </a:ln>
                <a:solidFill>
                  <a:srgbClr val="0086AB"/>
                </a:solidFill>
                <a:effectLst/>
                <a:uLnTx/>
                <a:uFillTx/>
                <a:latin typeface="微软雅黑" panose="020B0503020204020204" pitchFamily="34" charset="-122"/>
                <a:ea typeface="微软雅黑" panose="020B0503020204020204" pitchFamily="34" charset="-122"/>
                <a:cs typeface="Arial" panose="020B0604020202020204" pitchFamily="34" charset="0"/>
              </a:rPr>
              <a:t>       基因检测进入临床检测目录，部分地区</a:t>
            </a:r>
            <a:r>
              <a:rPr kumimoji="0" lang="en-US" altLang="zh-CN" sz="2400" i="0" u="none" strike="noStrike" kern="1200" cap="none" spc="0" normalizeH="0" baseline="0" noProof="0" dirty="0" smtClean="0">
                <a:ln>
                  <a:noFill/>
                </a:ln>
                <a:solidFill>
                  <a:srgbClr val="0086AB"/>
                </a:solidFill>
                <a:effectLst/>
                <a:uLnTx/>
                <a:uFillTx/>
                <a:latin typeface="微软雅黑" panose="020B0503020204020204" pitchFamily="34" charset="-122"/>
                <a:ea typeface="微软雅黑" panose="020B0503020204020204" pitchFamily="34" charset="-122"/>
                <a:cs typeface="Arial" panose="020B0604020202020204" pitchFamily="34" charset="0"/>
              </a:rPr>
              <a:t>EGFR</a:t>
            </a:r>
            <a:r>
              <a:rPr kumimoji="0" lang="zh-CN" altLang="en-US" sz="2400" i="0" u="none" strike="noStrike" kern="1200" cap="none" spc="0" normalizeH="0" baseline="0" noProof="0" dirty="0" smtClean="0">
                <a:ln>
                  <a:noFill/>
                </a:ln>
                <a:solidFill>
                  <a:srgbClr val="0086AB"/>
                </a:solidFill>
                <a:effectLst/>
                <a:uLnTx/>
                <a:uFillTx/>
                <a:latin typeface="微软雅黑" panose="020B0503020204020204" pitchFamily="34" charset="-122"/>
                <a:ea typeface="微软雅黑" panose="020B0503020204020204" pitchFamily="34" charset="-122"/>
                <a:cs typeface="Arial" panose="020B0604020202020204" pitchFamily="34" charset="0"/>
              </a:rPr>
              <a:t>等基因检测已经进入</a:t>
            </a:r>
            <a:r>
              <a:rPr lang="zh-CN" altLang="en-US" sz="2400" dirty="0" smtClean="0">
                <a:solidFill>
                  <a:srgbClr val="0086AB"/>
                </a:solidFill>
                <a:latin typeface="微软雅黑" panose="020B0503020204020204" pitchFamily="34" charset="-122"/>
                <a:ea typeface="微软雅黑" panose="020B0503020204020204" pitchFamily="34" charset="-122"/>
                <a:cs typeface="Arial" panose="020B0604020202020204" pitchFamily="34" charset="0"/>
              </a:rPr>
              <a:t>医保项目</a:t>
            </a:r>
            <a:r>
              <a:rPr kumimoji="0" lang="zh-CN" altLang="en-US" sz="2400" i="0" u="none" strike="noStrike" kern="1200" cap="none" spc="0" normalizeH="0" baseline="0" noProof="0" dirty="0" smtClean="0">
                <a:ln>
                  <a:noFill/>
                </a:ln>
                <a:solidFill>
                  <a:srgbClr val="0086AB"/>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en-US" altLang="zh-CN" sz="2400" i="0" u="none" strike="noStrike" kern="1200" cap="none" spc="0" normalizeH="0" baseline="0" noProof="0" dirty="0" smtClean="0">
              <a:ln>
                <a:noFill/>
              </a:ln>
              <a:solidFill>
                <a:srgbClr val="0086AB"/>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1172210" rtl="0" eaLnBrk="1" fontAlgn="auto" latinLnBrk="0" hangingPunct="1">
              <a:lnSpc>
                <a:spcPct val="100000"/>
              </a:lnSpc>
              <a:spcBef>
                <a:spcPct val="0"/>
              </a:spcBef>
              <a:spcAft>
                <a:spcPts val="0"/>
              </a:spcAft>
              <a:buClrTx/>
              <a:buSzTx/>
              <a:buFontTx/>
              <a:buNone/>
              <a:defRPr/>
            </a:pPr>
            <a:endParaRPr kumimoji="0" lang="en-US" altLang="zh-CN" sz="2400" i="0" u="none" strike="noStrike" kern="1200" cap="none" spc="0" normalizeH="0" baseline="0" noProof="0" dirty="0" smtClean="0">
              <a:ln>
                <a:noFill/>
              </a:ln>
              <a:solidFill>
                <a:srgbClr val="0086AB"/>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indent="-457200" defTabSz="1172210">
              <a:spcBef>
                <a:spcPct val="0"/>
              </a:spcBef>
              <a:buAutoNum type="arabicPeriod" startAt="3"/>
            </a:pPr>
            <a:r>
              <a:rPr lang="zh-CN" altLang="en-US" sz="2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rPr>
              <a:t>基因检测受到临床越来越多重视</a:t>
            </a:r>
            <a:endParaRPr lang="en-US" altLang="zh-CN" sz="2400" b="1" dirty="0" smtClean="0">
              <a:solidFill>
                <a:srgbClr val="FF0000"/>
              </a:solidFill>
              <a:latin typeface="微软雅黑" panose="020B0503020204020204" pitchFamily="34" charset="-122"/>
              <a:ea typeface="微软雅黑" panose="020B0503020204020204" pitchFamily="34" charset="-122"/>
              <a:cs typeface="Arial" panose="020B0604020202020204" pitchFamily="34" charset="0"/>
            </a:endParaRPr>
          </a:p>
          <a:p>
            <a:pPr lvl="0" defTabSz="1172210">
              <a:spcBef>
                <a:spcPct val="0"/>
              </a:spcBef>
            </a:pPr>
            <a:r>
              <a:rPr lang="zh-CN" altLang="en-US" sz="2400" dirty="0" smtClean="0">
                <a:solidFill>
                  <a:srgbClr val="0086AB"/>
                </a:solidFill>
                <a:latin typeface="微软雅黑" panose="020B0503020204020204" pitchFamily="34" charset="-122"/>
                <a:ea typeface="微软雅黑" panose="020B0503020204020204" pitchFamily="34" charset="-122"/>
                <a:cs typeface="Arial" panose="020B0604020202020204" pitchFamily="34" charset="0"/>
              </a:rPr>
              <a:t>       对于患者服用靶向药的临床适应症，需要采用基因检测辅助临床提供用药提示。</a:t>
            </a:r>
            <a:endParaRPr lang="en-US" altLang="zh-CN" sz="2400" b="1" dirty="0" smtClean="0">
              <a:solidFill>
                <a:srgbClr val="0086AB"/>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TextBox 5"/>
          <p:cNvSpPr txBox="1"/>
          <p:nvPr/>
        </p:nvSpPr>
        <p:spPr>
          <a:xfrm>
            <a:off x="370119" y="303039"/>
            <a:ext cx="5696852" cy="461665"/>
          </a:xfrm>
          <a:prstGeom prst="rect">
            <a:avLst/>
          </a:prstGeom>
          <a:noFill/>
        </p:spPr>
        <p:txBody>
          <a:bodyPr wrap="square" rtlCol="0">
            <a:spAutoFit/>
          </a:bodyPr>
          <a:lstStyle/>
          <a:p>
            <a:r>
              <a:rPr lang="zh-CN" altLang="en-US" sz="2400" b="1" dirty="0" smtClean="0">
                <a:solidFill>
                  <a:srgbClr val="0085AB"/>
                </a:solidFill>
                <a:latin typeface="微软雅黑" panose="020B0503020204020204" pitchFamily="34" charset="-122"/>
                <a:ea typeface="微软雅黑" panose="020B0503020204020204" pitchFamily="34" charset="-122"/>
              </a:rPr>
              <a:t>靶向药物基因检测发展方兴未艾</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1"/>
            <a:ext cx="9144000" cy="859351"/>
            <a:chOff x="48216" y="-1"/>
            <a:chExt cx="9144000" cy="859351"/>
          </a:xfrm>
        </p:grpSpPr>
        <p:pic>
          <p:nvPicPr>
            <p:cNvPr id="9"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1"/>
              <a:ext cx="1547664" cy="857234"/>
            </a:xfrm>
            <a:prstGeom prst="rect">
              <a:avLst/>
            </a:prstGeom>
            <a:noFill/>
          </p:spPr>
        </p:pic>
        <p:cxnSp>
          <p:nvCxnSpPr>
            <p:cNvPr id="10" name="直接连接符 9"/>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print"/>
          <a:srcRect/>
          <a:stretch>
            <a:fillRect/>
          </a:stretch>
        </p:blipFill>
        <p:spPr bwMode="auto">
          <a:xfrm>
            <a:off x="848859" y="548680"/>
            <a:ext cx="7632848" cy="5905738"/>
          </a:xfrm>
          <a:prstGeom prst="rect">
            <a:avLst/>
          </a:prstGeom>
          <a:noFill/>
          <a:ln w="9525">
            <a:noFill/>
            <a:miter lim="800000"/>
            <a:headEnd/>
            <a:tailEnd/>
          </a:ln>
          <a:effectLst/>
        </p:spPr>
      </p:pic>
      <p:cxnSp>
        <p:nvCxnSpPr>
          <p:cNvPr id="6" name="直接连接符 5"/>
          <p:cNvCxnSpPr/>
          <p:nvPr/>
        </p:nvCxnSpPr>
        <p:spPr>
          <a:xfrm>
            <a:off x="2051720" y="5517232"/>
            <a:ext cx="403244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051720" y="5733256"/>
            <a:ext cx="316835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Effect transition="in" filter="fade">
                                      <p:cBhvr>
                                        <p:cTn id="9" dur="75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矩形 407"/>
          <p:cNvSpPr/>
          <p:nvPr/>
        </p:nvSpPr>
        <p:spPr>
          <a:xfrm>
            <a:off x="1361906" y="225012"/>
            <a:ext cx="5923416" cy="584775"/>
          </a:xfrm>
          <a:prstGeom prst="rect">
            <a:avLst/>
          </a:prstGeom>
        </p:spPr>
        <p:txBody>
          <a:bodyPr wrap="none">
            <a:spAutoFit/>
          </a:bodyPr>
          <a:lstStyle/>
          <a:p>
            <a:r>
              <a:rPr lang="zh-CN" altLang="en-US" sz="3200" b="1" dirty="0" smtClean="0">
                <a:solidFill>
                  <a:srgbClr val="0086AB"/>
                </a:solidFill>
                <a:latin typeface="微软雅黑" panose="020B0503020204020204" pitchFamily="34" charset="-122"/>
                <a:ea typeface="微软雅黑" panose="020B0503020204020204" pitchFamily="34" charset="-122"/>
              </a:rPr>
              <a:t>肿瘤靶向检测技术</a:t>
            </a:r>
            <a:r>
              <a:rPr lang="en-US" altLang="zh-CN" sz="3200" b="1" dirty="0" smtClean="0">
                <a:solidFill>
                  <a:srgbClr val="0086AB"/>
                </a:solidFill>
                <a:latin typeface="微软雅黑" panose="020B0503020204020204" pitchFamily="34" charset="-122"/>
                <a:ea typeface="微软雅黑" panose="020B0503020204020204" pitchFamily="34" charset="-122"/>
              </a:rPr>
              <a:t>-ARMS-PCR</a:t>
            </a:r>
            <a:endParaRPr lang="zh-CN" altLang="en-US" sz="3200" b="1" dirty="0">
              <a:solidFill>
                <a:srgbClr val="0086AB"/>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xmlns="" val="2977780361"/>
              </p:ext>
            </p:extLst>
          </p:nvPr>
        </p:nvGraphicFramePr>
        <p:xfrm>
          <a:off x="107504" y="4952396"/>
          <a:ext cx="8640960" cy="1312523"/>
        </p:xfrm>
        <a:graphic>
          <a:graphicData uri="http://schemas.openxmlformats.org/drawingml/2006/table">
            <a:tbl>
              <a:tblPr firstRow="1" bandRow="1">
                <a:tableStyleId>{5940675A-B579-460E-94D1-54222C63F5DA}</a:tableStyleId>
              </a:tblPr>
              <a:tblGrid>
                <a:gridCol w="3213580"/>
                <a:gridCol w="5427380"/>
              </a:tblGrid>
              <a:tr h="1312523">
                <a:tc>
                  <a:txBody>
                    <a:bodyPr/>
                    <a:lstStyle/>
                    <a:p>
                      <a:pPr marL="0" marR="0" indent="0" algn="ctr" defTabSz="914400" rtl="0" eaLnBrk="1" fontAlgn="auto" latinLnBrk="0" hangingPunct="1">
                        <a:lnSpc>
                          <a:spcPct val="150000"/>
                        </a:lnSpc>
                        <a:spcBef>
                          <a:spcPts val="0"/>
                        </a:spcBef>
                        <a:spcAft>
                          <a:spcPts val="0"/>
                        </a:spcAft>
                        <a:buClrTx/>
                        <a:buSzTx/>
                        <a:buFontTx/>
                        <a:buNone/>
                        <a:defRPr/>
                      </a:pPr>
                      <a:r>
                        <a:rPr lang="en-US" altLang="zh-CN" sz="1600" b="1" dirty="0" smtClean="0">
                          <a:solidFill>
                            <a:srgbClr val="FF0000"/>
                          </a:solidFill>
                          <a:latin typeface="微软雅黑" panose="020B0503020204020204" pitchFamily="34" charset="-122"/>
                          <a:ea typeface="微软雅黑" panose="020B0503020204020204" pitchFamily="34" charset="-122"/>
                        </a:rPr>
                        <a:t>FAM</a:t>
                      </a:r>
                      <a:r>
                        <a:rPr lang="zh-CN" altLang="en-US" sz="1600" b="1" dirty="0" smtClean="0">
                          <a:solidFill>
                            <a:srgbClr val="FF0000"/>
                          </a:solidFill>
                          <a:latin typeface="微软雅黑" panose="020B0503020204020204" pitchFamily="34" charset="-122"/>
                          <a:ea typeface="微软雅黑" panose="020B0503020204020204" pitchFamily="34" charset="-122"/>
                        </a:rPr>
                        <a:t>标记探针－检测突变位点</a:t>
                      </a:r>
                      <a:endParaRPr lang="en-US" altLang="zh-CN" sz="1600" b="1" dirty="0" smtClean="0">
                        <a:solidFill>
                          <a:srgbClr val="FF0000"/>
                        </a:solidFill>
                        <a:latin typeface="微软雅黑" panose="020B0503020204020204" pitchFamily="34" charset="-122"/>
                        <a:ea typeface="微软雅黑" panose="020B0503020204020204" pitchFamily="34" charset="-122"/>
                      </a:endParaRPr>
                    </a:p>
                    <a:p>
                      <a:pPr marL="0" marR="0" indent="0" algn="ctr" defTabSz="914400" rtl="0" eaLnBrk="1" fontAlgn="auto" latinLnBrk="0" hangingPunct="1">
                        <a:lnSpc>
                          <a:spcPct val="150000"/>
                        </a:lnSpc>
                        <a:spcBef>
                          <a:spcPts val="0"/>
                        </a:spcBef>
                        <a:spcAft>
                          <a:spcPts val="0"/>
                        </a:spcAft>
                        <a:buClrTx/>
                        <a:buSzTx/>
                        <a:buFontTx/>
                        <a:buNone/>
                        <a:defRPr/>
                      </a:pPr>
                      <a:r>
                        <a:rPr lang="en-US" altLang="zh-CN" sz="1600" b="1" dirty="0" smtClean="0">
                          <a:solidFill>
                            <a:srgbClr val="FF0000"/>
                          </a:solidFill>
                          <a:latin typeface="微软雅黑" panose="020B0503020204020204" pitchFamily="34" charset="-122"/>
                          <a:ea typeface="微软雅黑" panose="020B0503020204020204" pitchFamily="34" charset="-122"/>
                        </a:rPr>
                        <a:t>VIC</a:t>
                      </a:r>
                      <a:r>
                        <a:rPr lang="zh-CN" altLang="en-US" sz="1600" b="1" dirty="0" smtClean="0">
                          <a:solidFill>
                            <a:srgbClr val="FF0000"/>
                          </a:solidFill>
                          <a:latin typeface="微软雅黑" panose="020B0503020204020204" pitchFamily="34" charset="-122"/>
                          <a:ea typeface="微软雅黑" panose="020B0503020204020204" pitchFamily="34" charset="-122"/>
                        </a:rPr>
                        <a:t>标记探针－检测内标基因</a:t>
                      </a:r>
                      <a:endParaRPr lang="en-US" altLang="zh-CN" sz="1600" b="1" dirty="0" smtClean="0">
                        <a:solidFill>
                          <a:srgbClr val="FF0000"/>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algn="ctr">
                        <a:lnSpc>
                          <a:spcPct val="150000"/>
                        </a:lnSpc>
                      </a:pPr>
                      <a:r>
                        <a:rPr lang="zh-CN" altLang="en-US" sz="1600" dirty="0" smtClean="0">
                          <a:solidFill>
                            <a:srgbClr val="FF0000"/>
                          </a:solidFill>
                          <a:latin typeface="微软雅黑" panose="020B0503020204020204" pitchFamily="34" charset="-122"/>
                          <a:ea typeface="微软雅黑" panose="020B0503020204020204" pitchFamily="34" charset="-122"/>
                        </a:rPr>
                        <a:t>同时有</a:t>
                      </a:r>
                      <a:r>
                        <a:rPr lang="en-US" altLang="zh-CN" sz="1600" dirty="0" smtClean="0">
                          <a:solidFill>
                            <a:srgbClr val="FF0000"/>
                          </a:solidFill>
                          <a:latin typeface="微软雅黑" panose="020B0503020204020204" pitchFamily="34" charset="-122"/>
                          <a:ea typeface="微软雅黑" panose="020B0503020204020204" pitchFamily="34" charset="-122"/>
                        </a:rPr>
                        <a:t>FAM</a:t>
                      </a:r>
                      <a:r>
                        <a:rPr lang="zh-CN" altLang="en-US" sz="1600" dirty="0" smtClean="0">
                          <a:solidFill>
                            <a:srgbClr val="FF0000"/>
                          </a:solidFill>
                          <a:latin typeface="微软雅黑" panose="020B0503020204020204" pitchFamily="34" charset="-122"/>
                          <a:ea typeface="微软雅黑" panose="020B0503020204020204" pitchFamily="34" charset="-122"/>
                        </a:rPr>
                        <a:t>和</a:t>
                      </a:r>
                      <a:r>
                        <a:rPr lang="en-US" altLang="zh-CN" sz="1600" dirty="0" smtClean="0">
                          <a:solidFill>
                            <a:srgbClr val="FF0000"/>
                          </a:solidFill>
                          <a:latin typeface="微软雅黑" panose="020B0503020204020204" pitchFamily="34" charset="-122"/>
                          <a:ea typeface="微软雅黑" panose="020B0503020204020204" pitchFamily="34" charset="-122"/>
                        </a:rPr>
                        <a:t>VIC</a:t>
                      </a:r>
                      <a:r>
                        <a:rPr lang="zh-CN" altLang="en-US" sz="1600" dirty="0" smtClean="0">
                          <a:solidFill>
                            <a:srgbClr val="FF0000"/>
                          </a:solidFill>
                          <a:latin typeface="微软雅黑" panose="020B0503020204020204" pitchFamily="34" charset="-122"/>
                          <a:ea typeface="微软雅黑" panose="020B0503020204020204" pitchFamily="34" charset="-122"/>
                        </a:rPr>
                        <a:t>信号，表示该样本为阳性</a:t>
                      </a:r>
                      <a:r>
                        <a:rPr lang="zh-CN" altLang="en-US" sz="1600" baseline="0" dirty="0" smtClean="0">
                          <a:solidFill>
                            <a:srgbClr val="FF0000"/>
                          </a:solidFill>
                          <a:latin typeface="微软雅黑" panose="020B0503020204020204" pitchFamily="34" charset="-122"/>
                          <a:ea typeface="微软雅黑" panose="020B0503020204020204" pitchFamily="34" charset="-122"/>
                        </a:rPr>
                        <a:t>；</a:t>
                      </a:r>
                      <a:endParaRPr lang="en-US" altLang="zh-CN" sz="1600" baseline="0" dirty="0" smtClean="0">
                        <a:solidFill>
                          <a:srgbClr val="FF0000"/>
                        </a:solidFill>
                        <a:latin typeface="微软雅黑" panose="020B0503020204020204" pitchFamily="34" charset="-122"/>
                        <a:ea typeface="微软雅黑" panose="020B0503020204020204" pitchFamily="34" charset="-122"/>
                      </a:endParaRPr>
                    </a:p>
                    <a:p>
                      <a:pPr algn="ctr">
                        <a:lnSpc>
                          <a:spcPct val="150000"/>
                        </a:lnSpc>
                      </a:pPr>
                      <a:r>
                        <a:rPr lang="zh-CN" altLang="en-US" sz="1600" baseline="0" dirty="0" smtClean="0">
                          <a:solidFill>
                            <a:srgbClr val="FF0000"/>
                          </a:solidFill>
                          <a:latin typeface="微软雅黑" panose="020B0503020204020204" pitchFamily="34" charset="-122"/>
                          <a:ea typeface="微软雅黑" panose="020B0503020204020204" pitchFamily="34" charset="-122"/>
                        </a:rPr>
                        <a:t>仅有</a:t>
                      </a:r>
                      <a:r>
                        <a:rPr lang="en-US" altLang="zh-CN" sz="1600" baseline="0" dirty="0" smtClean="0">
                          <a:solidFill>
                            <a:srgbClr val="FF0000"/>
                          </a:solidFill>
                          <a:latin typeface="微软雅黑" panose="020B0503020204020204" pitchFamily="34" charset="-122"/>
                          <a:ea typeface="微软雅黑" panose="020B0503020204020204" pitchFamily="34" charset="-122"/>
                        </a:rPr>
                        <a:t>VIC</a:t>
                      </a:r>
                      <a:r>
                        <a:rPr lang="zh-CN" altLang="en-US" sz="1600" baseline="0" dirty="0" smtClean="0">
                          <a:solidFill>
                            <a:srgbClr val="FF0000"/>
                          </a:solidFill>
                          <a:latin typeface="微软雅黑" panose="020B0503020204020204" pitchFamily="34" charset="-122"/>
                          <a:ea typeface="微软雅黑" panose="020B0503020204020204" pitchFamily="34" charset="-122"/>
                        </a:rPr>
                        <a:t>信号，表示该样本为阴性</a:t>
                      </a:r>
                      <a:endParaRPr lang="en-US" altLang="zh-CN" sz="1600" baseline="0" dirty="0" smtClean="0">
                        <a:solidFill>
                          <a:srgbClr val="FF0000"/>
                        </a:solidFill>
                        <a:latin typeface="微软雅黑" panose="020B0503020204020204" pitchFamily="34" charset="-122"/>
                        <a:ea typeface="微软雅黑" panose="020B0503020204020204" pitchFamily="34" charset="-122"/>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r>
            </a:tbl>
          </a:graphicData>
        </a:graphic>
      </p:graphicFrame>
      <p:sp>
        <p:nvSpPr>
          <p:cNvPr id="2053" name="AutoShape 5" descr="https://ss2.bdstatic.com/70cFvnSh_Q1YnxGkpoWK1HF6hhy/it/u=2132081340,3755247900&amp;fm=23&amp;gp=0.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lstStyle/>
          <a:p>
            <a:endParaRPr lang="zh-CN" altLang="en-US"/>
          </a:p>
        </p:txBody>
      </p:sp>
      <p:sp>
        <p:nvSpPr>
          <p:cNvPr id="19" name="矩形 18"/>
          <p:cNvSpPr/>
          <p:nvPr/>
        </p:nvSpPr>
        <p:spPr>
          <a:xfrm>
            <a:off x="0" y="4869160"/>
            <a:ext cx="9144000" cy="83236"/>
          </a:xfrm>
          <a:prstGeom prst="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rgbClr val="2E75B6"/>
              </a:solidFill>
            </a:endParaRPr>
          </a:p>
        </p:txBody>
      </p:sp>
      <p:sp>
        <p:nvSpPr>
          <p:cNvPr id="3" name="TextBox 2"/>
          <p:cNvSpPr txBox="1"/>
          <p:nvPr/>
        </p:nvSpPr>
        <p:spPr>
          <a:xfrm>
            <a:off x="4427984" y="1941096"/>
            <a:ext cx="4536504" cy="923330"/>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在</a:t>
            </a:r>
            <a:r>
              <a:rPr lang="zh-CN" altLang="en-US" dirty="0">
                <a:latin typeface="微软雅黑" pitchFamily="34" charset="-122"/>
                <a:ea typeface="微软雅黑" pitchFamily="34" charset="-122"/>
              </a:rPr>
              <a:t>引物的</a:t>
            </a:r>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‘端设计与已知突变位点相配对的碱基序列，若出现扩增信号则存在突变；若模板为野生型，则扩增无法进行</a:t>
            </a:r>
            <a:endParaRPr lang="zh-CN" altLang="en-US" dirty="0">
              <a:latin typeface="微软雅黑" pitchFamily="34" charset="-122"/>
              <a:ea typeface="微软雅黑" pitchFamily="34" charset="-122"/>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91677" y="1124744"/>
            <a:ext cx="2464489" cy="12602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80167" y="2348880"/>
            <a:ext cx="2376000" cy="11460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556034" y="1619508"/>
            <a:ext cx="1110386" cy="369332"/>
          </a:xfrm>
          <a:prstGeom prst="rect">
            <a:avLst/>
          </a:prstGeom>
          <a:noFill/>
        </p:spPr>
        <p:txBody>
          <a:bodyPr wrap="square" rtlCol="0">
            <a:spAutoFit/>
          </a:bodyPr>
          <a:lstStyle/>
          <a:p>
            <a:r>
              <a:rPr lang="zh-CN" altLang="en-US" dirty="0" smtClean="0"/>
              <a:t>突变型</a:t>
            </a:r>
            <a:endParaRPr lang="zh-CN" altLang="en-US" dirty="0"/>
          </a:p>
        </p:txBody>
      </p:sp>
      <p:sp>
        <p:nvSpPr>
          <p:cNvPr id="8" name="TextBox 7"/>
          <p:cNvSpPr txBox="1"/>
          <p:nvPr/>
        </p:nvSpPr>
        <p:spPr>
          <a:xfrm>
            <a:off x="556034" y="2852936"/>
            <a:ext cx="1224133" cy="369332"/>
          </a:xfrm>
          <a:prstGeom prst="rect">
            <a:avLst/>
          </a:prstGeom>
          <a:noFill/>
        </p:spPr>
        <p:txBody>
          <a:bodyPr wrap="square" rtlCol="0">
            <a:spAutoFit/>
          </a:bodyPr>
          <a:lstStyle/>
          <a:p>
            <a:r>
              <a:rPr lang="zh-CN" altLang="en-US" dirty="0" smtClean="0"/>
              <a:t>野生型</a:t>
            </a:r>
            <a:endParaRPr lang="zh-CN" altLang="en-US" dirty="0"/>
          </a:p>
        </p:txBody>
      </p:sp>
      <p:sp>
        <p:nvSpPr>
          <p:cNvPr id="2" name="TextBox 1"/>
          <p:cNvSpPr txBox="1"/>
          <p:nvPr/>
        </p:nvSpPr>
        <p:spPr>
          <a:xfrm>
            <a:off x="1979712" y="3722712"/>
            <a:ext cx="5305610" cy="1131079"/>
          </a:xfrm>
          <a:prstGeom prst="rect">
            <a:avLst/>
          </a:prstGeom>
          <a:noFill/>
        </p:spPr>
        <p:txBody>
          <a:bodyPr wrap="square" rtlCol="0">
            <a:spAutoFit/>
          </a:bodyPr>
          <a:lstStyle/>
          <a:p>
            <a:pPr>
              <a:lnSpc>
                <a:spcPct val="125000"/>
              </a:lnSpc>
            </a:pPr>
            <a:r>
              <a:rPr lang="zh-CN" altLang="en-US" dirty="0" smtClean="0"/>
              <a:t>检测特异性高：可区分单个位点</a:t>
            </a:r>
            <a:endParaRPr lang="en-US" altLang="zh-CN" dirty="0" smtClean="0"/>
          </a:p>
          <a:p>
            <a:pPr>
              <a:lnSpc>
                <a:spcPct val="125000"/>
              </a:lnSpc>
            </a:pPr>
            <a:r>
              <a:rPr lang="zh-CN" altLang="en-US" dirty="0" smtClean="0"/>
              <a:t>检测灵</a:t>
            </a:r>
            <a:r>
              <a:rPr lang="zh-CN" altLang="en-US" dirty="0"/>
              <a:t>敏</a:t>
            </a:r>
            <a:r>
              <a:rPr lang="zh-CN" altLang="en-US" dirty="0" smtClean="0"/>
              <a:t>度高：</a:t>
            </a:r>
            <a:r>
              <a:rPr lang="en-US" altLang="zh-CN" dirty="0" smtClean="0"/>
              <a:t>20ng DNA</a:t>
            </a:r>
            <a:r>
              <a:rPr lang="zh-CN" altLang="en-US" dirty="0" smtClean="0"/>
              <a:t>中可检测低至</a:t>
            </a:r>
            <a:r>
              <a:rPr lang="en-US" altLang="zh-CN" dirty="0" smtClean="0"/>
              <a:t>1%</a:t>
            </a:r>
            <a:r>
              <a:rPr lang="zh-CN" altLang="en-US" dirty="0" smtClean="0"/>
              <a:t>的突变率</a:t>
            </a:r>
            <a:endParaRPr lang="en-US" altLang="zh-CN" dirty="0" smtClean="0"/>
          </a:p>
          <a:p>
            <a:pPr>
              <a:lnSpc>
                <a:spcPct val="125000"/>
              </a:lnSpc>
            </a:pPr>
            <a:r>
              <a:rPr lang="zh-CN" altLang="en-US" dirty="0" smtClean="0"/>
              <a:t>检测便捷性    ：耗时短，成本低</a:t>
            </a:r>
            <a:endParaRPr lang="zh-CN" altLang="en-US" dirty="0"/>
          </a:p>
        </p:txBody>
      </p:sp>
      <p:sp>
        <p:nvSpPr>
          <p:cNvPr id="6" name="TextBox 5"/>
          <p:cNvSpPr txBox="1"/>
          <p:nvPr/>
        </p:nvSpPr>
        <p:spPr>
          <a:xfrm>
            <a:off x="556034" y="3717032"/>
            <a:ext cx="2092621" cy="369332"/>
          </a:xfrm>
          <a:prstGeom prst="rect">
            <a:avLst/>
          </a:prstGeom>
          <a:noFill/>
        </p:spPr>
        <p:txBody>
          <a:bodyPr wrap="square" rtlCol="0">
            <a:spAutoFit/>
          </a:bodyPr>
          <a:lstStyle/>
          <a:p>
            <a:r>
              <a:rPr lang="zh-CN" altLang="en-US" dirty="0" smtClean="0"/>
              <a:t>检测优势：</a:t>
            </a:r>
            <a:endParaRPr lang="zh-CN" altLang="en-US" dirty="0"/>
          </a:p>
        </p:txBody>
      </p:sp>
    </p:spTree>
    <p:extLst>
      <p:ext uri="{BB962C8B-B14F-4D97-AF65-F5344CB8AC3E}">
        <p14:creationId xmlns:p14="http://schemas.microsoft.com/office/powerpoint/2010/main" xmlns="" val="3618456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35360" y="429372"/>
            <a:ext cx="4680520" cy="400110"/>
          </a:xfrm>
          <a:prstGeom prst="rect">
            <a:avLst/>
          </a:prstGeom>
          <a:noFill/>
        </p:spPr>
        <p:txBody>
          <a:bodyPr wrap="square" rtlCol="0">
            <a:spAutoFit/>
          </a:bodyPr>
          <a:lstStyle/>
          <a:p>
            <a:pPr eaLnBrk="1" fontAlgn="auto" hangingPunct="1">
              <a:spcAft>
                <a:spcPts val="0"/>
              </a:spcAft>
              <a:defRPr/>
            </a:pPr>
            <a:r>
              <a:rPr lang="zh-CN" altLang="en-US" sz="2000" b="1" dirty="0">
                <a:solidFill>
                  <a:srgbClr val="0086AB"/>
                </a:solidFill>
              </a:rPr>
              <a:t>分子诊断平台的进展</a:t>
            </a:r>
          </a:p>
        </p:txBody>
      </p:sp>
      <p:sp>
        <p:nvSpPr>
          <p:cNvPr id="9" name="右箭头 8"/>
          <p:cNvSpPr/>
          <p:nvPr/>
        </p:nvSpPr>
        <p:spPr>
          <a:xfrm>
            <a:off x="1547664" y="4941168"/>
            <a:ext cx="6264696" cy="432048"/>
          </a:xfrm>
          <a:prstGeom prst="rightArrow">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高通量化</a:t>
            </a:r>
            <a:endParaRPr lang="zh-CN" altLang="en-US" sz="1600" dirty="0">
              <a:latin typeface="微软雅黑" panose="020B0503020204020204" pitchFamily="34" charset="-122"/>
              <a:ea typeface="微软雅黑" panose="020B0503020204020204" pitchFamily="34" charset="-122"/>
            </a:endParaRPr>
          </a:p>
        </p:txBody>
      </p:sp>
      <p:sp>
        <p:nvSpPr>
          <p:cNvPr id="10" name="下箭头 9"/>
          <p:cNvSpPr/>
          <p:nvPr/>
        </p:nvSpPr>
        <p:spPr>
          <a:xfrm rot="10800000" flipH="1">
            <a:off x="1868901" y="1700808"/>
            <a:ext cx="402349" cy="3960440"/>
          </a:xfrm>
          <a:prstGeom prst="downArrow">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TextBox 10"/>
          <p:cNvSpPr txBox="1"/>
          <p:nvPr/>
        </p:nvSpPr>
        <p:spPr>
          <a:xfrm>
            <a:off x="6804248" y="4474273"/>
            <a:ext cx="1440160" cy="369332"/>
          </a:xfrm>
          <a:prstGeom prst="rect">
            <a:avLst/>
          </a:prstGeom>
          <a:noFill/>
        </p:spPr>
        <p:txBody>
          <a:bodyPr wrap="square" rtlCol="0">
            <a:spAutoFit/>
          </a:bodyPr>
          <a:lstStyle/>
          <a:p>
            <a:pPr algn="ctr"/>
            <a:r>
              <a:rPr lang="zh-CN" altLang="en-US" b="1" dirty="0" smtClean="0">
                <a:solidFill>
                  <a:srgbClr val="FF0000"/>
                </a:solidFill>
                <a:latin typeface="微软雅黑" panose="020B0503020204020204" pitchFamily="34" charset="-122"/>
                <a:ea typeface="微软雅黑" panose="020B0503020204020204" pitchFamily="34" charset="-122"/>
              </a:rPr>
              <a:t>多基因检测</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483768" y="1523617"/>
            <a:ext cx="1440160" cy="369332"/>
          </a:xfrm>
          <a:prstGeom prst="rect">
            <a:avLst/>
          </a:prstGeom>
          <a:noFill/>
        </p:spPr>
        <p:txBody>
          <a:bodyPr wrap="square" rtlCol="0">
            <a:spAutoFit/>
          </a:bodyPr>
          <a:lstStyle/>
          <a:p>
            <a:pPr algn="ctr"/>
            <a:r>
              <a:rPr lang="zh-CN" altLang="en-US" b="1" dirty="0" smtClean="0">
                <a:solidFill>
                  <a:srgbClr val="FF0000"/>
                </a:solidFill>
                <a:latin typeface="微软雅黑" panose="020B0503020204020204" pitchFamily="34" charset="-122"/>
                <a:ea typeface="微软雅黑" panose="020B0503020204020204" pitchFamily="34" charset="-122"/>
              </a:rPr>
              <a:t>全自动检测</a:t>
            </a:r>
            <a:endParaRPr lang="zh-CN" altLang="en-US" b="1" dirty="0">
              <a:solidFill>
                <a:srgbClr val="FF0000"/>
              </a:solidFill>
              <a:latin typeface="微软雅黑" panose="020B0503020204020204" pitchFamily="34" charset="-122"/>
              <a:ea typeface="微软雅黑" panose="020B0503020204020204" pitchFamily="34" charset="-122"/>
            </a:endParaRPr>
          </a:p>
        </p:txBody>
      </p:sp>
      <p:sp>
        <p:nvSpPr>
          <p:cNvPr id="13" name="矩形 12"/>
          <p:cNvSpPr/>
          <p:nvPr/>
        </p:nvSpPr>
        <p:spPr>
          <a:xfrm>
            <a:off x="1874998" y="2826908"/>
            <a:ext cx="430887" cy="844142"/>
          </a:xfrm>
          <a:prstGeom prst="rect">
            <a:avLst/>
          </a:prstGeom>
        </p:spPr>
        <p:txBody>
          <a:bodyPr vert="eaVert" wrap="none">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POCT</a:t>
            </a:r>
            <a:r>
              <a:rPr lang="zh-CN" altLang="en-US" sz="1600" dirty="0">
                <a:solidFill>
                  <a:schemeClr val="bg1"/>
                </a:solidFill>
                <a:latin typeface="微软雅黑" panose="020B0503020204020204" pitchFamily="34" charset="-122"/>
                <a:ea typeface="微软雅黑" panose="020B0503020204020204" pitchFamily="34" charset="-122"/>
              </a:rPr>
              <a:t>化</a:t>
            </a:r>
          </a:p>
        </p:txBody>
      </p:sp>
      <p:sp>
        <p:nvSpPr>
          <p:cNvPr id="14" name="椭圆 13"/>
          <p:cNvSpPr/>
          <p:nvPr/>
        </p:nvSpPr>
        <p:spPr>
          <a:xfrm>
            <a:off x="6014431" y="3681028"/>
            <a:ext cx="1224136" cy="64807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高通量测序</a:t>
            </a:r>
          </a:p>
        </p:txBody>
      </p:sp>
      <p:sp>
        <p:nvSpPr>
          <p:cNvPr id="15" name="椭圆 14"/>
          <p:cNvSpPr/>
          <p:nvPr/>
        </p:nvSpPr>
        <p:spPr>
          <a:xfrm>
            <a:off x="2775620" y="1913436"/>
            <a:ext cx="1224136" cy="648072"/>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Lab on chip</a:t>
            </a:r>
            <a:endParaRPr lang="zh-CN" altLang="en-US" sz="1600" dirty="0">
              <a:latin typeface="微软雅黑" panose="020B0503020204020204" pitchFamily="34" charset="-122"/>
              <a:ea typeface="微软雅黑" panose="020B0503020204020204" pitchFamily="34" charset="-122"/>
            </a:endParaRPr>
          </a:p>
        </p:txBody>
      </p:sp>
      <p:sp>
        <p:nvSpPr>
          <p:cNvPr id="16" name="椭圆 15"/>
          <p:cNvSpPr/>
          <p:nvPr/>
        </p:nvSpPr>
        <p:spPr>
          <a:xfrm>
            <a:off x="3565452" y="3496188"/>
            <a:ext cx="1224136" cy="648072"/>
          </a:xfrm>
          <a:prstGeom prst="ellipse">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latin typeface="微软雅黑" panose="020B0503020204020204" pitchFamily="34" charset="-122"/>
                <a:ea typeface="微软雅黑" panose="020B0503020204020204" pitchFamily="34" charset="-122"/>
              </a:rPr>
              <a:t>荧光定量</a:t>
            </a:r>
            <a:r>
              <a:rPr lang="en-US" altLang="zh-CN" sz="1200" b="1" dirty="0">
                <a:latin typeface="微软雅黑" panose="020B0503020204020204" pitchFamily="34" charset="-122"/>
                <a:ea typeface="微软雅黑" panose="020B0503020204020204" pitchFamily="34" charset="-122"/>
              </a:rPr>
              <a:t>PCR</a:t>
            </a:r>
            <a:endParaRPr lang="zh-CN" altLang="en-US" sz="1200" b="1" dirty="0">
              <a:latin typeface="微软雅黑" panose="020B0503020204020204" pitchFamily="34" charset="-122"/>
              <a:ea typeface="微软雅黑" panose="020B0503020204020204" pitchFamily="34" charset="-122"/>
            </a:endParaRPr>
          </a:p>
        </p:txBody>
      </p:sp>
      <p:sp>
        <p:nvSpPr>
          <p:cNvPr id="17" name="椭圆 16"/>
          <p:cNvSpPr/>
          <p:nvPr/>
        </p:nvSpPr>
        <p:spPr>
          <a:xfrm>
            <a:off x="2483768" y="4149080"/>
            <a:ext cx="1224136" cy="648072"/>
          </a:xfrm>
          <a:prstGeom prst="ellips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基因芯片</a:t>
            </a:r>
          </a:p>
        </p:txBody>
      </p:sp>
      <p:sp>
        <p:nvSpPr>
          <p:cNvPr id="18" name="椭圆 17"/>
          <p:cNvSpPr/>
          <p:nvPr/>
        </p:nvSpPr>
        <p:spPr>
          <a:xfrm>
            <a:off x="4789588" y="2848116"/>
            <a:ext cx="1224136" cy="648072"/>
          </a:xfrm>
          <a:prstGeom prst="ellipse">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err="1" smtClean="0">
                <a:latin typeface="微软雅黑" panose="020B0503020204020204" pitchFamily="34" charset="-122"/>
                <a:ea typeface="微软雅黑" panose="020B0503020204020204" pitchFamily="34" charset="-122"/>
              </a:rPr>
              <a:t>ddPCR</a:t>
            </a:r>
            <a:endParaRPr lang="zh-CN" altLang="en-US" sz="1600" dirty="0">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1547664" y="3097252"/>
            <a:ext cx="5078835" cy="2751728"/>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317878" y="2327022"/>
            <a:ext cx="6221587" cy="33560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215780" y="5425479"/>
            <a:ext cx="1724372" cy="307777"/>
          </a:xfrm>
          <a:prstGeom prst="rect">
            <a:avLst/>
          </a:prstGeom>
          <a:noFill/>
        </p:spPr>
        <p:txBody>
          <a:bodyPr wrap="square" rtlCol="0">
            <a:spAutoFit/>
          </a:bodyPr>
          <a:lstStyle/>
          <a:p>
            <a:pPr algn="ctr"/>
            <a:r>
              <a:rPr lang="zh-CN" altLang="en-US" sz="1400" b="1" i="1" u="sng" dirty="0">
                <a:solidFill>
                  <a:schemeClr val="tx1">
                    <a:lumMod val="50000"/>
                    <a:lumOff val="50000"/>
                  </a:schemeClr>
                </a:solidFill>
                <a:latin typeface="微软雅黑" panose="020B0503020204020204" pitchFamily="34" charset="-122"/>
                <a:ea typeface="微软雅黑" panose="020B0503020204020204" pitchFamily="34" charset="-122"/>
              </a:rPr>
              <a:t>低效低通量</a:t>
            </a:r>
          </a:p>
        </p:txBody>
      </p:sp>
      <p:sp>
        <p:nvSpPr>
          <p:cNvPr id="23" name="TextBox 22"/>
          <p:cNvSpPr txBox="1"/>
          <p:nvPr/>
        </p:nvSpPr>
        <p:spPr>
          <a:xfrm>
            <a:off x="6032811" y="5358412"/>
            <a:ext cx="1724372" cy="369332"/>
          </a:xfrm>
          <a:prstGeom prst="rect">
            <a:avLst/>
          </a:prstGeom>
          <a:noFill/>
        </p:spPr>
        <p:txBody>
          <a:bodyPr wrap="square" rtlCol="0">
            <a:spAutoFit/>
          </a:bodyPr>
          <a:lstStyle/>
          <a:p>
            <a:pPr algn="ctr"/>
            <a:r>
              <a:rPr lang="zh-CN" altLang="en-US" b="1" i="1" u="sng" dirty="0" smtClean="0">
                <a:solidFill>
                  <a:srgbClr val="FF0000"/>
                </a:solidFill>
                <a:latin typeface="微软雅黑" panose="020B0503020204020204" pitchFamily="34" charset="-122"/>
                <a:ea typeface="微软雅黑" panose="020B0503020204020204" pitchFamily="34" charset="-122"/>
              </a:rPr>
              <a:t>性价比最高</a:t>
            </a:r>
            <a:endParaRPr lang="zh-CN" altLang="en-US" b="1" i="1" u="sng" dirty="0">
              <a:solidFill>
                <a:srgbClr val="FF000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7625828" y="4895582"/>
            <a:ext cx="1545680" cy="523220"/>
          </a:xfrm>
          <a:prstGeom prst="rect">
            <a:avLst/>
          </a:prstGeom>
          <a:noFill/>
        </p:spPr>
        <p:txBody>
          <a:bodyPr wrap="square" rtlCol="0">
            <a:spAutoFit/>
          </a:bodyPr>
          <a:lstStyle/>
          <a:p>
            <a:pPr algn="ctr"/>
            <a:r>
              <a:rPr lang="zh-CN" altLang="en-US" sz="1400" b="1" i="1" u="sng" dirty="0" smtClean="0">
                <a:solidFill>
                  <a:schemeClr val="tx1">
                    <a:lumMod val="50000"/>
                    <a:lumOff val="50000"/>
                  </a:schemeClr>
                </a:solidFill>
                <a:latin typeface="微软雅黑" panose="020B0503020204020204" pitchFamily="34" charset="-122"/>
                <a:ea typeface="微软雅黑" panose="020B0503020204020204" pitchFamily="34" charset="-122"/>
              </a:rPr>
              <a:t>高效高通量</a:t>
            </a:r>
            <a:endParaRPr lang="en-US" altLang="zh-CN" sz="1400" b="1" i="1" u="sng"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400" b="1" i="1" u="sng" dirty="0" smtClean="0">
                <a:solidFill>
                  <a:schemeClr val="tx1">
                    <a:lumMod val="50000"/>
                    <a:lumOff val="50000"/>
                  </a:schemeClr>
                </a:solidFill>
                <a:latin typeface="微软雅黑" panose="020B0503020204020204" pitchFamily="34" charset="-122"/>
                <a:ea typeface="微软雅黑" panose="020B0503020204020204" pitchFamily="34" charset="-122"/>
              </a:rPr>
              <a:t>价格较高</a:t>
            </a:r>
            <a:endParaRPr lang="zh-CN" altLang="en-US" sz="1400" b="1" i="1" u="sng"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bwMode="auto">
          <a:xfrm>
            <a:off x="109395" y="212709"/>
            <a:ext cx="169884" cy="833437"/>
          </a:xfrm>
          <a:prstGeom prst="rect">
            <a:avLst/>
          </a:prstGeom>
          <a:solidFill>
            <a:srgbClr val="0085A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HK" altLang="en-US"/>
          </a:p>
        </p:txBody>
      </p:sp>
      <p:pic>
        <p:nvPicPr>
          <p:cNvPr id="20"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52929" y="121377"/>
            <a:ext cx="1547664" cy="857234"/>
          </a:xfrm>
          <a:prstGeom prst="rect">
            <a:avLst/>
          </a:prstGeom>
          <a:noFill/>
        </p:spPr>
      </p:pic>
    </p:spTree>
    <p:extLst>
      <p:ext uri="{BB962C8B-B14F-4D97-AF65-F5344CB8AC3E}">
        <p14:creationId xmlns:p14="http://schemas.microsoft.com/office/powerpoint/2010/main" xmlns="" val="1412747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descr="http://image.elseviermed.com/4c8d8e55-b9af-4fa6-8805-0d919ff2dfa3/QQ%E6%88%AA%E5%9B%BE20130905010141.jpg"/>
          <p:cNvPicPr>
            <a:picLocks noChangeAspect="1" noChangeArrowheads="1"/>
          </p:cNvPicPr>
          <p:nvPr/>
        </p:nvPicPr>
        <p:blipFill rotWithShape="1">
          <a:blip r:embed="rId2" cstate="print"/>
          <a:srcRect l="3132" t="30471" r="47253" b="53034"/>
          <a:stretch>
            <a:fillRect/>
          </a:stretch>
        </p:blipFill>
        <p:spPr bwMode="auto">
          <a:xfrm>
            <a:off x="-8219" y="2539999"/>
            <a:ext cx="9152219" cy="1696335"/>
          </a:xfrm>
          <a:prstGeom prst="rect">
            <a:avLst/>
          </a:prstGeom>
          <a:noFill/>
        </p:spPr>
      </p:pic>
      <p:sp>
        <p:nvSpPr>
          <p:cNvPr id="7" name="矩形 6"/>
          <p:cNvSpPr/>
          <p:nvPr/>
        </p:nvSpPr>
        <p:spPr>
          <a:xfrm>
            <a:off x="1291526" y="3000372"/>
            <a:ext cx="6552728" cy="830997"/>
          </a:xfrm>
          <a:prstGeom prst="rect">
            <a:avLst/>
          </a:prstGeom>
        </p:spPr>
        <p:txBody>
          <a:bodyPr wrap="squar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非小细胞</a:t>
            </a:r>
            <a:r>
              <a:rPr lang="zh-CN" altLang="en-US" sz="2400" b="1" dirty="0" smtClean="0">
                <a:solidFill>
                  <a:schemeClr val="bg1"/>
                </a:solidFill>
                <a:latin typeface="微软雅黑" panose="020B0503020204020204" pitchFamily="34" charset="-122"/>
                <a:ea typeface="微软雅黑" panose="020B0503020204020204" pitchFamily="34" charset="-122"/>
              </a:rPr>
              <a:t>肺癌</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400" b="1" dirty="0" smtClean="0">
                <a:solidFill>
                  <a:schemeClr val="bg1"/>
                </a:solidFill>
                <a:latin typeface="微软雅黑" panose="020B0503020204020204" pitchFamily="34" charset="-122"/>
                <a:ea typeface="微软雅黑" panose="020B0503020204020204" pitchFamily="34" charset="-122"/>
              </a:rPr>
              <a:t>EGFR&amp;ALK&amp;ROS1</a:t>
            </a:r>
            <a:r>
              <a:rPr lang="zh-CN" altLang="en-US" sz="2400" b="1" dirty="0" smtClean="0">
                <a:solidFill>
                  <a:schemeClr val="bg1"/>
                </a:solidFill>
                <a:latin typeface="微软雅黑" panose="020B0503020204020204" pitchFamily="34" charset="-122"/>
                <a:ea typeface="微软雅黑" panose="020B0503020204020204" pitchFamily="34" charset="-122"/>
              </a:rPr>
              <a:t>突变</a:t>
            </a:r>
            <a:r>
              <a:rPr lang="zh-CN" altLang="en-US" sz="2400" b="1" dirty="0">
                <a:solidFill>
                  <a:schemeClr val="bg1"/>
                </a:solidFill>
                <a:latin typeface="微软雅黑" panose="020B0503020204020204" pitchFamily="34" charset="-122"/>
                <a:ea typeface="微软雅黑" panose="020B0503020204020204" pitchFamily="34" charset="-122"/>
              </a:rPr>
              <a:t>检测</a:t>
            </a:r>
            <a:endParaRPr lang="zh-HK" altLang="en-US" sz="2400" b="1" dirty="0">
              <a:solidFill>
                <a:schemeClr val="bg1"/>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A5DA2D75-C7BE-47EC-ABAF-1BD6E9DDAAE6}" type="slidenum">
              <a:rPr lang="zh-CN" altLang="en-US" smtClean="0"/>
              <a:pPr/>
              <a:t>42</a:t>
            </a:fld>
            <a:endParaRPr lang="zh-CN" altLang="en-US"/>
          </a:p>
        </p:txBody>
      </p:sp>
      <p:pic>
        <p:nvPicPr>
          <p:cNvPr id="16"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52929" y="121377"/>
            <a:ext cx="1547664" cy="857234"/>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extLst>
              <p:ext uri="{D42A27DB-BD31-4B8C-83A1-F6EECF244321}">
                <p14:modId xmlns:p14="http://schemas.microsoft.com/office/powerpoint/2010/main" xmlns="" val="1749723129"/>
              </p:ext>
            </p:extLst>
          </p:nvPr>
        </p:nvGraphicFramePr>
        <p:xfrm>
          <a:off x="2744327" y="1424155"/>
          <a:ext cx="3456384" cy="45971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丁字箭头 13"/>
          <p:cNvSpPr/>
          <p:nvPr/>
        </p:nvSpPr>
        <p:spPr>
          <a:xfrm rot="5400000">
            <a:off x="5374528" y="2738301"/>
            <a:ext cx="2340260" cy="648072"/>
          </a:xfrm>
          <a:prstGeom prst="leftRightUp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996517" y="2800727"/>
            <a:ext cx="1614199" cy="523220"/>
          </a:xfrm>
          <a:prstGeom prst="rect">
            <a:avLst/>
          </a:prstGeom>
          <a:noFill/>
        </p:spPr>
        <p:txBody>
          <a:bodyPr wrap="square" rtlCol="0">
            <a:spAutoFit/>
          </a:bodyPr>
          <a:lstStyle/>
          <a:p>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最常用的三类肺癌</a:t>
            </a:r>
            <a:r>
              <a:rPr lang="en-US" altLang="zh-CN" sz="1400" b="1" dirty="0" smtClean="0">
                <a:solidFill>
                  <a:schemeClr val="tx1">
                    <a:lumMod val="50000"/>
                    <a:lumOff val="50000"/>
                  </a:schemeClr>
                </a:solidFill>
                <a:latin typeface="微软雅黑" panose="020B0503020204020204" pitchFamily="34" charset="-122"/>
                <a:ea typeface="微软雅黑" panose="020B0503020204020204" pitchFamily="34" charset="-122"/>
              </a:rPr>
              <a:t>EGFR</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靶向药物</a:t>
            </a:r>
            <a:endPar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五边形 15"/>
          <p:cNvSpPr/>
          <p:nvPr/>
        </p:nvSpPr>
        <p:spPr>
          <a:xfrm>
            <a:off x="6237633" y="5176938"/>
            <a:ext cx="504056" cy="288032"/>
          </a:xfrm>
          <a:prstGeom prst="homePlat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6882524" y="5157192"/>
            <a:ext cx="2173082" cy="307777"/>
          </a:xfrm>
          <a:prstGeom prst="rect">
            <a:avLst/>
          </a:prstGeom>
          <a:noFill/>
        </p:spPr>
        <p:txBody>
          <a:bodyPr wrap="square" rtlCol="0">
            <a:spAutoFit/>
          </a:bodyPr>
          <a:lstStyle/>
          <a:p>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最新国产仿药，价格低廉</a:t>
            </a:r>
            <a:endPar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07504" y="3164540"/>
            <a:ext cx="1405446" cy="830997"/>
          </a:xfrm>
          <a:prstGeom prst="rect">
            <a:avLst/>
          </a:prstGeom>
          <a:noFill/>
        </p:spPr>
        <p:txBody>
          <a:bodyPr wrap="square" rtlCol="0">
            <a:spAutoFit/>
          </a:bodyPr>
          <a:lstStyle/>
          <a:p>
            <a:pPr algn="ctr"/>
            <a:r>
              <a:rPr lang="en-US" altLang="zh-CN" sz="1600" b="1" dirty="0" smtClean="0">
                <a:solidFill>
                  <a:schemeClr val="tx1">
                    <a:lumMod val="50000"/>
                    <a:lumOff val="50000"/>
                  </a:schemeClr>
                </a:solidFill>
                <a:latin typeface="微软雅黑" panose="020B0503020204020204" pitchFamily="34" charset="-122"/>
                <a:ea typeface="微软雅黑" panose="020B0503020204020204" pitchFamily="34" charset="-122"/>
              </a:rPr>
              <a:t>EGFR</a:t>
            </a:r>
            <a:r>
              <a:rPr lang="zh-CN" altLang="en-US" sz="1600" b="1" dirty="0" smtClean="0">
                <a:solidFill>
                  <a:schemeClr val="tx1">
                    <a:lumMod val="50000"/>
                    <a:lumOff val="50000"/>
                  </a:schemeClr>
                </a:solidFill>
                <a:latin typeface="微软雅黑" panose="020B0503020204020204" pitchFamily="34" charset="-122"/>
                <a:ea typeface="微软雅黑" panose="020B0503020204020204" pitchFamily="34" charset="-122"/>
              </a:rPr>
              <a:t>在肺癌中突变率</a:t>
            </a:r>
            <a:r>
              <a:rPr lang="en-US" altLang="zh-CN" sz="1600" b="1" dirty="0" smtClean="0">
                <a:solidFill>
                  <a:schemeClr val="tx1">
                    <a:lumMod val="50000"/>
                    <a:lumOff val="50000"/>
                  </a:schemeClr>
                </a:solidFill>
                <a:latin typeface="微软雅黑" panose="020B0503020204020204" pitchFamily="34" charset="-122"/>
                <a:ea typeface="微软雅黑" panose="020B0503020204020204" pitchFamily="34" charset="-122"/>
              </a:rPr>
              <a:t>30%-40%</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右箭头 2"/>
          <p:cNvSpPr/>
          <p:nvPr/>
        </p:nvSpPr>
        <p:spPr>
          <a:xfrm>
            <a:off x="1692973" y="3323947"/>
            <a:ext cx="899723" cy="512185"/>
          </a:xfrm>
          <a:prstGeom prst="rightArrow">
            <a:avLst/>
          </a:prstGeom>
          <a:solidFill>
            <a:srgbClr val="0086AB"/>
          </a:solidFill>
          <a:ln>
            <a:solidFill>
              <a:srgbClr val="0085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smtClean="0">
                <a:latin typeface="微软雅黑" panose="020B0503020204020204" pitchFamily="34" charset="-122"/>
                <a:ea typeface="微软雅黑" panose="020B0503020204020204" pitchFamily="34" charset="-122"/>
              </a:rPr>
              <a:t>对应药物</a:t>
            </a:r>
            <a:endParaRPr lang="zh-CN" altLang="en-US" sz="1100" b="1" dirty="0">
              <a:latin typeface="微软雅黑" panose="020B0503020204020204" pitchFamily="34" charset="-122"/>
              <a:ea typeface="微软雅黑" panose="020B0503020204020204" pitchFamily="34" charset="-122"/>
            </a:endParaRPr>
          </a:p>
        </p:txBody>
      </p:sp>
      <p:sp>
        <p:nvSpPr>
          <p:cNvPr id="8" name="灯片编号占位符 7"/>
          <p:cNvSpPr>
            <a:spLocks noGrp="1"/>
          </p:cNvSpPr>
          <p:nvPr>
            <p:ph type="sldNum" sz="quarter" idx="12"/>
          </p:nvPr>
        </p:nvSpPr>
        <p:spPr/>
        <p:txBody>
          <a:bodyPr/>
          <a:lstStyle/>
          <a:p>
            <a:fld id="{A5DA2D75-C7BE-47EC-ABAF-1BD6E9DDAAE6}" type="slidenum">
              <a:rPr lang="zh-CN" altLang="en-US" smtClean="0"/>
              <a:pPr/>
              <a:t>43</a:t>
            </a:fld>
            <a:endParaRPr lang="zh-CN" altLang="en-US"/>
          </a:p>
        </p:txBody>
      </p:sp>
      <p:sp>
        <p:nvSpPr>
          <p:cNvPr id="4" name="矩形 3"/>
          <p:cNvSpPr/>
          <p:nvPr/>
        </p:nvSpPr>
        <p:spPr>
          <a:xfrm>
            <a:off x="378350" y="365328"/>
            <a:ext cx="2900153" cy="400110"/>
          </a:xfrm>
          <a:prstGeom prst="rect">
            <a:avLst/>
          </a:prstGeom>
        </p:spPr>
        <p:txBody>
          <a:bodyPr wrap="none">
            <a:spAutoFit/>
          </a:bodyPr>
          <a:lstStyle/>
          <a:p>
            <a:r>
              <a:rPr lang="zh-CN" altLang="en-US"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rPr>
              <a:t>肺癌相关</a:t>
            </a:r>
            <a:r>
              <a:rPr lang="en-US" altLang="zh-CN"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rPr>
              <a:t>EGFR</a:t>
            </a:r>
            <a:r>
              <a:rPr lang="zh-CN" altLang="en-US"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rPr>
              <a:t>靶向用药</a:t>
            </a:r>
          </a:p>
        </p:txBody>
      </p:sp>
      <p:grpSp>
        <p:nvGrpSpPr>
          <p:cNvPr id="30" name="组合 29"/>
          <p:cNvGrpSpPr/>
          <p:nvPr/>
        </p:nvGrpSpPr>
        <p:grpSpPr>
          <a:xfrm>
            <a:off x="4809" y="121377"/>
            <a:ext cx="9144000" cy="859351"/>
            <a:chOff x="48216" y="-1"/>
            <a:chExt cx="9144000" cy="859351"/>
          </a:xfrm>
        </p:grpSpPr>
        <p:pic>
          <p:nvPicPr>
            <p:cNvPr id="31" name="Picture 3" descr="E:\3_工作文件\4_CTC宣传\PPT素材\logo友芝友医疗科技-01.png"/>
            <p:cNvPicPr>
              <a:picLocks noChangeAspect="1" noChangeArrowheads="1"/>
            </p:cNvPicPr>
            <p:nvPr/>
          </p:nvPicPr>
          <p:blipFill>
            <a:blip r:embed="rId7" cstate="print"/>
            <a:srcRect b="32053"/>
            <a:stretch>
              <a:fillRect/>
            </a:stretch>
          </p:blipFill>
          <p:spPr bwMode="auto">
            <a:xfrm>
              <a:off x="7596336" y="-1"/>
              <a:ext cx="1547664" cy="857234"/>
            </a:xfrm>
            <a:prstGeom prst="rect">
              <a:avLst/>
            </a:prstGeom>
            <a:noFill/>
          </p:spPr>
        </p:pic>
        <p:cxnSp>
          <p:nvCxnSpPr>
            <p:cNvPr id="32" name="直接连接符 31"/>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224136" y="5573616"/>
            <a:ext cx="5472608" cy="584775"/>
          </a:xfrm>
          <a:prstGeom prst="rect">
            <a:avLst/>
          </a:prstGeom>
          <a:noFill/>
        </p:spPr>
        <p:txBody>
          <a:bodyPr wrap="square" rtlCol="0">
            <a:spAutoFit/>
          </a:bodyPr>
          <a:lstStyle/>
          <a:p>
            <a:r>
              <a:rPr lang="en-US" altLang="zh-CN" sz="1600" b="1" dirty="0" smtClean="0">
                <a:solidFill>
                  <a:srgbClr val="FF0000"/>
                </a:solidFill>
                <a:latin typeface="微软雅黑" panose="020B0503020204020204" pitchFamily="34" charset="-122"/>
                <a:ea typeface="微软雅黑" panose="020B0503020204020204" pitchFamily="34" charset="-122"/>
              </a:rPr>
              <a:t>ALK</a:t>
            </a:r>
            <a:r>
              <a:rPr lang="zh-CN" altLang="en-US" sz="1600" b="1" dirty="0" smtClean="0">
                <a:solidFill>
                  <a:srgbClr val="FF0000"/>
                </a:solidFill>
                <a:latin typeface="微软雅黑" panose="020B0503020204020204" pitchFamily="34" charset="-122"/>
                <a:ea typeface="微软雅黑" panose="020B0503020204020204" pitchFamily="34" charset="-122"/>
              </a:rPr>
              <a:t>在肺癌中突变率≈</a:t>
            </a:r>
            <a:r>
              <a:rPr lang="en-US" altLang="zh-CN" sz="1600" b="1" dirty="0" smtClean="0">
                <a:solidFill>
                  <a:srgbClr val="FF0000"/>
                </a:solidFill>
                <a:latin typeface="微软雅黑" panose="020B0503020204020204" pitchFamily="34" charset="-122"/>
                <a:ea typeface="微软雅黑" panose="020B0503020204020204" pitchFamily="34" charset="-122"/>
              </a:rPr>
              <a:t>3-8% </a:t>
            </a:r>
          </a:p>
          <a:p>
            <a:r>
              <a:rPr lang="en-US" altLang="zh-CN" sz="1600" b="1" dirty="0" smtClean="0">
                <a:solidFill>
                  <a:srgbClr val="FF0000"/>
                </a:solidFill>
                <a:latin typeface="微软雅黑" panose="020B0503020204020204" pitchFamily="34" charset="-122"/>
                <a:ea typeface="微软雅黑" panose="020B0503020204020204" pitchFamily="34" charset="-122"/>
              </a:rPr>
              <a:t>ROS1</a:t>
            </a:r>
            <a:r>
              <a:rPr lang="zh-CN" altLang="en-US" sz="1600" b="1" dirty="0" smtClean="0">
                <a:solidFill>
                  <a:srgbClr val="FF0000"/>
                </a:solidFill>
                <a:latin typeface="微软雅黑" panose="020B0503020204020204" pitchFamily="34" charset="-122"/>
                <a:ea typeface="微软雅黑" panose="020B0503020204020204" pitchFamily="34" charset="-122"/>
              </a:rPr>
              <a:t>在肺癌中突变率≈</a:t>
            </a:r>
            <a:r>
              <a:rPr lang="en-US" altLang="zh-CN" sz="1600" b="1" dirty="0" smtClean="0">
                <a:solidFill>
                  <a:srgbClr val="FF0000"/>
                </a:solidFill>
                <a:latin typeface="微软雅黑" panose="020B0503020204020204" pitchFamily="34" charset="-122"/>
                <a:ea typeface="微软雅黑" panose="020B0503020204020204" pitchFamily="34" charset="-122"/>
              </a:rPr>
              <a:t>1-2%</a:t>
            </a:r>
            <a:endParaRPr lang="zh-CN" altLang="en-US" sz="1600" b="1" dirty="0">
              <a:solidFill>
                <a:srgbClr val="FF0000"/>
              </a:solidFill>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7953" t="8370" r="16693" b="9374"/>
          <a:stretch>
            <a:fillRect/>
          </a:stretch>
        </p:blipFill>
        <p:spPr bwMode="auto">
          <a:xfrm>
            <a:off x="1160481" y="2486384"/>
            <a:ext cx="2104033" cy="26481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矩形 11"/>
          <p:cNvSpPr/>
          <p:nvPr/>
        </p:nvSpPr>
        <p:spPr>
          <a:xfrm>
            <a:off x="3960440" y="4895056"/>
            <a:ext cx="3676518" cy="458908"/>
          </a:xfrm>
          <a:prstGeom prst="rect">
            <a:avLst/>
          </a:prstGeom>
        </p:spPr>
        <p:txBody>
          <a:bodyPr wrap="square">
            <a:spAutoFit/>
          </a:bodyPr>
          <a:lstStyle/>
          <a:p>
            <a:pPr lvl="0">
              <a:lnSpc>
                <a:spcPct val="150000"/>
              </a:lnSpc>
              <a:spcBef>
                <a:spcPct val="0"/>
              </a:spcBef>
              <a:spcAft>
                <a:spcPct val="35000"/>
              </a:spcAft>
            </a:pPr>
            <a:r>
              <a:rPr lang="zh-CN" altLang="en-US" dirty="0">
                <a:solidFill>
                  <a:srgbClr val="0075A4"/>
                </a:solidFill>
                <a:latin typeface="微软雅黑" panose="020B0503020204020204" pitchFamily="34" charset="-122"/>
                <a:ea typeface="微软雅黑" panose="020B0503020204020204" pitchFamily="34" charset="-122"/>
              </a:rPr>
              <a:t>约</a:t>
            </a:r>
            <a:r>
              <a:rPr lang="en-US" altLang="zh-CN" dirty="0">
                <a:solidFill>
                  <a:srgbClr val="0075A4"/>
                </a:solidFill>
                <a:latin typeface="微软雅黑" panose="020B0503020204020204" pitchFamily="34" charset="-122"/>
                <a:ea typeface="微软雅黑" panose="020B0503020204020204" pitchFamily="34" charset="-122"/>
              </a:rPr>
              <a:t>53500</a:t>
            </a:r>
            <a:r>
              <a:rPr lang="zh-CN" altLang="en-US" dirty="0">
                <a:solidFill>
                  <a:srgbClr val="0075A4"/>
                </a:solidFill>
                <a:latin typeface="微软雅黑" panose="020B0503020204020204" pitchFamily="34" charset="-122"/>
                <a:ea typeface="微软雅黑" panose="020B0503020204020204" pitchFamily="34" charset="-122"/>
              </a:rPr>
              <a:t>元</a:t>
            </a:r>
            <a:r>
              <a:rPr lang="en-US" altLang="zh-CN" dirty="0">
                <a:solidFill>
                  <a:srgbClr val="0075A4"/>
                </a:solidFill>
                <a:latin typeface="微软雅黑" panose="020B0503020204020204" pitchFamily="34" charset="-122"/>
                <a:ea typeface="微软雅黑" panose="020B0503020204020204" pitchFamily="34" charset="-122"/>
              </a:rPr>
              <a:t>/</a:t>
            </a:r>
            <a:r>
              <a:rPr lang="zh-CN" altLang="en-US" dirty="0">
                <a:solidFill>
                  <a:srgbClr val="0075A4"/>
                </a:solidFill>
                <a:latin typeface="微软雅黑" panose="020B0503020204020204" pitchFamily="34" charset="-122"/>
                <a:ea typeface="微软雅黑" panose="020B0503020204020204" pitchFamily="34" charset="-122"/>
              </a:rPr>
              <a:t>盒</a:t>
            </a:r>
            <a:r>
              <a:rPr lang="en-US" altLang="zh-CN" dirty="0">
                <a:solidFill>
                  <a:srgbClr val="0075A4"/>
                </a:solidFill>
                <a:latin typeface="微软雅黑" panose="020B0503020204020204" pitchFamily="34" charset="-122"/>
                <a:ea typeface="微软雅黑" panose="020B0503020204020204" pitchFamily="34" charset="-122"/>
              </a:rPr>
              <a:t>/60</a:t>
            </a:r>
            <a:r>
              <a:rPr lang="zh-CN" altLang="en-US" dirty="0">
                <a:solidFill>
                  <a:srgbClr val="0075A4"/>
                </a:solidFill>
                <a:latin typeface="微软雅黑" panose="020B0503020204020204" pitchFamily="34" charset="-122"/>
                <a:ea typeface="微软雅黑" panose="020B0503020204020204" pitchFamily="34" charset="-122"/>
              </a:rPr>
              <a:t>片</a:t>
            </a:r>
            <a:endParaRPr lang="en-US" altLang="zh-CN" dirty="0">
              <a:solidFill>
                <a:srgbClr val="0075A4"/>
              </a:solidFill>
              <a:latin typeface="微软雅黑" panose="020B0503020204020204" pitchFamily="34" charset="-122"/>
              <a:ea typeface="微软雅黑" panose="020B0503020204020204" pitchFamily="34" charset="-122"/>
            </a:endParaRPr>
          </a:p>
        </p:txBody>
      </p:sp>
      <p:sp>
        <p:nvSpPr>
          <p:cNvPr id="13" name="矩形 12"/>
          <p:cNvSpPr/>
          <p:nvPr/>
        </p:nvSpPr>
        <p:spPr>
          <a:xfrm>
            <a:off x="1224136" y="1628800"/>
            <a:ext cx="5860354" cy="341632"/>
          </a:xfrm>
          <a:prstGeom prst="rect">
            <a:avLst/>
          </a:prstGeom>
        </p:spPr>
        <p:txBody>
          <a:bodyPr wrap="square">
            <a:spAutoFit/>
          </a:bodyPr>
          <a:lstStyle/>
          <a:p>
            <a:pPr defTabSz="488950">
              <a:lnSpc>
                <a:spcPct val="90000"/>
              </a:lnSpc>
              <a:spcBef>
                <a:spcPct val="0"/>
              </a:spcBef>
              <a:spcAft>
                <a:spcPct val="35000"/>
              </a:spcAft>
            </a:pPr>
            <a:r>
              <a:rPr lang="en-US" altLang="zh-CN" b="1" dirty="0">
                <a:solidFill>
                  <a:srgbClr val="0085AB"/>
                </a:solidFill>
                <a:latin typeface="微软雅黑" panose="020B0503020204020204" pitchFamily="34" charset="-122"/>
                <a:ea typeface="微软雅黑" panose="020B0503020204020204" pitchFamily="34" charset="-122"/>
              </a:rPr>
              <a:t>ALK</a:t>
            </a:r>
            <a:r>
              <a:rPr lang="zh-CN" altLang="en-US" b="1" dirty="0">
                <a:solidFill>
                  <a:srgbClr val="0085AB"/>
                </a:solidFill>
                <a:latin typeface="微软雅黑" panose="020B0503020204020204" pitchFamily="34" charset="-122"/>
                <a:ea typeface="微软雅黑" panose="020B0503020204020204" pitchFamily="34" charset="-122"/>
              </a:rPr>
              <a:t>、</a:t>
            </a:r>
            <a:r>
              <a:rPr lang="en-US" altLang="zh-CN" b="1" dirty="0">
                <a:solidFill>
                  <a:srgbClr val="0085AB"/>
                </a:solidFill>
                <a:latin typeface="微软雅黑" panose="020B0503020204020204" pitchFamily="34" charset="-122"/>
                <a:ea typeface="微软雅黑" panose="020B0503020204020204" pitchFamily="34" charset="-122"/>
              </a:rPr>
              <a:t>ROS1</a:t>
            </a:r>
            <a:r>
              <a:rPr lang="zh-CN" altLang="en-US" b="1" dirty="0">
                <a:solidFill>
                  <a:srgbClr val="0085AB"/>
                </a:solidFill>
                <a:latin typeface="微软雅黑" panose="020B0503020204020204" pitchFamily="34" charset="-122"/>
                <a:ea typeface="微软雅黑" panose="020B0503020204020204" pitchFamily="34" charset="-122"/>
              </a:rPr>
              <a:t>独家靶向</a:t>
            </a:r>
            <a:r>
              <a:rPr lang="zh-CN" altLang="en-US" b="1" dirty="0" smtClean="0">
                <a:solidFill>
                  <a:srgbClr val="0085AB"/>
                </a:solidFill>
                <a:latin typeface="微软雅黑" panose="020B0503020204020204" pitchFamily="34" charset="-122"/>
                <a:ea typeface="微软雅黑" panose="020B0503020204020204" pitchFamily="34" charset="-122"/>
              </a:rPr>
              <a:t>药物 </a:t>
            </a:r>
            <a:r>
              <a:rPr lang="en-US" altLang="zh-CN" b="1" dirty="0" smtClean="0">
                <a:solidFill>
                  <a:srgbClr val="0085AB"/>
                </a:solidFill>
                <a:latin typeface="微软雅黑" panose="020B0503020204020204" pitchFamily="34" charset="-122"/>
                <a:ea typeface="微软雅黑" panose="020B0503020204020204" pitchFamily="34" charset="-122"/>
              </a:rPr>
              <a:t>— </a:t>
            </a:r>
            <a:r>
              <a:rPr lang="zh-CN" altLang="en-US" b="1" dirty="0" smtClean="0">
                <a:solidFill>
                  <a:srgbClr val="0085AB"/>
                </a:solidFill>
                <a:latin typeface="微软雅黑" panose="020B0503020204020204" pitchFamily="34" charset="-122"/>
                <a:ea typeface="微软雅黑" panose="020B0503020204020204" pitchFamily="34" charset="-122"/>
              </a:rPr>
              <a:t>克</a:t>
            </a:r>
            <a:r>
              <a:rPr lang="zh-CN" altLang="en-US" b="1" dirty="0">
                <a:solidFill>
                  <a:srgbClr val="0085AB"/>
                </a:solidFill>
                <a:latin typeface="微软雅黑" panose="020B0503020204020204" pitchFamily="34" charset="-122"/>
                <a:ea typeface="微软雅黑" panose="020B0503020204020204" pitchFamily="34" charset="-122"/>
              </a:rPr>
              <a:t>唑替尼（赛可瑞）</a:t>
            </a:r>
            <a:endParaRPr lang="en-US" altLang="zh-CN" b="1" dirty="0">
              <a:solidFill>
                <a:srgbClr val="0085AB"/>
              </a:solidFill>
              <a:latin typeface="微软雅黑" panose="020B0503020204020204" pitchFamily="34" charset="-122"/>
              <a:ea typeface="微软雅黑" panose="020B0503020204020204" pitchFamily="34" charset="-122"/>
            </a:endParaRPr>
          </a:p>
        </p:txBody>
      </p:sp>
      <p:sp>
        <p:nvSpPr>
          <p:cNvPr id="14" name="矩形 13"/>
          <p:cNvSpPr/>
          <p:nvPr/>
        </p:nvSpPr>
        <p:spPr>
          <a:xfrm>
            <a:off x="3960440" y="2343715"/>
            <a:ext cx="4572000" cy="2585323"/>
          </a:xfrm>
          <a:prstGeom prst="rect">
            <a:avLst/>
          </a:prstGeom>
        </p:spPr>
        <p:txBody>
          <a:bodyPr wrap="square">
            <a:spAutoFit/>
          </a:bodyPr>
          <a:lstStyle/>
          <a:p>
            <a:pPr algn="just">
              <a:lnSpc>
                <a:spcPct val="150000"/>
              </a:lnSpc>
              <a:buFontTx/>
              <a:buNone/>
            </a:pPr>
            <a:r>
              <a:rPr lang="zh-CN" altLang="en-US" dirty="0">
                <a:solidFill>
                  <a:srgbClr val="0075A4"/>
                </a:solidFill>
                <a:latin typeface="微软雅黑" panose="020B0503020204020204" pitchFamily="34" charset="-122"/>
                <a:ea typeface="微软雅黑" panose="020B0503020204020204" pitchFamily="34" charset="-122"/>
              </a:rPr>
              <a:t>【药品名称】</a:t>
            </a:r>
          </a:p>
          <a:p>
            <a:pPr>
              <a:lnSpc>
                <a:spcPct val="150000"/>
              </a:lnSpc>
              <a:buFontTx/>
              <a:buNone/>
            </a:pPr>
            <a:r>
              <a:rPr lang="zh-CN" altLang="en-US" dirty="0">
                <a:solidFill>
                  <a:srgbClr val="0075A4"/>
                </a:solidFill>
                <a:latin typeface="微软雅黑" panose="020B0503020204020204" pitchFamily="34" charset="-122"/>
                <a:ea typeface="微软雅黑" panose="020B0503020204020204" pitchFamily="34" charset="-122"/>
              </a:rPr>
              <a:t>商品名</a:t>
            </a:r>
            <a:r>
              <a:rPr lang="zh-CN" altLang="en-US" dirty="0" smtClean="0">
                <a:solidFill>
                  <a:srgbClr val="0075A4"/>
                </a:solidFill>
                <a:latin typeface="微软雅黑" panose="020B0503020204020204" pitchFamily="34" charset="-122"/>
                <a:ea typeface="微软雅黑" panose="020B0503020204020204" pitchFamily="34" charset="-122"/>
              </a:rPr>
              <a:t>：赛可瑞</a:t>
            </a:r>
            <a:endParaRPr lang="zh-CN" altLang="en-US" dirty="0">
              <a:solidFill>
                <a:srgbClr val="0075A4"/>
              </a:solidFill>
              <a:latin typeface="微软雅黑" panose="020B0503020204020204" pitchFamily="34" charset="-122"/>
              <a:ea typeface="微软雅黑" panose="020B0503020204020204" pitchFamily="34" charset="-122"/>
            </a:endParaRPr>
          </a:p>
          <a:p>
            <a:pPr>
              <a:lnSpc>
                <a:spcPct val="150000"/>
              </a:lnSpc>
              <a:buFontTx/>
              <a:buNone/>
            </a:pPr>
            <a:r>
              <a:rPr lang="zh-CN" altLang="en-US" dirty="0">
                <a:solidFill>
                  <a:srgbClr val="0075A4"/>
                </a:solidFill>
                <a:latin typeface="微软雅黑" panose="020B0503020204020204" pitchFamily="34" charset="-122"/>
                <a:ea typeface="微软雅黑" panose="020B0503020204020204" pitchFamily="34" charset="-122"/>
              </a:rPr>
              <a:t>通用名</a:t>
            </a:r>
            <a:r>
              <a:rPr lang="zh-CN" altLang="en-US" dirty="0" smtClean="0">
                <a:solidFill>
                  <a:srgbClr val="0075A4"/>
                </a:solidFill>
                <a:latin typeface="微软雅黑" panose="020B0503020204020204" pitchFamily="34" charset="-122"/>
                <a:ea typeface="微软雅黑" panose="020B0503020204020204" pitchFamily="34" charset="-122"/>
              </a:rPr>
              <a:t>：克唑替尼</a:t>
            </a:r>
            <a:endParaRPr lang="zh-CN" altLang="en-US" b="1" dirty="0">
              <a:solidFill>
                <a:srgbClr val="FF0000"/>
              </a:solidFill>
              <a:latin typeface="微软雅黑" panose="020B0503020204020204" pitchFamily="34" charset="-122"/>
              <a:ea typeface="微软雅黑" panose="020B0503020204020204" pitchFamily="34" charset="-122"/>
            </a:endParaRPr>
          </a:p>
          <a:p>
            <a:pPr>
              <a:lnSpc>
                <a:spcPct val="150000"/>
              </a:lnSpc>
              <a:buFontTx/>
              <a:buNone/>
            </a:pPr>
            <a:r>
              <a:rPr lang="zh-CN" altLang="en-US" dirty="0">
                <a:solidFill>
                  <a:srgbClr val="0075A4"/>
                </a:solidFill>
                <a:latin typeface="微软雅黑" panose="020B0503020204020204" pitchFamily="34" charset="-122"/>
                <a:ea typeface="微软雅黑" panose="020B0503020204020204" pitchFamily="34" charset="-122"/>
              </a:rPr>
              <a:t>英文商品名</a:t>
            </a:r>
            <a:r>
              <a:rPr lang="zh-CN" altLang="en-US" dirty="0" smtClean="0">
                <a:solidFill>
                  <a:srgbClr val="0075A4"/>
                </a:solidFill>
                <a:latin typeface="微软雅黑" panose="020B0503020204020204" pitchFamily="34" charset="-122"/>
                <a:ea typeface="微软雅黑" panose="020B0503020204020204" pitchFamily="34" charset="-122"/>
              </a:rPr>
              <a:t>：</a:t>
            </a:r>
            <a:r>
              <a:rPr lang="en-US" altLang="zh-CN" dirty="0" smtClean="0">
                <a:solidFill>
                  <a:srgbClr val="0075A4"/>
                </a:solidFill>
                <a:latin typeface="微软雅黑" panose="020B0503020204020204" pitchFamily="34" charset="-122"/>
                <a:ea typeface="微软雅黑" panose="020B0503020204020204" pitchFamily="34" charset="-122"/>
              </a:rPr>
              <a:t>XALKORI</a:t>
            </a:r>
          </a:p>
          <a:p>
            <a:pPr>
              <a:lnSpc>
                <a:spcPct val="150000"/>
              </a:lnSpc>
              <a:buFontTx/>
              <a:buNone/>
            </a:pPr>
            <a:r>
              <a:rPr lang="zh-CN" altLang="en-US" dirty="0" smtClean="0">
                <a:solidFill>
                  <a:srgbClr val="0075A4"/>
                </a:solidFill>
                <a:latin typeface="微软雅黑" panose="020B0503020204020204" pitchFamily="34" charset="-122"/>
                <a:ea typeface="微软雅黑" panose="020B0503020204020204" pitchFamily="34" charset="-122"/>
                <a:cs typeface="Times New Roman" panose="02020603050405020304" pitchFamily="18" charset="0"/>
              </a:rPr>
              <a:t>英文</a:t>
            </a:r>
            <a:r>
              <a:rPr lang="zh-CN" altLang="en-US" dirty="0">
                <a:solidFill>
                  <a:srgbClr val="0075A4"/>
                </a:solidFill>
                <a:latin typeface="微软雅黑" panose="020B0503020204020204" pitchFamily="34" charset="-122"/>
                <a:ea typeface="微软雅黑" panose="020B0503020204020204" pitchFamily="34" charset="-122"/>
                <a:cs typeface="Times New Roman" panose="02020603050405020304" pitchFamily="18" charset="0"/>
              </a:rPr>
              <a:t>通用名</a:t>
            </a:r>
            <a:r>
              <a:rPr lang="zh-CN" altLang="en-US" dirty="0" smtClean="0">
                <a:solidFill>
                  <a:srgbClr val="0075A4"/>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dirty="0" err="1" smtClean="0">
                <a:solidFill>
                  <a:srgbClr val="0075A4"/>
                </a:solidFill>
                <a:latin typeface="微软雅黑" panose="020B0503020204020204" pitchFamily="34" charset="-122"/>
                <a:ea typeface="微软雅黑" panose="020B0503020204020204" pitchFamily="34" charset="-122"/>
                <a:cs typeface="Times New Roman" panose="02020603050405020304" pitchFamily="18" charset="0"/>
              </a:rPr>
              <a:t>Crizotinib</a:t>
            </a:r>
            <a:endParaRPr lang="en-US" altLang="zh-CN" dirty="0" smtClean="0">
              <a:solidFill>
                <a:srgbClr val="0075A4"/>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buFontTx/>
              <a:buNone/>
            </a:pPr>
            <a:r>
              <a:rPr lang="zh-CN" altLang="en-US" dirty="0" smtClean="0">
                <a:solidFill>
                  <a:srgbClr val="0075A4"/>
                </a:solidFill>
                <a:latin typeface="微软雅黑" panose="020B0503020204020204" pitchFamily="34" charset="-122"/>
                <a:ea typeface="微软雅黑" panose="020B0503020204020204" pitchFamily="34" charset="-122"/>
              </a:rPr>
              <a:t>生产</a:t>
            </a:r>
            <a:r>
              <a:rPr lang="zh-CN" altLang="en-US" dirty="0">
                <a:solidFill>
                  <a:srgbClr val="0075A4"/>
                </a:solidFill>
                <a:latin typeface="微软雅黑" panose="020B0503020204020204" pitchFamily="34" charset="-122"/>
                <a:ea typeface="微软雅黑" panose="020B0503020204020204" pitchFamily="34" charset="-122"/>
              </a:rPr>
              <a:t>企业</a:t>
            </a:r>
            <a:r>
              <a:rPr lang="zh-CN" altLang="en-US" dirty="0" smtClean="0">
                <a:solidFill>
                  <a:srgbClr val="0075A4"/>
                </a:solidFill>
                <a:latin typeface="微软雅黑" panose="020B0503020204020204" pitchFamily="34" charset="-122"/>
                <a:ea typeface="微软雅黑" panose="020B0503020204020204" pitchFamily="34" charset="-122"/>
              </a:rPr>
              <a:t>：辉瑞</a:t>
            </a:r>
            <a:r>
              <a:rPr lang="zh-CN" altLang="en-US" dirty="0">
                <a:solidFill>
                  <a:srgbClr val="0075A4"/>
                </a:solidFill>
                <a:latin typeface="微软雅黑" panose="020B0503020204020204" pitchFamily="34" charset="-122"/>
                <a:ea typeface="微软雅黑" panose="020B0503020204020204" pitchFamily="34" charset="-122"/>
              </a:rPr>
              <a:t>制药</a:t>
            </a:r>
          </a:p>
        </p:txBody>
      </p:sp>
      <p:cxnSp>
        <p:nvCxnSpPr>
          <p:cNvPr id="16" name="直接连接符 15"/>
          <p:cNvCxnSpPr/>
          <p:nvPr/>
        </p:nvCxnSpPr>
        <p:spPr>
          <a:xfrm>
            <a:off x="0" y="10904"/>
            <a:ext cx="9144000" cy="0"/>
          </a:xfrm>
          <a:prstGeom prst="line">
            <a:avLst/>
          </a:prstGeom>
          <a:ln w="28575">
            <a:solidFill>
              <a:srgbClr val="0086AB"/>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75356" y="364594"/>
            <a:ext cx="5174089" cy="400110"/>
          </a:xfrm>
          <a:prstGeom prst="rect">
            <a:avLst/>
          </a:prstGeom>
          <a:noFill/>
        </p:spPr>
        <p:txBody>
          <a:bodyPr wrap="square" rtlCol="0">
            <a:spAutoFit/>
          </a:bodyPr>
          <a:lstStyle/>
          <a:p>
            <a:r>
              <a:rPr lang="zh-CN" altLang="en-US"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rPr>
              <a:t>肺癌相关</a:t>
            </a:r>
            <a:r>
              <a:rPr lang="en-US" altLang="zh-CN"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rPr>
              <a:t>ALK/ROS1</a:t>
            </a:r>
            <a:r>
              <a:rPr lang="zh-CN" altLang="en-US"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rPr>
              <a:t>靶向</a:t>
            </a:r>
            <a:r>
              <a:rPr lang="zh-CN" altLang="en-US" sz="2000" b="1" dirty="0" smtClean="0">
                <a:solidFill>
                  <a:srgbClr val="008DAE"/>
                </a:solidFill>
                <a:latin typeface="微软雅黑" panose="020B0503020204020204" pitchFamily="34" charset="-122"/>
                <a:ea typeface="微软雅黑" panose="020B0503020204020204" pitchFamily="34" charset="-122"/>
                <a:cs typeface="Arial" panose="020B0604020202020204" pitchFamily="34" charset="0"/>
              </a:rPr>
              <a:t>用药</a:t>
            </a:r>
            <a:endParaRPr lang="zh-CN" altLang="en-US"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 name="灯片编号占位符 1"/>
          <p:cNvSpPr>
            <a:spLocks noGrp="1"/>
          </p:cNvSpPr>
          <p:nvPr>
            <p:ph type="sldNum" sz="quarter" idx="12"/>
          </p:nvPr>
        </p:nvSpPr>
        <p:spPr/>
        <p:txBody>
          <a:bodyPr/>
          <a:lstStyle/>
          <a:p>
            <a:fld id="{A5DA2D75-C7BE-47EC-ABAF-1BD6E9DDAAE6}" type="slidenum">
              <a:rPr lang="zh-CN" altLang="en-US" smtClean="0"/>
              <a:pPr/>
              <a:t>44</a:t>
            </a:fld>
            <a:endParaRPr lang="zh-CN" altLang="en-US"/>
          </a:p>
        </p:txBody>
      </p:sp>
      <p:grpSp>
        <p:nvGrpSpPr>
          <p:cNvPr id="27" name="组合 26"/>
          <p:cNvGrpSpPr/>
          <p:nvPr/>
        </p:nvGrpSpPr>
        <p:grpSpPr>
          <a:xfrm>
            <a:off x="0" y="-1"/>
            <a:ext cx="9144000" cy="859351"/>
            <a:chOff x="48216" y="-1"/>
            <a:chExt cx="9144000" cy="859351"/>
          </a:xfrm>
        </p:grpSpPr>
        <p:pic>
          <p:nvPicPr>
            <p:cNvPr id="28"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96336" y="-1"/>
              <a:ext cx="1547664" cy="857234"/>
            </a:xfrm>
            <a:prstGeom prst="rect">
              <a:avLst/>
            </a:prstGeom>
            <a:noFill/>
          </p:spPr>
        </p:pic>
        <p:cxnSp>
          <p:nvCxnSpPr>
            <p:cNvPr id="29" name="直接连接符 28"/>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99"/>
          <p:cNvGrpSpPr/>
          <p:nvPr/>
        </p:nvGrpSpPr>
        <p:grpSpPr bwMode="auto">
          <a:xfrm>
            <a:off x="3627438" y="1314450"/>
            <a:ext cx="146050" cy="461963"/>
            <a:chOff x="5292080" y="908720"/>
            <a:chExt cx="146050" cy="461962"/>
          </a:xfrm>
        </p:grpSpPr>
        <p:sp>
          <p:nvSpPr>
            <p:cNvPr id="5" name="Oval 73"/>
            <p:cNvSpPr>
              <a:spLocks noChangeArrowheads="1"/>
            </p:cNvSpPr>
            <p:nvPr/>
          </p:nvSpPr>
          <p:spPr bwMode="auto">
            <a:xfrm>
              <a:off x="5319067" y="908720"/>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6" name="Rectangle 74"/>
            <p:cNvSpPr>
              <a:spLocks noChangeArrowheads="1"/>
            </p:cNvSpPr>
            <p:nvPr/>
          </p:nvSpPr>
          <p:spPr bwMode="auto">
            <a:xfrm>
              <a:off x="5292080" y="994445"/>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7" name="Rectangle 75"/>
            <p:cNvSpPr>
              <a:spLocks noChangeArrowheads="1"/>
            </p:cNvSpPr>
            <p:nvPr/>
          </p:nvSpPr>
          <p:spPr bwMode="auto">
            <a:xfrm>
              <a:off x="5323830" y="1211932"/>
              <a:ext cx="80962"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8" name="组合 300"/>
          <p:cNvGrpSpPr/>
          <p:nvPr/>
        </p:nvGrpSpPr>
        <p:grpSpPr bwMode="auto">
          <a:xfrm>
            <a:off x="3886200" y="1314450"/>
            <a:ext cx="146050" cy="461963"/>
            <a:chOff x="5444480" y="941813"/>
            <a:chExt cx="146050" cy="461962"/>
          </a:xfrm>
        </p:grpSpPr>
        <p:sp>
          <p:nvSpPr>
            <p:cNvPr id="9" name="Oval 73"/>
            <p:cNvSpPr>
              <a:spLocks noChangeArrowheads="1"/>
            </p:cNvSpPr>
            <p:nvPr/>
          </p:nvSpPr>
          <p:spPr bwMode="auto">
            <a:xfrm>
              <a:off x="5471468"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0"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1" name="Rectangle 75"/>
            <p:cNvSpPr>
              <a:spLocks noChangeArrowheads="1"/>
            </p:cNvSpPr>
            <p:nvPr/>
          </p:nvSpPr>
          <p:spPr bwMode="auto">
            <a:xfrm>
              <a:off x="5476230" y="1245025"/>
              <a:ext cx="80963"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12" name="组合 301"/>
          <p:cNvGrpSpPr/>
          <p:nvPr/>
        </p:nvGrpSpPr>
        <p:grpSpPr bwMode="auto">
          <a:xfrm>
            <a:off x="4111625" y="1314450"/>
            <a:ext cx="146050" cy="461963"/>
            <a:chOff x="5444480" y="941813"/>
            <a:chExt cx="146050" cy="461962"/>
          </a:xfrm>
        </p:grpSpPr>
        <p:sp>
          <p:nvSpPr>
            <p:cNvPr id="13" name="Oval 73"/>
            <p:cNvSpPr>
              <a:spLocks noChangeArrowheads="1"/>
            </p:cNvSpPr>
            <p:nvPr/>
          </p:nvSpPr>
          <p:spPr bwMode="auto">
            <a:xfrm>
              <a:off x="5471468"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4"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5" name="Rectangle 75"/>
            <p:cNvSpPr>
              <a:spLocks noChangeArrowheads="1"/>
            </p:cNvSpPr>
            <p:nvPr/>
          </p:nvSpPr>
          <p:spPr bwMode="auto">
            <a:xfrm>
              <a:off x="5476230" y="1245025"/>
              <a:ext cx="80963"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16" name="组合 305"/>
          <p:cNvGrpSpPr/>
          <p:nvPr/>
        </p:nvGrpSpPr>
        <p:grpSpPr bwMode="auto">
          <a:xfrm>
            <a:off x="4335463" y="1314450"/>
            <a:ext cx="146050" cy="461963"/>
            <a:chOff x="5444480" y="941813"/>
            <a:chExt cx="146050" cy="461962"/>
          </a:xfrm>
        </p:grpSpPr>
        <p:sp>
          <p:nvSpPr>
            <p:cNvPr id="17" name="Oval 73"/>
            <p:cNvSpPr>
              <a:spLocks noChangeArrowheads="1"/>
            </p:cNvSpPr>
            <p:nvPr/>
          </p:nvSpPr>
          <p:spPr bwMode="auto">
            <a:xfrm>
              <a:off x="5471467"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8"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9" name="Rectangle 75"/>
            <p:cNvSpPr>
              <a:spLocks noChangeArrowheads="1"/>
            </p:cNvSpPr>
            <p:nvPr/>
          </p:nvSpPr>
          <p:spPr bwMode="auto">
            <a:xfrm>
              <a:off x="5476230" y="1245025"/>
              <a:ext cx="80962"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20" name="组合 309"/>
          <p:cNvGrpSpPr/>
          <p:nvPr/>
        </p:nvGrpSpPr>
        <p:grpSpPr bwMode="auto">
          <a:xfrm>
            <a:off x="4572000" y="1314450"/>
            <a:ext cx="146050" cy="461963"/>
            <a:chOff x="5292080" y="908720"/>
            <a:chExt cx="146050" cy="461962"/>
          </a:xfrm>
        </p:grpSpPr>
        <p:sp>
          <p:nvSpPr>
            <p:cNvPr id="21" name="Oval 73"/>
            <p:cNvSpPr>
              <a:spLocks noChangeArrowheads="1"/>
            </p:cNvSpPr>
            <p:nvPr/>
          </p:nvSpPr>
          <p:spPr bwMode="auto">
            <a:xfrm>
              <a:off x="5319068" y="908720"/>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22" name="Rectangle 74"/>
            <p:cNvSpPr>
              <a:spLocks noChangeArrowheads="1"/>
            </p:cNvSpPr>
            <p:nvPr/>
          </p:nvSpPr>
          <p:spPr bwMode="auto">
            <a:xfrm>
              <a:off x="5292080" y="994445"/>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23" name="Rectangle 75"/>
            <p:cNvSpPr>
              <a:spLocks noChangeArrowheads="1"/>
            </p:cNvSpPr>
            <p:nvPr/>
          </p:nvSpPr>
          <p:spPr bwMode="auto">
            <a:xfrm>
              <a:off x="5323830" y="1211932"/>
              <a:ext cx="80963"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24" name="组合 313"/>
          <p:cNvGrpSpPr/>
          <p:nvPr/>
        </p:nvGrpSpPr>
        <p:grpSpPr bwMode="auto">
          <a:xfrm>
            <a:off x="4830763" y="1314450"/>
            <a:ext cx="146050" cy="461963"/>
            <a:chOff x="5444480" y="941813"/>
            <a:chExt cx="146050" cy="461962"/>
          </a:xfrm>
        </p:grpSpPr>
        <p:sp>
          <p:nvSpPr>
            <p:cNvPr id="25" name="Oval 73"/>
            <p:cNvSpPr>
              <a:spLocks noChangeArrowheads="1"/>
            </p:cNvSpPr>
            <p:nvPr/>
          </p:nvSpPr>
          <p:spPr bwMode="auto">
            <a:xfrm>
              <a:off x="5471467"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26"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27" name="Rectangle 75"/>
            <p:cNvSpPr>
              <a:spLocks noChangeArrowheads="1"/>
            </p:cNvSpPr>
            <p:nvPr/>
          </p:nvSpPr>
          <p:spPr bwMode="auto">
            <a:xfrm>
              <a:off x="5476230" y="1245025"/>
              <a:ext cx="80962"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28" name="组合 317"/>
          <p:cNvGrpSpPr/>
          <p:nvPr/>
        </p:nvGrpSpPr>
        <p:grpSpPr bwMode="auto">
          <a:xfrm>
            <a:off x="5056188" y="1314450"/>
            <a:ext cx="146050" cy="461963"/>
            <a:chOff x="5444480" y="941813"/>
            <a:chExt cx="146050" cy="461962"/>
          </a:xfrm>
        </p:grpSpPr>
        <p:sp>
          <p:nvSpPr>
            <p:cNvPr id="29" name="Oval 73"/>
            <p:cNvSpPr>
              <a:spLocks noChangeArrowheads="1"/>
            </p:cNvSpPr>
            <p:nvPr/>
          </p:nvSpPr>
          <p:spPr bwMode="auto">
            <a:xfrm>
              <a:off x="5471467"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30"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31" name="Rectangle 75"/>
            <p:cNvSpPr>
              <a:spLocks noChangeArrowheads="1"/>
            </p:cNvSpPr>
            <p:nvPr/>
          </p:nvSpPr>
          <p:spPr bwMode="auto">
            <a:xfrm>
              <a:off x="5476230" y="1245025"/>
              <a:ext cx="80962"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32" name="组合 321"/>
          <p:cNvGrpSpPr/>
          <p:nvPr/>
        </p:nvGrpSpPr>
        <p:grpSpPr bwMode="auto">
          <a:xfrm>
            <a:off x="5281613" y="1314450"/>
            <a:ext cx="146050" cy="461963"/>
            <a:chOff x="5444480" y="941813"/>
            <a:chExt cx="146050" cy="461962"/>
          </a:xfrm>
        </p:grpSpPr>
        <p:sp>
          <p:nvSpPr>
            <p:cNvPr id="33" name="Oval 73"/>
            <p:cNvSpPr>
              <a:spLocks noChangeArrowheads="1"/>
            </p:cNvSpPr>
            <p:nvPr/>
          </p:nvSpPr>
          <p:spPr bwMode="auto">
            <a:xfrm>
              <a:off x="5471467"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34"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35" name="Rectangle 75"/>
            <p:cNvSpPr>
              <a:spLocks noChangeArrowheads="1"/>
            </p:cNvSpPr>
            <p:nvPr/>
          </p:nvSpPr>
          <p:spPr bwMode="auto">
            <a:xfrm>
              <a:off x="5476230" y="1245025"/>
              <a:ext cx="80962"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39" name="组合 402"/>
          <p:cNvGrpSpPr/>
          <p:nvPr/>
        </p:nvGrpSpPr>
        <p:grpSpPr bwMode="auto">
          <a:xfrm>
            <a:off x="4222243" y="2934274"/>
            <a:ext cx="146223" cy="461747"/>
            <a:chOff x="2321750" y="2561826"/>
            <a:chExt cx="146071" cy="461967"/>
          </a:xfrm>
          <a:solidFill>
            <a:schemeClr val="bg1">
              <a:lumMod val="50000"/>
            </a:schemeClr>
          </a:solidFill>
        </p:grpSpPr>
        <p:grpSp>
          <p:nvGrpSpPr>
            <p:cNvPr id="55" name="Group 80"/>
            <p:cNvGrpSpPr/>
            <p:nvPr/>
          </p:nvGrpSpPr>
          <p:grpSpPr bwMode="auto">
            <a:xfrm>
              <a:off x="2321770" y="2561830"/>
              <a:ext cx="146051" cy="461963"/>
              <a:chOff x="1832" y="1342"/>
              <a:chExt cx="92" cy="291"/>
            </a:xfrm>
            <a:grpFill/>
          </p:grpSpPr>
          <p:sp>
            <p:nvSpPr>
              <p:cNvPr id="62" name="Oval 81"/>
              <p:cNvSpPr>
                <a:spLocks noChangeArrowheads="1"/>
              </p:cNvSpPr>
              <p:nvPr/>
            </p:nvSpPr>
            <p:spPr bwMode="auto">
              <a:xfrm>
                <a:off x="1850" y="1342"/>
                <a:ext cx="57" cy="46"/>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63" name="Rectangle 82"/>
              <p:cNvSpPr>
                <a:spLocks noChangeArrowheads="1"/>
              </p:cNvSpPr>
              <p:nvPr/>
            </p:nvSpPr>
            <p:spPr bwMode="auto">
              <a:xfrm>
                <a:off x="1832" y="1397"/>
                <a:ext cx="92" cy="127"/>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64" name="Rectangle 83"/>
              <p:cNvSpPr>
                <a:spLocks noChangeArrowheads="1"/>
              </p:cNvSpPr>
              <p:nvPr/>
            </p:nvSpPr>
            <p:spPr bwMode="auto">
              <a:xfrm>
                <a:off x="1853" y="1534"/>
                <a:ext cx="51" cy="99"/>
              </a:xfrm>
              <a:prstGeom prst="rect">
                <a:avLst/>
              </a:prstGeom>
              <a:grpFill/>
              <a:ln w="9525">
                <a:noFill/>
                <a:miter lim="800000"/>
              </a:ln>
            </p:spPr>
            <p:txBody>
              <a:bodyPr/>
              <a:lstStyle/>
              <a:p>
                <a:pPr algn="ctr"/>
                <a:endParaRPr lang="zh-CN" altLang="en-US">
                  <a:ea typeface="黑体" panose="02010609060101010101" pitchFamily="2" charset="-122"/>
                </a:endParaRPr>
              </a:p>
            </p:txBody>
          </p:sp>
        </p:grpSp>
        <p:sp>
          <p:nvSpPr>
            <p:cNvPr id="56" name="Oval 194"/>
            <p:cNvSpPr>
              <a:spLocks noChangeArrowheads="1"/>
            </p:cNvSpPr>
            <p:nvPr/>
          </p:nvSpPr>
          <p:spPr bwMode="auto">
            <a:xfrm>
              <a:off x="2350325" y="2561826"/>
              <a:ext cx="90488" cy="73025"/>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57"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58"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59" name="Oval 197"/>
            <p:cNvSpPr>
              <a:spLocks noChangeArrowheads="1"/>
            </p:cNvSpPr>
            <p:nvPr/>
          </p:nvSpPr>
          <p:spPr bwMode="auto">
            <a:xfrm>
              <a:off x="2350325" y="2561826"/>
              <a:ext cx="90488" cy="73025"/>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60"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61"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a:endParaRPr lang="zh-CN" altLang="en-US">
                <a:ea typeface="黑体" panose="02010609060101010101" pitchFamily="2" charset="-122"/>
              </a:endParaRPr>
            </a:p>
          </p:txBody>
        </p:sp>
      </p:grpSp>
      <p:grpSp>
        <p:nvGrpSpPr>
          <p:cNvPr id="40" name="Group 8"/>
          <p:cNvGrpSpPr/>
          <p:nvPr/>
        </p:nvGrpSpPr>
        <p:grpSpPr bwMode="auto">
          <a:xfrm>
            <a:off x="4027152" y="3474079"/>
            <a:ext cx="868362" cy="1213809"/>
            <a:chOff x="1984" y="1386"/>
            <a:chExt cx="393" cy="327"/>
          </a:xfrm>
        </p:grpSpPr>
        <p:sp>
          <p:nvSpPr>
            <p:cNvPr id="53" name="Rectangle 9"/>
            <p:cNvSpPr>
              <a:spLocks noChangeArrowheads="1"/>
            </p:cNvSpPr>
            <p:nvPr/>
          </p:nvSpPr>
          <p:spPr bwMode="auto">
            <a:xfrm>
              <a:off x="1984" y="1386"/>
              <a:ext cx="393" cy="327"/>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54" name="Rectangle 10"/>
            <p:cNvSpPr>
              <a:spLocks noChangeArrowheads="1"/>
            </p:cNvSpPr>
            <p:nvPr/>
          </p:nvSpPr>
          <p:spPr bwMode="auto">
            <a:xfrm>
              <a:off x="1984" y="1386"/>
              <a:ext cx="393" cy="254"/>
            </a:xfrm>
            <a:prstGeom prst="rect">
              <a:avLst/>
            </a:prstGeom>
            <a:noFill/>
            <a:ln w="9525" cap="rnd">
              <a:noFill/>
              <a:miter lim="800000"/>
            </a:ln>
          </p:spPr>
          <p:txBody>
            <a:bodyPr/>
            <a:lstStyle/>
            <a:p>
              <a:pPr algn="ctr"/>
              <a:endParaRPr lang="zh-CN" altLang="en-US">
                <a:ea typeface="黑体" panose="02010609060101010101" pitchFamily="2" charset="-122"/>
              </a:endParaRPr>
            </a:p>
          </p:txBody>
        </p:sp>
      </p:grpSp>
      <p:grpSp>
        <p:nvGrpSpPr>
          <p:cNvPr id="41" name="组合 403"/>
          <p:cNvGrpSpPr/>
          <p:nvPr/>
        </p:nvGrpSpPr>
        <p:grpSpPr bwMode="auto">
          <a:xfrm>
            <a:off x="4492553" y="2934441"/>
            <a:ext cx="146223" cy="461747"/>
            <a:chOff x="2321750" y="2561826"/>
            <a:chExt cx="146071" cy="461967"/>
          </a:xfrm>
          <a:solidFill>
            <a:schemeClr val="bg1">
              <a:lumMod val="50000"/>
            </a:schemeClr>
          </a:solidFill>
        </p:grpSpPr>
        <p:grpSp>
          <p:nvGrpSpPr>
            <p:cNvPr id="43" name="Group 80"/>
            <p:cNvGrpSpPr/>
            <p:nvPr/>
          </p:nvGrpSpPr>
          <p:grpSpPr bwMode="auto">
            <a:xfrm>
              <a:off x="2321770" y="2561830"/>
              <a:ext cx="146051" cy="461963"/>
              <a:chOff x="1832" y="1342"/>
              <a:chExt cx="92" cy="291"/>
            </a:xfrm>
            <a:grpFill/>
          </p:grpSpPr>
          <p:sp>
            <p:nvSpPr>
              <p:cNvPr id="50" name="Oval 81"/>
              <p:cNvSpPr>
                <a:spLocks noChangeArrowheads="1"/>
              </p:cNvSpPr>
              <p:nvPr/>
            </p:nvSpPr>
            <p:spPr bwMode="auto">
              <a:xfrm>
                <a:off x="1850" y="1342"/>
                <a:ext cx="57" cy="46"/>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51" name="Rectangle 82"/>
              <p:cNvSpPr>
                <a:spLocks noChangeArrowheads="1"/>
              </p:cNvSpPr>
              <p:nvPr/>
            </p:nvSpPr>
            <p:spPr bwMode="auto">
              <a:xfrm>
                <a:off x="1832" y="1397"/>
                <a:ext cx="92" cy="127"/>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52" name="Rectangle 83"/>
              <p:cNvSpPr>
                <a:spLocks noChangeArrowheads="1"/>
              </p:cNvSpPr>
              <p:nvPr/>
            </p:nvSpPr>
            <p:spPr bwMode="auto">
              <a:xfrm>
                <a:off x="1853" y="1534"/>
                <a:ext cx="51" cy="99"/>
              </a:xfrm>
              <a:prstGeom prst="rect">
                <a:avLst/>
              </a:prstGeom>
              <a:grpFill/>
              <a:ln w="9525">
                <a:noFill/>
                <a:miter lim="800000"/>
              </a:ln>
            </p:spPr>
            <p:txBody>
              <a:bodyPr/>
              <a:lstStyle/>
              <a:p>
                <a:pPr algn="ctr"/>
                <a:endParaRPr lang="zh-CN" altLang="en-US">
                  <a:ea typeface="黑体" panose="02010609060101010101" pitchFamily="2" charset="-122"/>
                </a:endParaRPr>
              </a:p>
            </p:txBody>
          </p:sp>
        </p:grpSp>
        <p:sp>
          <p:nvSpPr>
            <p:cNvPr id="44" name="Oval 194"/>
            <p:cNvSpPr>
              <a:spLocks noChangeArrowheads="1"/>
            </p:cNvSpPr>
            <p:nvPr/>
          </p:nvSpPr>
          <p:spPr bwMode="auto">
            <a:xfrm>
              <a:off x="2350325" y="2561826"/>
              <a:ext cx="90488" cy="73025"/>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45"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46"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47" name="Oval 197"/>
            <p:cNvSpPr>
              <a:spLocks noChangeArrowheads="1"/>
            </p:cNvSpPr>
            <p:nvPr/>
          </p:nvSpPr>
          <p:spPr bwMode="auto">
            <a:xfrm>
              <a:off x="2350325" y="2561826"/>
              <a:ext cx="90488" cy="73025"/>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48"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49"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a:endParaRPr lang="zh-CN" altLang="en-US">
                <a:ea typeface="黑体" panose="02010609060101010101" pitchFamily="2" charset="-122"/>
              </a:endParaRPr>
            </a:p>
          </p:txBody>
        </p:sp>
      </p:grpSp>
      <p:sp>
        <p:nvSpPr>
          <p:cNvPr id="42" name="Rectangle 11"/>
          <p:cNvSpPr>
            <a:spLocks noChangeArrowheads="1"/>
          </p:cNvSpPr>
          <p:nvPr/>
        </p:nvSpPr>
        <p:spPr bwMode="auto">
          <a:xfrm>
            <a:off x="4156300" y="3500438"/>
            <a:ext cx="585096" cy="1107996"/>
          </a:xfrm>
          <a:prstGeom prst="rect">
            <a:avLst/>
          </a:prstGeom>
          <a:noFill/>
          <a:ln w="9525">
            <a:noFill/>
            <a:miter lim="800000"/>
          </a:ln>
        </p:spPr>
        <p:txBody>
          <a:bodyPr wrap="none" lIns="0" tIns="0" rIns="0" bIns="0">
            <a:spAutoFit/>
          </a:bodyPr>
          <a:lstStyle/>
          <a:p>
            <a:pPr algn="ctr"/>
            <a:r>
              <a:rPr lang="en-US" altLang="zh-CN" b="1" dirty="0">
                <a:solidFill>
                  <a:schemeClr val="bg1"/>
                </a:solidFill>
                <a:latin typeface="黑体" panose="02010609060101010101" pitchFamily="2" charset="-122"/>
                <a:ea typeface="黑体" panose="02010609060101010101" pitchFamily="2" charset="-122"/>
              </a:rPr>
              <a:t>EGFR-</a:t>
            </a:r>
          </a:p>
          <a:p>
            <a:pPr algn="ctr"/>
            <a:r>
              <a:rPr lang="en-US" altLang="zh-CN" b="1" dirty="0">
                <a:solidFill>
                  <a:schemeClr val="bg1"/>
                </a:solidFill>
                <a:latin typeface="黑体" panose="02010609060101010101" pitchFamily="2" charset="-122"/>
                <a:ea typeface="黑体" panose="02010609060101010101" pitchFamily="2" charset="-122"/>
              </a:rPr>
              <a:t>ALK+</a:t>
            </a:r>
          </a:p>
          <a:p>
            <a:pPr algn="ctr"/>
            <a:r>
              <a:rPr lang="en-US" altLang="zh-CN" b="1" dirty="0">
                <a:solidFill>
                  <a:schemeClr val="bg1"/>
                </a:solidFill>
                <a:latin typeface="黑体" panose="02010609060101010101" pitchFamily="2" charset="-122"/>
                <a:ea typeface="黑体" panose="02010609060101010101" pitchFamily="2" charset="-122"/>
              </a:rPr>
              <a:t>ROS1-</a:t>
            </a:r>
          </a:p>
          <a:p>
            <a:pPr algn="ctr"/>
            <a:r>
              <a:rPr lang="en-US" altLang="zh-CN" b="1" dirty="0">
                <a:solidFill>
                  <a:schemeClr val="bg1"/>
                </a:solidFill>
                <a:latin typeface="黑体" panose="02010609060101010101" pitchFamily="2" charset="-122"/>
                <a:ea typeface="黑体" panose="02010609060101010101" pitchFamily="2" charset="-122"/>
              </a:rPr>
              <a:t>KRAS-</a:t>
            </a:r>
          </a:p>
        </p:txBody>
      </p:sp>
      <p:cxnSp>
        <p:nvCxnSpPr>
          <p:cNvPr id="38" name="直接箭头连接符 501"/>
          <p:cNvCxnSpPr>
            <a:cxnSpLocks noChangeShapeType="1"/>
          </p:cNvCxnSpPr>
          <p:nvPr/>
        </p:nvCxnSpPr>
        <p:spPr bwMode="auto">
          <a:xfrm>
            <a:off x="4412914" y="2484438"/>
            <a:ext cx="0" cy="360362"/>
          </a:xfrm>
          <a:prstGeom prst="straightConnector1">
            <a:avLst/>
          </a:prstGeom>
          <a:ln>
            <a:solidFill>
              <a:srgbClr val="0086AB"/>
            </a:solidFill>
            <a:tailEnd type="arrow" w="med" len="med"/>
          </a:ln>
        </p:spPr>
        <p:style>
          <a:lnRef idx="1">
            <a:schemeClr val="accent3"/>
          </a:lnRef>
          <a:fillRef idx="0">
            <a:schemeClr val="accent3"/>
          </a:fillRef>
          <a:effectRef idx="0">
            <a:schemeClr val="accent3"/>
          </a:effectRef>
          <a:fontRef idx="minor">
            <a:schemeClr val="tx1"/>
          </a:fontRef>
        </p:style>
      </p:cxnSp>
      <p:sp>
        <p:nvSpPr>
          <p:cNvPr id="104" name="Rectangle 136"/>
          <p:cNvSpPr>
            <a:spLocks noChangeArrowheads="1"/>
          </p:cNvSpPr>
          <p:nvPr/>
        </p:nvSpPr>
        <p:spPr bwMode="auto">
          <a:xfrm>
            <a:off x="2133264" y="5214938"/>
            <a:ext cx="1428750" cy="738664"/>
          </a:xfrm>
          <a:prstGeom prst="rect">
            <a:avLst/>
          </a:prstGeom>
          <a:ln>
            <a:noFill/>
          </a:ln>
        </p:spPr>
        <p:style>
          <a:lnRef idx="2">
            <a:schemeClr val="accent2"/>
          </a:lnRef>
          <a:fillRef idx="1">
            <a:schemeClr val="lt1"/>
          </a:fillRef>
          <a:effectRef idx="0">
            <a:schemeClr val="accent2"/>
          </a:effectRef>
          <a:fontRef idx="minor">
            <a:schemeClr val="dk1"/>
          </a:fontRef>
        </p:style>
        <p:txBody>
          <a:bodyPr lIns="0" tIns="0" rIns="0" bIns="0">
            <a:spAutoFit/>
          </a:bodyPr>
          <a:lstStyle/>
          <a:p>
            <a:pPr algn="ctr">
              <a:defRPr/>
            </a:pPr>
            <a:r>
              <a:rPr lang="zh-CN" altLang="en-US" sz="1600" b="1" dirty="0">
                <a:solidFill>
                  <a:srgbClr val="0086AB"/>
                </a:solidFill>
                <a:latin typeface="微软雅黑" panose="020B0503020204020204" pitchFamily="34" charset="-122"/>
                <a:ea typeface="微软雅黑" panose="020B0503020204020204" pitchFamily="34" charset="-122"/>
              </a:rPr>
              <a:t>吉非替尼</a:t>
            </a:r>
            <a:endParaRPr lang="en-US" altLang="zh-CN" sz="1600" b="1" dirty="0">
              <a:solidFill>
                <a:srgbClr val="0086AB"/>
              </a:solidFill>
              <a:latin typeface="微软雅黑" panose="020B0503020204020204" pitchFamily="34" charset="-122"/>
              <a:ea typeface="微软雅黑" panose="020B0503020204020204" pitchFamily="34" charset="-122"/>
            </a:endParaRPr>
          </a:p>
          <a:p>
            <a:pPr algn="ctr">
              <a:defRPr/>
            </a:pPr>
            <a:r>
              <a:rPr lang="zh-CN" altLang="en-US" sz="1600" b="1" dirty="0">
                <a:solidFill>
                  <a:srgbClr val="0086AB"/>
                </a:solidFill>
                <a:latin typeface="微软雅黑" panose="020B0503020204020204" pitchFamily="34" charset="-122"/>
                <a:ea typeface="微软雅黑" panose="020B0503020204020204" pitchFamily="34" charset="-122"/>
              </a:rPr>
              <a:t>厄洛替尼</a:t>
            </a:r>
            <a:endParaRPr lang="en-US" altLang="zh-CN" sz="1600" b="1" dirty="0">
              <a:solidFill>
                <a:srgbClr val="0086AB"/>
              </a:solidFill>
              <a:latin typeface="微软雅黑" panose="020B0503020204020204" pitchFamily="34" charset="-122"/>
              <a:ea typeface="微软雅黑" panose="020B0503020204020204" pitchFamily="34" charset="-122"/>
            </a:endParaRPr>
          </a:p>
          <a:p>
            <a:pPr algn="ctr">
              <a:defRPr/>
            </a:pPr>
            <a:r>
              <a:rPr lang="zh-CN" altLang="en-US" sz="1600" b="1" dirty="0">
                <a:solidFill>
                  <a:srgbClr val="0086AB"/>
                </a:solidFill>
                <a:latin typeface="微软雅黑" panose="020B0503020204020204" pitchFamily="34" charset="-122"/>
                <a:ea typeface="微软雅黑" panose="020B0503020204020204" pitchFamily="34" charset="-122"/>
              </a:rPr>
              <a:t>埃克替尼</a:t>
            </a:r>
            <a:endParaRPr lang="en-US" altLang="zh-CN" sz="1600" b="1" dirty="0">
              <a:solidFill>
                <a:srgbClr val="0086AB"/>
              </a:solidFill>
              <a:latin typeface="微软雅黑" panose="020B0503020204020204" pitchFamily="34" charset="-122"/>
              <a:ea typeface="微软雅黑" panose="020B0503020204020204" pitchFamily="34" charset="-122"/>
            </a:endParaRPr>
          </a:p>
        </p:txBody>
      </p:sp>
      <p:cxnSp>
        <p:nvCxnSpPr>
          <p:cNvPr id="105" name="直接箭头连接符 104"/>
          <p:cNvCxnSpPr>
            <a:cxnSpLocks noChangeShapeType="1"/>
          </p:cNvCxnSpPr>
          <p:nvPr/>
        </p:nvCxnSpPr>
        <p:spPr bwMode="auto">
          <a:xfrm>
            <a:off x="2811127" y="4733925"/>
            <a:ext cx="0" cy="360363"/>
          </a:xfrm>
          <a:prstGeom prst="straightConnector1">
            <a:avLst/>
          </a:prstGeom>
          <a:ln>
            <a:solidFill>
              <a:srgbClr val="0086AB"/>
            </a:solidFill>
            <a:tailEnd type="arrow" w="med" len="med"/>
          </a:ln>
        </p:spPr>
        <p:style>
          <a:lnRef idx="2">
            <a:schemeClr val="accent3"/>
          </a:lnRef>
          <a:fillRef idx="0">
            <a:schemeClr val="accent3"/>
          </a:fillRef>
          <a:effectRef idx="1">
            <a:schemeClr val="accent3"/>
          </a:effectRef>
          <a:fontRef idx="minor">
            <a:schemeClr val="tx1"/>
          </a:fontRef>
        </p:style>
      </p:cxnSp>
      <p:cxnSp>
        <p:nvCxnSpPr>
          <p:cNvPr id="113" name="直接连接符 497"/>
          <p:cNvCxnSpPr>
            <a:cxnSpLocks noChangeShapeType="1"/>
          </p:cNvCxnSpPr>
          <p:nvPr/>
        </p:nvCxnSpPr>
        <p:spPr bwMode="auto">
          <a:xfrm>
            <a:off x="2811127" y="2484438"/>
            <a:ext cx="3436837" cy="1"/>
          </a:xfrm>
          <a:prstGeom prst="line">
            <a:avLst/>
          </a:prstGeom>
          <a:ln w="19050">
            <a:solidFill>
              <a:srgbClr val="0086AB"/>
            </a:solidFill>
          </a:ln>
        </p:spPr>
        <p:style>
          <a:lnRef idx="1">
            <a:schemeClr val="accent3"/>
          </a:lnRef>
          <a:fillRef idx="0">
            <a:schemeClr val="accent3"/>
          </a:fillRef>
          <a:effectRef idx="0">
            <a:schemeClr val="accent3"/>
          </a:effectRef>
          <a:fontRef idx="minor">
            <a:schemeClr val="tx1"/>
          </a:fontRef>
        </p:style>
      </p:cxnSp>
      <p:cxnSp>
        <p:nvCxnSpPr>
          <p:cNvPr id="116" name="直接箭头连接符 499"/>
          <p:cNvCxnSpPr>
            <a:cxnSpLocks noChangeShapeType="1"/>
          </p:cNvCxnSpPr>
          <p:nvPr/>
        </p:nvCxnSpPr>
        <p:spPr bwMode="auto">
          <a:xfrm>
            <a:off x="2812714" y="2484438"/>
            <a:ext cx="0" cy="360362"/>
          </a:xfrm>
          <a:prstGeom prst="straightConnector1">
            <a:avLst/>
          </a:prstGeom>
          <a:ln>
            <a:solidFill>
              <a:srgbClr val="0086AB"/>
            </a:solidFill>
            <a:tailEnd type="arrow" w="med" len="med"/>
          </a:ln>
        </p:spPr>
        <p:style>
          <a:lnRef idx="1">
            <a:schemeClr val="accent3"/>
          </a:lnRef>
          <a:fillRef idx="0">
            <a:schemeClr val="accent3"/>
          </a:fillRef>
          <a:effectRef idx="0">
            <a:schemeClr val="accent3"/>
          </a:effectRef>
          <a:fontRef idx="minor">
            <a:schemeClr val="tx1"/>
          </a:fontRef>
        </p:style>
      </p:cxnSp>
      <p:grpSp>
        <p:nvGrpSpPr>
          <p:cNvPr id="118" name="Group 8"/>
          <p:cNvGrpSpPr/>
          <p:nvPr/>
        </p:nvGrpSpPr>
        <p:grpSpPr bwMode="auto">
          <a:xfrm>
            <a:off x="2452352" y="3464780"/>
            <a:ext cx="867422" cy="1270733"/>
            <a:chOff x="1984" y="1386"/>
            <a:chExt cx="393" cy="342"/>
          </a:xfrm>
        </p:grpSpPr>
        <p:sp>
          <p:nvSpPr>
            <p:cNvPr id="140" name="Rectangle 9"/>
            <p:cNvSpPr>
              <a:spLocks noChangeArrowheads="1"/>
            </p:cNvSpPr>
            <p:nvPr/>
          </p:nvSpPr>
          <p:spPr bwMode="auto">
            <a:xfrm>
              <a:off x="1984" y="1386"/>
              <a:ext cx="393" cy="330"/>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41" name="Rectangle 10"/>
            <p:cNvSpPr>
              <a:spLocks noChangeArrowheads="1"/>
            </p:cNvSpPr>
            <p:nvPr/>
          </p:nvSpPr>
          <p:spPr bwMode="auto">
            <a:xfrm>
              <a:off x="1984" y="1386"/>
              <a:ext cx="393" cy="342"/>
            </a:xfrm>
            <a:prstGeom prst="rect">
              <a:avLst/>
            </a:prstGeom>
            <a:noFill/>
            <a:ln w="9525" cap="rnd">
              <a:noFill/>
              <a:miter lim="800000"/>
            </a:ln>
          </p:spPr>
          <p:txBody>
            <a:bodyPr/>
            <a:lstStyle/>
            <a:p>
              <a:pPr algn="ctr"/>
              <a:endParaRPr lang="zh-CN" altLang="en-US">
                <a:ea typeface="黑体" panose="02010609060101010101" pitchFamily="2" charset="-122"/>
              </a:endParaRPr>
            </a:p>
          </p:txBody>
        </p:sp>
      </p:grpSp>
      <p:sp>
        <p:nvSpPr>
          <p:cNvPr id="119" name="Rectangle 11"/>
          <p:cNvSpPr>
            <a:spLocks noChangeArrowheads="1"/>
          </p:cNvSpPr>
          <p:nvPr/>
        </p:nvSpPr>
        <p:spPr bwMode="auto">
          <a:xfrm>
            <a:off x="2509719" y="3484952"/>
            <a:ext cx="585131" cy="1107998"/>
          </a:xfrm>
          <a:prstGeom prst="rect">
            <a:avLst/>
          </a:prstGeom>
          <a:noFill/>
          <a:ln w="9525">
            <a:noFill/>
            <a:miter lim="800000"/>
          </a:ln>
        </p:spPr>
        <p:txBody>
          <a:bodyPr wrap="none" lIns="0" tIns="0" rIns="0" bIns="0">
            <a:spAutoFit/>
          </a:bodyPr>
          <a:lstStyle/>
          <a:p>
            <a:pPr algn="ctr"/>
            <a:r>
              <a:rPr lang="en-US" altLang="zh-CN" b="1" dirty="0">
                <a:solidFill>
                  <a:schemeClr val="bg1"/>
                </a:solidFill>
                <a:latin typeface="黑体" panose="02010609060101010101" pitchFamily="2" charset="-122"/>
                <a:ea typeface="黑体" panose="02010609060101010101" pitchFamily="2" charset="-122"/>
              </a:rPr>
              <a:t>EGFR+</a:t>
            </a:r>
          </a:p>
          <a:p>
            <a:pPr algn="ctr"/>
            <a:r>
              <a:rPr lang="en-US" altLang="zh-CN" b="1" dirty="0">
                <a:solidFill>
                  <a:schemeClr val="bg1"/>
                </a:solidFill>
                <a:latin typeface="黑体" panose="02010609060101010101" pitchFamily="2" charset="-122"/>
                <a:ea typeface="黑体" panose="02010609060101010101" pitchFamily="2" charset="-122"/>
              </a:rPr>
              <a:t>ALK-</a:t>
            </a:r>
          </a:p>
          <a:p>
            <a:pPr algn="ctr"/>
            <a:r>
              <a:rPr lang="en-US" altLang="zh-CN" b="1" dirty="0">
                <a:solidFill>
                  <a:schemeClr val="bg1"/>
                </a:solidFill>
                <a:latin typeface="黑体" panose="02010609060101010101" pitchFamily="2" charset="-122"/>
                <a:ea typeface="黑体" panose="02010609060101010101" pitchFamily="2" charset="-122"/>
              </a:rPr>
              <a:t>ROS1-</a:t>
            </a:r>
          </a:p>
          <a:p>
            <a:pPr algn="ctr"/>
            <a:r>
              <a:rPr lang="en-US" altLang="zh-CN" b="1" dirty="0">
                <a:solidFill>
                  <a:schemeClr val="bg1"/>
                </a:solidFill>
                <a:latin typeface="黑体" panose="02010609060101010101" pitchFamily="2" charset="-122"/>
                <a:ea typeface="黑体" panose="02010609060101010101" pitchFamily="2" charset="-122"/>
              </a:rPr>
              <a:t>KRAS-</a:t>
            </a:r>
          </a:p>
        </p:txBody>
      </p:sp>
      <p:grpSp>
        <p:nvGrpSpPr>
          <p:cNvPr id="120" name="Group 88"/>
          <p:cNvGrpSpPr/>
          <p:nvPr/>
        </p:nvGrpSpPr>
        <p:grpSpPr bwMode="auto">
          <a:xfrm>
            <a:off x="2634045" y="2967660"/>
            <a:ext cx="146044" cy="462196"/>
            <a:chOff x="1681" y="1342"/>
            <a:chExt cx="92" cy="291"/>
          </a:xfrm>
          <a:solidFill>
            <a:srgbClr val="0086AB"/>
          </a:solidFill>
        </p:grpSpPr>
        <p:sp>
          <p:nvSpPr>
            <p:cNvPr id="137" name="Oval 89"/>
            <p:cNvSpPr>
              <a:spLocks noChangeArrowheads="1"/>
            </p:cNvSpPr>
            <p:nvPr/>
          </p:nvSpPr>
          <p:spPr bwMode="auto">
            <a:xfrm>
              <a:off x="1698" y="1342"/>
              <a:ext cx="58" cy="46"/>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138" name="Rectangle 90"/>
            <p:cNvSpPr>
              <a:spLocks noChangeArrowheads="1"/>
            </p:cNvSpPr>
            <p:nvPr/>
          </p:nvSpPr>
          <p:spPr bwMode="auto">
            <a:xfrm>
              <a:off x="1681" y="1397"/>
              <a:ext cx="92" cy="127"/>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139" name="Rectangle 91"/>
            <p:cNvSpPr>
              <a:spLocks noChangeArrowheads="1"/>
            </p:cNvSpPr>
            <p:nvPr/>
          </p:nvSpPr>
          <p:spPr bwMode="auto">
            <a:xfrm>
              <a:off x="1701" y="1534"/>
              <a:ext cx="52" cy="99"/>
            </a:xfrm>
            <a:prstGeom prst="rect">
              <a:avLst/>
            </a:prstGeom>
            <a:grpFill/>
            <a:ln w="9525">
              <a:noFill/>
              <a:miter lim="800000"/>
            </a:ln>
          </p:spPr>
          <p:txBody>
            <a:bodyPr/>
            <a:lstStyle/>
            <a:p>
              <a:pPr algn="ctr"/>
              <a:endParaRPr lang="zh-CN" altLang="en-US">
                <a:ea typeface="黑体" panose="02010609060101010101" pitchFamily="2" charset="-122"/>
              </a:endParaRPr>
            </a:p>
          </p:txBody>
        </p:sp>
      </p:grpSp>
      <p:sp>
        <p:nvSpPr>
          <p:cNvPr id="121" name="Oval 206"/>
          <p:cNvSpPr>
            <a:spLocks noChangeArrowheads="1"/>
          </p:cNvSpPr>
          <p:nvPr/>
        </p:nvSpPr>
        <p:spPr bwMode="auto">
          <a:xfrm>
            <a:off x="2661028" y="2967656"/>
            <a:ext cx="92071" cy="73062"/>
          </a:xfrm>
          <a:prstGeom prst="ellipse">
            <a:avLst/>
          </a:prstGeom>
          <a:solidFill>
            <a:srgbClr val="0086AB"/>
          </a:solidFill>
          <a:ln w="0">
            <a:noFill/>
            <a:round/>
          </a:ln>
        </p:spPr>
        <p:txBody>
          <a:bodyPr/>
          <a:lstStyle/>
          <a:p>
            <a:pPr algn="ctr"/>
            <a:endParaRPr lang="zh-CN" altLang="en-US">
              <a:ea typeface="黑体" panose="02010609060101010101" pitchFamily="2" charset="-122"/>
            </a:endParaRPr>
          </a:p>
        </p:txBody>
      </p:sp>
      <p:sp>
        <p:nvSpPr>
          <p:cNvPr id="122" name="Rectangle 207"/>
          <p:cNvSpPr>
            <a:spLocks noChangeArrowheads="1"/>
          </p:cNvSpPr>
          <p:nvPr/>
        </p:nvSpPr>
        <p:spPr bwMode="auto">
          <a:xfrm>
            <a:off x="2634041" y="3055013"/>
            <a:ext cx="146044" cy="201714"/>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23" name="Rectangle 208"/>
          <p:cNvSpPr>
            <a:spLocks noChangeArrowheads="1"/>
          </p:cNvSpPr>
          <p:nvPr/>
        </p:nvSpPr>
        <p:spPr bwMode="auto">
          <a:xfrm>
            <a:off x="2665790" y="3272610"/>
            <a:ext cx="82546" cy="157241"/>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24" name="Oval 209"/>
          <p:cNvSpPr>
            <a:spLocks noChangeArrowheads="1"/>
          </p:cNvSpPr>
          <p:nvPr/>
        </p:nvSpPr>
        <p:spPr bwMode="auto">
          <a:xfrm>
            <a:off x="2661028" y="2967656"/>
            <a:ext cx="92071" cy="73062"/>
          </a:xfrm>
          <a:prstGeom prst="ellipse">
            <a:avLst/>
          </a:prstGeom>
          <a:solidFill>
            <a:srgbClr val="0086AB"/>
          </a:solidFill>
          <a:ln w="0">
            <a:noFill/>
            <a:round/>
          </a:ln>
        </p:spPr>
        <p:txBody>
          <a:bodyPr/>
          <a:lstStyle/>
          <a:p>
            <a:pPr algn="ctr"/>
            <a:endParaRPr lang="zh-CN" altLang="en-US">
              <a:ea typeface="黑体" panose="02010609060101010101" pitchFamily="2" charset="-122"/>
            </a:endParaRPr>
          </a:p>
        </p:txBody>
      </p:sp>
      <p:sp>
        <p:nvSpPr>
          <p:cNvPr id="125" name="Rectangle 210"/>
          <p:cNvSpPr>
            <a:spLocks noChangeArrowheads="1"/>
          </p:cNvSpPr>
          <p:nvPr/>
        </p:nvSpPr>
        <p:spPr bwMode="auto">
          <a:xfrm>
            <a:off x="2634041" y="3055013"/>
            <a:ext cx="146044" cy="201714"/>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26" name="Rectangle 211"/>
          <p:cNvSpPr>
            <a:spLocks noChangeArrowheads="1"/>
          </p:cNvSpPr>
          <p:nvPr/>
        </p:nvSpPr>
        <p:spPr bwMode="auto">
          <a:xfrm>
            <a:off x="2665790" y="3272610"/>
            <a:ext cx="82546" cy="157241"/>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grpSp>
        <p:nvGrpSpPr>
          <p:cNvPr id="127" name="Group 88"/>
          <p:cNvGrpSpPr/>
          <p:nvPr/>
        </p:nvGrpSpPr>
        <p:grpSpPr bwMode="auto">
          <a:xfrm>
            <a:off x="2891352" y="2967660"/>
            <a:ext cx="146044" cy="462196"/>
            <a:chOff x="1681" y="1342"/>
            <a:chExt cx="92" cy="291"/>
          </a:xfrm>
          <a:solidFill>
            <a:srgbClr val="0086AB"/>
          </a:solidFill>
        </p:grpSpPr>
        <p:sp>
          <p:nvSpPr>
            <p:cNvPr id="134" name="Oval 89"/>
            <p:cNvSpPr>
              <a:spLocks noChangeArrowheads="1"/>
            </p:cNvSpPr>
            <p:nvPr/>
          </p:nvSpPr>
          <p:spPr bwMode="auto">
            <a:xfrm>
              <a:off x="1698" y="1342"/>
              <a:ext cx="58" cy="46"/>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135" name="Rectangle 90"/>
            <p:cNvSpPr>
              <a:spLocks noChangeArrowheads="1"/>
            </p:cNvSpPr>
            <p:nvPr/>
          </p:nvSpPr>
          <p:spPr bwMode="auto">
            <a:xfrm>
              <a:off x="1681" y="1397"/>
              <a:ext cx="92" cy="127"/>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136" name="Rectangle 91"/>
            <p:cNvSpPr>
              <a:spLocks noChangeArrowheads="1"/>
            </p:cNvSpPr>
            <p:nvPr/>
          </p:nvSpPr>
          <p:spPr bwMode="auto">
            <a:xfrm>
              <a:off x="1701" y="1534"/>
              <a:ext cx="52" cy="99"/>
            </a:xfrm>
            <a:prstGeom prst="rect">
              <a:avLst/>
            </a:prstGeom>
            <a:grpFill/>
            <a:ln w="9525">
              <a:noFill/>
              <a:miter lim="800000"/>
            </a:ln>
          </p:spPr>
          <p:txBody>
            <a:bodyPr/>
            <a:lstStyle/>
            <a:p>
              <a:pPr algn="ctr"/>
              <a:endParaRPr lang="zh-CN" altLang="en-US">
                <a:ea typeface="黑体" panose="02010609060101010101" pitchFamily="2" charset="-122"/>
              </a:endParaRPr>
            </a:p>
          </p:txBody>
        </p:sp>
      </p:grpSp>
      <p:sp>
        <p:nvSpPr>
          <p:cNvPr id="128" name="Oval 206"/>
          <p:cNvSpPr>
            <a:spLocks noChangeArrowheads="1"/>
          </p:cNvSpPr>
          <p:nvPr/>
        </p:nvSpPr>
        <p:spPr bwMode="auto">
          <a:xfrm>
            <a:off x="2918335" y="2967656"/>
            <a:ext cx="92071" cy="73062"/>
          </a:xfrm>
          <a:prstGeom prst="ellipse">
            <a:avLst/>
          </a:prstGeom>
          <a:solidFill>
            <a:srgbClr val="0086AB"/>
          </a:solidFill>
          <a:ln w="0">
            <a:noFill/>
            <a:round/>
          </a:ln>
        </p:spPr>
        <p:txBody>
          <a:bodyPr/>
          <a:lstStyle/>
          <a:p>
            <a:pPr algn="ctr"/>
            <a:endParaRPr lang="zh-CN" altLang="en-US">
              <a:ea typeface="黑体" panose="02010609060101010101" pitchFamily="2" charset="-122"/>
            </a:endParaRPr>
          </a:p>
        </p:txBody>
      </p:sp>
      <p:sp>
        <p:nvSpPr>
          <p:cNvPr id="129" name="Rectangle 207"/>
          <p:cNvSpPr>
            <a:spLocks noChangeArrowheads="1"/>
          </p:cNvSpPr>
          <p:nvPr/>
        </p:nvSpPr>
        <p:spPr bwMode="auto">
          <a:xfrm>
            <a:off x="2891348" y="3055013"/>
            <a:ext cx="146044" cy="201714"/>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30" name="Rectangle 208"/>
          <p:cNvSpPr>
            <a:spLocks noChangeArrowheads="1"/>
          </p:cNvSpPr>
          <p:nvPr/>
        </p:nvSpPr>
        <p:spPr bwMode="auto">
          <a:xfrm>
            <a:off x="2923096" y="3272610"/>
            <a:ext cx="82546" cy="157241"/>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31" name="Oval 209"/>
          <p:cNvSpPr>
            <a:spLocks noChangeArrowheads="1"/>
          </p:cNvSpPr>
          <p:nvPr/>
        </p:nvSpPr>
        <p:spPr bwMode="auto">
          <a:xfrm>
            <a:off x="2918335" y="2967656"/>
            <a:ext cx="92071" cy="73062"/>
          </a:xfrm>
          <a:prstGeom prst="ellipse">
            <a:avLst/>
          </a:prstGeom>
          <a:solidFill>
            <a:srgbClr val="0086AB"/>
          </a:solidFill>
          <a:ln w="0">
            <a:noFill/>
            <a:round/>
          </a:ln>
        </p:spPr>
        <p:txBody>
          <a:bodyPr/>
          <a:lstStyle/>
          <a:p>
            <a:pPr algn="ctr"/>
            <a:endParaRPr lang="zh-CN" altLang="en-US">
              <a:ea typeface="黑体" panose="02010609060101010101" pitchFamily="2" charset="-122"/>
            </a:endParaRPr>
          </a:p>
        </p:txBody>
      </p:sp>
      <p:sp>
        <p:nvSpPr>
          <p:cNvPr id="132" name="Rectangle 210"/>
          <p:cNvSpPr>
            <a:spLocks noChangeArrowheads="1"/>
          </p:cNvSpPr>
          <p:nvPr/>
        </p:nvSpPr>
        <p:spPr bwMode="auto">
          <a:xfrm>
            <a:off x="2891348" y="3055013"/>
            <a:ext cx="146044" cy="201714"/>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33" name="Rectangle 211"/>
          <p:cNvSpPr>
            <a:spLocks noChangeArrowheads="1"/>
          </p:cNvSpPr>
          <p:nvPr/>
        </p:nvSpPr>
        <p:spPr bwMode="auto">
          <a:xfrm>
            <a:off x="2923096" y="3272610"/>
            <a:ext cx="82546" cy="157241"/>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cxnSp>
        <p:nvCxnSpPr>
          <p:cNvPr id="115" name="直接连接符 532"/>
          <p:cNvCxnSpPr>
            <a:cxnSpLocks noChangeShapeType="1"/>
          </p:cNvCxnSpPr>
          <p:nvPr/>
        </p:nvCxnSpPr>
        <p:spPr bwMode="auto">
          <a:xfrm>
            <a:off x="4437009" y="2214563"/>
            <a:ext cx="0" cy="269876"/>
          </a:xfrm>
          <a:prstGeom prst="line">
            <a:avLst/>
          </a:prstGeom>
          <a:noFill/>
          <a:ln w="25400" algn="ctr">
            <a:solidFill>
              <a:schemeClr val="bg1"/>
            </a:solidFill>
            <a:round/>
          </a:ln>
        </p:spPr>
      </p:cxnSp>
      <p:grpSp>
        <p:nvGrpSpPr>
          <p:cNvPr id="150" name="Group 133"/>
          <p:cNvGrpSpPr/>
          <p:nvPr/>
        </p:nvGrpSpPr>
        <p:grpSpPr bwMode="auto">
          <a:xfrm>
            <a:off x="4027152" y="5203098"/>
            <a:ext cx="1574800" cy="940527"/>
            <a:chOff x="1198" y="2145"/>
            <a:chExt cx="1468" cy="253"/>
          </a:xfrm>
        </p:grpSpPr>
        <p:sp>
          <p:nvSpPr>
            <p:cNvPr id="153" name="Rectangle 134"/>
            <p:cNvSpPr>
              <a:spLocks noChangeArrowheads="1"/>
            </p:cNvSpPr>
            <p:nvPr/>
          </p:nvSpPr>
          <p:spPr bwMode="auto">
            <a:xfrm>
              <a:off x="1198" y="2145"/>
              <a:ext cx="1299" cy="253"/>
            </a:xfrm>
            <a:prstGeom prst="rect">
              <a:avLst/>
            </a:prstGeom>
            <a:ln>
              <a:noFill/>
            </a:ln>
          </p:spPr>
          <p:style>
            <a:lnRef idx="2">
              <a:schemeClr val="accent2"/>
            </a:lnRef>
            <a:fillRef idx="1">
              <a:schemeClr val="lt1"/>
            </a:fillRef>
            <a:effectRef idx="0">
              <a:schemeClr val="accent2"/>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54" name="Rectangle 135"/>
            <p:cNvSpPr>
              <a:spLocks noChangeArrowheads="1"/>
            </p:cNvSpPr>
            <p:nvPr/>
          </p:nvSpPr>
          <p:spPr bwMode="auto">
            <a:xfrm>
              <a:off x="1367" y="2145"/>
              <a:ext cx="1299" cy="253"/>
            </a:xfrm>
            <a:prstGeom prst="rect">
              <a:avLst/>
            </a:prstGeom>
            <a:ln>
              <a:noFill/>
            </a:ln>
          </p:spPr>
          <p:style>
            <a:lnRef idx="2">
              <a:schemeClr val="accent2"/>
            </a:lnRef>
            <a:fillRef idx="1">
              <a:schemeClr val="lt1"/>
            </a:fillRef>
            <a:effectRef idx="0">
              <a:schemeClr val="accent2"/>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sp>
        <p:nvSpPr>
          <p:cNvPr id="151" name="Rectangle 136"/>
          <p:cNvSpPr>
            <a:spLocks noChangeArrowheads="1"/>
          </p:cNvSpPr>
          <p:nvPr/>
        </p:nvSpPr>
        <p:spPr bwMode="auto">
          <a:xfrm>
            <a:off x="4302512" y="5520898"/>
            <a:ext cx="1241425" cy="246221"/>
          </a:xfrm>
          <a:prstGeom prst="rect">
            <a:avLst/>
          </a:prstGeom>
          <a:ln>
            <a:noFill/>
          </a:ln>
        </p:spPr>
        <p:style>
          <a:lnRef idx="2">
            <a:schemeClr val="accent2"/>
          </a:lnRef>
          <a:fillRef idx="1">
            <a:schemeClr val="lt1"/>
          </a:fillRef>
          <a:effectRef idx="0">
            <a:schemeClr val="accent2"/>
          </a:effectRef>
          <a:fontRef idx="minor">
            <a:schemeClr val="dk1"/>
          </a:fontRef>
        </p:style>
        <p:txBody>
          <a:bodyPr lIns="0" tIns="0" rIns="0" bIns="0">
            <a:spAutoFit/>
          </a:bodyPr>
          <a:lstStyle/>
          <a:p>
            <a:pPr algn="ctr" fontAlgn="auto">
              <a:spcBef>
                <a:spcPts val="0"/>
              </a:spcBef>
              <a:spcAft>
                <a:spcPts val="0"/>
              </a:spcAft>
              <a:defRPr/>
            </a:pPr>
            <a:r>
              <a:rPr lang="zh-CN" altLang="en-US" sz="1600" b="1" dirty="0">
                <a:solidFill>
                  <a:srgbClr val="0086AB"/>
                </a:solidFill>
                <a:latin typeface="微软雅黑" panose="020B0503020204020204" pitchFamily="34" charset="-122"/>
                <a:ea typeface="微软雅黑" panose="020B0503020204020204" pitchFamily="34" charset="-122"/>
              </a:rPr>
              <a:t>克唑替尼</a:t>
            </a:r>
            <a:endParaRPr lang="en-US" altLang="zh-CN" sz="1600" b="1" dirty="0">
              <a:solidFill>
                <a:srgbClr val="0086AB"/>
              </a:solidFill>
              <a:latin typeface="微软雅黑" panose="020B0503020204020204" pitchFamily="34" charset="-122"/>
              <a:ea typeface="微软雅黑" panose="020B0503020204020204" pitchFamily="34" charset="-122"/>
            </a:endParaRPr>
          </a:p>
        </p:txBody>
      </p:sp>
      <p:cxnSp>
        <p:nvCxnSpPr>
          <p:cNvPr id="152" name="直接箭头连接符 513"/>
          <p:cNvCxnSpPr>
            <a:cxnSpLocks noChangeShapeType="1"/>
            <a:endCxn id="154" idx="0"/>
          </p:cNvCxnSpPr>
          <p:nvPr/>
        </p:nvCxnSpPr>
        <p:spPr bwMode="auto">
          <a:xfrm>
            <a:off x="4522452" y="4714875"/>
            <a:ext cx="382748" cy="488223"/>
          </a:xfrm>
          <a:prstGeom prst="straightConnector1">
            <a:avLst/>
          </a:prstGeom>
          <a:ln>
            <a:solidFill>
              <a:srgbClr val="0086AB"/>
            </a:solidFill>
            <a:tailEnd type="arrow" w="med" len="med"/>
          </a:ln>
        </p:spPr>
        <p:style>
          <a:lnRef idx="2">
            <a:schemeClr val="accent3"/>
          </a:lnRef>
          <a:fillRef idx="0">
            <a:schemeClr val="accent3"/>
          </a:fillRef>
          <a:effectRef idx="1">
            <a:schemeClr val="accent3"/>
          </a:effectRef>
          <a:fontRef idx="minor">
            <a:schemeClr val="tx1"/>
          </a:fontRef>
        </p:style>
      </p:cxnSp>
      <p:grpSp>
        <p:nvGrpSpPr>
          <p:cNvPr id="158" name="Group 8"/>
          <p:cNvGrpSpPr/>
          <p:nvPr/>
        </p:nvGrpSpPr>
        <p:grpSpPr bwMode="auto">
          <a:xfrm>
            <a:off x="5723166" y="3483582"/>
            <a:ext cx="867798" cy="1229599"/>
            <a:chOff x="1984" y="1386"/>
            <a:chExt cx="393" cy="331"/>
          </a:xfrm>
        </p:grpSpPr>
        <p:sp>
          <p:nvSpPr>
            <p:cNvPr id="194" name="Rectangle 9"/>
            <p:cNvSpPr>
              <a:spLocks noChangeArrowheads="1"/>
            </p:cNvSpPr>
            <p:nvPr/>
          </p:nvSpPr>
          <p:spPr bwMode="auto">
            <a:xfrm>
              <a:off x="1984" y="1386"/>
              <a:ext cx="393" cy="331"/>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95" name="Rectangle 10"/>
            <p:cNvSpPr>
              <a:spLocks noChangeArrowheads="1"/>
            </p:cNvSpPr>
            <p:nvPr/>
          </p:nvSpPr>
          <p:spPr bwMode="auto">
            <a:xfrm>
              <a:off x="1984" y="1386"/>
              <a:ext cx="393" cy="331"/>
            </a:xfrm>
            <a:prstGeom prst="rect">
              <a:avLst/>
            </a:prstGeom>
            <a:noFill/>
            <a:ln w="9525" cap="rnd">
              <a:noFill/>
              <a:miter lim="800000"/>
            </a:ln>
          </p:spPr>
          <p:txBody>
            <a:bodyPr/>
            <a:lstStyle/>
            <a:p>
              <a:pPr algn="ctr"/>
              <a:endParaRPr lang="zh-CN" altLang="en-US">
                <a:ea typeface="黑体" panose="02010609060101010101" pitchFamily="2" charset="-122"/>
              </a:endParaRPr>
            </a:p>
          </p:txBody>
        </p:sp>
      </p:grpSp>
      <p:sp>
        <p:nvSpPr>
          <p:cNvPr id="159" name="Rectangle 11"/>
          <p:cNvSpPr>
            <a:spLocks noChangeArrowheads="1"/>
          </p:cNvSpPr>
          <p:nvPr/>
        </p:nvSpPr>
        <p:spPr bwMode="auto">
          <a:xfrm>
            <a:off x="5848011" y="3535449"/>
            <a:ext cx="585096" cy="1107997"/>
          </a:xfrm>
          <a:prstGeom prst="rect">
            <a:avLst/>
          </a:prstGeom>
          <a:noFill/>
          <a:ln w="9525">
            <a:noFill/>
            <a:miter lim="800000"/>
          </a:ln>
        </p:spPr>
        <p:txBody>
          <a:bodyPr wrap="none" lIns="0" tIns="0" rIns="0" bIns="0">
            <a:spAutoFit/>
          </a:bodyPr>
          <a:lstStyle/>
          <a:p>
            <a:pPr algn="ctr"/>
            <a:r>
              <a:rPr lang="en-US" altLang="zh-CN" b="1" dirty="0">
                <a:solidFill>
                  <a:schemeClr val="bg1"/>
                </a:solidFill>
                <a:latin typeface="黑体" panose="02010609060101010101" pitchFamily="2" charset="-122"/>
                <a:ea typeface="黑体" panose="02010609060101010101" pitchFamily="2" charset="-122"/>
              </a:rPr>
              <a:t>EGFR-</a:t>
            </a:r>
          </a:p>
          <a:p>
            <a:pPr algn="ctr"/>
            <a:r>
              <a:rPr lang="en-US" altLang="zh-CN" b="1" dirty="0">
                <a:solidFill>
                  <a:schemeClr val="bg1"/>
                </a:solidFill>
                <a:latin typeface="黑体" panose="02010609060101010101" pitchFamily="2" charset="-122"/>
                <a:ea typeface="黑体" panose="02010609060101010101" pitchFamily="2" charset="-122"/>
              </a:rPr>
              <a:t>ALK-</a:t>
            </a:r>
          </a:p>
          <a:p>
            <a:pPr algn="ctr"/>
            <a:r>
              <a:rPr lang="en-US" altLang="zh-CN" b="1" dirty="0">
                <a:solidFill>
                  <a:schemeClr val="bg1"/>
                </a:solidFill>
                <a:latin typeface="黑体" panose="02010609060101010101" pitchFamily="2" charset="-122"/>
                <a:ea typeface="黑体" panose="02010609060101010101" pitchFamily="2" charset="-122"/>
              </a:rPr>
              <a:t>ROS1+</a:t>
            </a:r>
          </a:p>
          <a:p>
            <a:pPr algn="ctr"/>
            <a:r>
              <a:rPr lang="en-US" altLang="zh-CN" b="1" dirty="0">
                <a:solidFill>
                  <a:schemeClr val="bg1"/>
                </a:solidFill>
                <a:latin typeface="黑体" panose="02010609060101010101" pitchFamily="2" charset="-122"/>
                <a:ea typeface="黑体" panose="02010609060101010101" pitchFamily="2" charset="-122"/>
              </a:rPr>
              <a:t>KRAS</a:t>
            </a:r>
            <a:r>
              <a:rPr lang="en-US" altLang="zh-CN" dirty="0">
                <a:solidFill>
                  <a:schemeClr val="bg1"/>
                </a:solidFill>
                <a:latin typeface="黑体" panose="02010609060101010101" pitchFamily="2" charset="-122"/>
                <a:ea typeface="黑体" panose="02010609060101010101" pitchFamily="2" charset="-122"/>
              </a:rPr>
              <a:t>-</a:t>
            </a:r>
          </a:p>
        </p:txBody>
      </p:sp>
      <p:grpSp>
        <p:nvGrpSpPr>
          <p:cNvPr id="160" name="组合 419"/>
          <p:cNvGrpSpPr/>
          <p:nvPr/>
        </p:nvGrpSpPr>
        <p:grpSpPr bwMode="auto">
          <a:xfrm>
            <a:off x="5949554" y="2957081"/>
            <a:ext cx="145976" cy="462253"/>
            <a:chOff x="2321750" y="2561826"/>
            <a:chExt cx="146071" cy="461967"/>
          </a:xfrm>
          <a:solidFill>
            <a:srgbClr val="FF0000"/>
          </a:solidFill>
        </p:grpSpPr>
        <p:grpSp>
          <p:nvGrpSpPr>
            <p:cNvPr id="184" name="Group 80"/>
            <p:cNvGrpSpPr/>
            <p:nvPr/>
          </p:nvGrpSpPr>
          <p:grpSpPr bwMode="auto">
            <a:xfrm>
              <a:off x="2321770" y="2561830"/>
              <a:ext cx="146051" cy="461963"/>
              <a:chOff x="1832" y="1342"/>
              <a:chExt cx="92" cy="291"/>
            </a:xfrm>
            <a:grpFill/>
          </p:grpSpPr>
          <p:sp>
            <p:nvSpPr>
              <p:cNvPr id="191"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92"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93"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185"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86"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87"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88"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89"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90"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grpSp>
        <p:nvGrpSpPr>
          <p:cNvPr id="161" name="组合 430"/>
          <p:cNvGrpSpPr/>
          <p:nvPr/>
        </p:nvGrpSpPr>
        <p:grpSpPr bwMode="auto">
          <a:xfrm>
            <a:off x="6219408" y="2957248"/>
            <a:ext cx="145976" cy="462253"/>
            <a:chOff x="2321750" y="2561826"/>
            <a:chExt cx="146071" cy="461967"/>
          </a:xfrm>
          <a:solidFill>
            <a:srgbClr val="FF0000"/>
          </a:solidFill>
        </p:grpSpPr>
        <p:grpSp>
          <p:nvGrpSpPr>
            <p:cNvPr id="174" name="Group 80"/>
            <p:cNvGrpSpPr/>
            <p:nvPr/>
          </p:nvGrpSpPr>
          <p:grpSpPr bwMode="auto">
            <a:xfrm>
              <a:off x="2321770" y="2561830"/>
              <a:ext cx="146051" cy="461963"/>
              <a:chOff x="1832" y="1342"/>
              <a:chExt cx="92" cy="291"/>
            </a:xfrm>
            <a:grpFill/>
          </p:grpSpPr>
          <p:sp>
            <p:nvSpPr>
              <p:cNvPr id="181"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82"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83"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175"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76"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77"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78"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79"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80"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grpSp>
        <p:nvGrpSpPr>
          <p:cNvPr id="162" name="组合 441"/>
          <p:cNvGrpSpPr/>
          <p:nvPr/>
        </p:nvGrpSpPr>
        <p:grpSpPr bwMode="auto">
          <a:xfrm>
            <a:off x="6219408" y="2957081"/>
            <a:ext cx="145976" cy="462253"/>
            <a:chOff x="2321750" y="2561826"/>
            <a:chExt cx="146071" cy="461967"/>
          </a:xfrm>
          <a:solidFill>
            <a:srgbClr val="FF0000"/>
          </a:solidFill>
        </p:grpSpPr>
        <p:grpSp>
          <p:nvGrpSpPr>
            <p:cNvPr id="164" name="Group 80"/>
            <p:cNvGrpSpPr/>
            <p:nvPr/>
          </p:nvGrpSpPr>
          <p:grpSpPr bwMode="auto">
            <a:xfrm>
              <a:off x="2321770" y="2561830"/>
              <a:ext cx="146051" cy="461963"/>
              <a:chOff x="1832" y="1342"/>
              <a:chExt cx="92" cy="291"/>
            </a:xfrm>
            <a:grpFill/>
          </p:grpSpPr>
          <p:sp>
            <p:nvSpPr>
              <p:cNvPr id="171"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72"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73"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165"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66"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67"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68"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69"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70"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cxnSp>
        <p:nvCxnSpPr>
          <p:cNvPr id="163" name="直接箭头连接符 503"/>
          <p:cNvCxnSpPr>
            <a:cxnSpLocks noChangeShapeType="1"/>
          </p:cNvCxnSpPr>
          <p:nvPr/>
        </p:nvCxnSpPr>
        <p:spPr bwMode="auto">
          <a:xfrm>
            <a:off x="6219137" y="2484085"/>
            <a:ext cx="0" cy="360362"/>
          </a:xfrm>
          <a:prstGeom prst="straightConnector1">
            <a:avLst/>
          </a:prstGeom>
          <a:ln>
            <a:solidFill>
              <a:srgbClr val="0086AB"/>
            </a:solidFill>
            <a:tailEnd type="arrow" w="med" len="med"/>
          </a:ln>
        </p:spPr>
        <p:style>
          <a:lnRef idx="1">
            <a:schemeClr val="accent3"/>
          </a:lnRef>
          <a:fillRef idx="0">
            <a:schemeClr val="accent3"/>
          </a:fillRef>
          <a:effectRef idx="0">
            <a:schemeClr val="accent3"/>
          </a:effectRef>
          <a:fontRef idx="minor">
            <a:schemeClr val="tx1"/>
          </a:fontRef>
        </p:style>
      </p:cxnSp>
      <p:cxnSp>
        <p:nvCxnSpPr>
          <p:cNvPr id="157" name="直接箭头连接符 513"/>
          <p:cNvCxnSpPr>
            <a:cxnSpLocks noChangeShapeType="1"/>
            <a:endCxn id="154" idx="0"/>
          </p:cNvCxnSpPr>
          <p:nvPr/>
        </p:nvCxnSpPr>
        <p:spPr bwMode="auto">
          <a:xfrm flipH="1">
            <a:off x="4905200" y="4689475"/>
            <a:ext cx="1199989" cy="513623"/>
          </a:xfrm>
          <a:prstGeom prst="straightConnector1">
            <a:avLst/>
          </a:prstGeom>
          <a:ln>
            <a:solidFill>
              <a:srgbClr val="0086AB"/>
            </a:solidFill>
            <a:tailEnd type="arrow" w="med" len="med"/>
          </a:ln>
        </p:spPr>
        <p:style>
          <a:lnRef idx="2">
            <a:schemeClr val="accent3"/>
          </a:lnRef>
          <a:fillRef idx="0">
            <a:schemeClr val="accent3"/>
          </a:fillRef>
          <a:effectRef idx="1">
            <a:schemeClr val="accent3"/>
          </a:effectRef>
          <a:fontRef idx="minor">
            <a:schemeClr val="tx1"/>
          </a:fontRef>
        </p:style>
      </p:cxnSp>
      <p:sp>
        <p:nvSpPr>
          <p:cNvPr id="237" name="矩形 236"/>
          <p:cNvSpPr/>
          <p:nvPr/>
        </p:nvSpPr>
        <p:spPr>
          <a:xfrm>
            <a:off x="2301875" y="2030413"/>
            <a:ext cx="4224338" cy="369887"/>
          </a:xfrm>
          <a:prstGeom prst="rect">
            <a:avLst/>
          </a:prstGeom>
          <a:ln>
            <a:solidFill>
              <a:srgbClr val="0086AB"/>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en-US" altLang="zh-CN" b="1" dirty="0">
                <a:solidFill>
                  <a:srgbClr val="0086AB"/>
                </a:solidFill>
                <a:latin typeface="微软雅黑" panose="020B0503020204020204" pitchFamily="34" charset="-122"/>
                <a:ea typeface="微软雅黑" panose="020B0503020204020204" pitchFamily="34" charset="-122"/>
              </a:rPr>
              <a:t>EGFR</a:t>
            </a:r>
            <a:r>
              <a:rPr lang="zh-CN" altLang="en-US" b="1" dirty="0" smtClean="0">
                <a:solidFill>
                  <a:srgbClr val="0086AB"/>
                </a:solidFill>
                <a:latin typeface="微软雅黑" panose="020B0503020204020204" pitchFamily="34" charset="-122"/>
                <a:ea typeface="微软雅黑" panose="020B0503020204020204" pitchFamily="34" charset="-122"/>
              </a:rPr>
              <a:t>、</a:t>
            </a:r>
            <a:r>
              <a:rPr lang="en-US" altLang="zh-CN" b="1" dirty="0" smtClean="0">
                <a:solidFill>
                  <a:srgbClr val="0086AB"/>
                </a:solidFill>
                <a:latin typeface="微软雅黑" panose="020B0503020204020204" pitchFamily="34" charset="-122"/>
                <a:ea typeface="微软雅黑" panose="020B0503020204020204" pitchFamily="34" charset="-122"/>
              </a:rPr>
              <a:t>ALK</a:t>
            </a:r>
            <a:r>
              <a:rPr lang="zh-CN" altLang="en-US" b="1" dirty="0">
                <a:solidFill>
                  <a:srgbClr val="0086AB"/>
                </a:solidFill>
                <a:latin typeface="微软雅黑" panose="020B0503020204020204" pitchFamily="34" charset="-122"/>
                <a:ea typeface="微软雅黑" panose="020B0503020204020204" pitchFamily="34" charset="-122"/>
              </a:rPr>
              <a:t>、</a:t>
            </a:r>
            <a:r>
              <a:rPr lang="en-US" altLang="zh-CN" b="1" dirty="0">
                <a:solidFill>
                  <a:srgbClr val="0086AB"/>
                </a:solidFill>
                <a:latin typeface="微软雅黑" panose="020B0503020204020204" pitchFamily="34" charset="-122"/>
                <a:ea typeface="微软雅黑" panose="020B0503020204020204" pitchFamily="34" charset="-122"/>
              </a:rPr>
              <a:t>ROS1</a:t>
            </a:r>
          </a:p>
        </p:txBody>
      </p:sp>
      <p:sp>
        <p:nvSpPr>
          <p:cNvPr id="238" name="矩形 237"/>
          <p:cNvSpPr/>
          <p:nvPr/>
        </p:nvSpPr>
        <p:spPr>
          <a:xfrm>
            <a:off x="251520" y="175171"/>
            <a:ext cx="1803400" cy="506890"/>
          </a:xfrm>
          <a:prstGeom prst="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latin typeface="微软雅黑" panose="020B0503020204020204" pitchFamily="34" charset="-122"/>
                <a:ea typeface="微软雅黑" panose="020B0503020204020204" pitchFamily="34" charset="-122"/>
              </a:rPr>
              <a:t>肺癌联检</a:t>
            </a:r>
            <a:r>
              <a:rPr lang="en-US" altLang="zh-CN" sz="1600" b="1" dirty="0" smtClean="0">
                <a:latin typeface="微软雅黑" panose="020B0503020204020204" pitchFamily="34" charset="-122"/>
                <a:ea typeface="微软雅黑" panose="020B0503020204020204" pitchFamily="34" charset="-122"/>
              </a:rPr>
              <a:t>-1</a:t>
            </a:r>
            <a:endParaRPr lang="zh-CN" altLang="en-US" sz="16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pPr/>
              <a:t>45</a:t>
            </a:fld>
            <a:endParaRPr lang="zh-CN" altLang="en-US"/>
          </a:p>
        </p:txBody>
      </p:sp>
      <p:grpSp>
        <p:nvGrpSpPr>
          <p:cNvPr id="146" name="组合 145"/>
          <p:cNvGrpSpPr/>
          <p:nvPr/>
        </p:nvGrpSpPr>
        <p:grpSpPr>
          <a:xfrm>
            <a:off x="0" y="-1"/>
            <a:ext cx="9144000" cy="859351"/>
            <a:chOff x="48216" y="-1"/>
            <a:chExt cx="9144000" cy="859351"/>
          </a:xfrm>
        </p:grpSpPr>
        <p:pic>
          <p:nvPicPr>
            <p:cNvPr id="147"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1"/>
              <a:ext cx="1547664" cy="857234"/>
            </a:xfrm>
            <a:prstGeom prst="rect">
              <a:avLst/>
            </a:prstGeom>
            <a:noFill/>
          </p:spPr>
        </p:pic>
        <p:cxnSp>
          <p:nvCxnSpPr>
            <p:cNvPr id="148" name="直接连接符 147"/>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99"/>
          <p:cNvGrpSpPr/>
          <p:nvPr/>
        </p:nvGrpSpPr>
        <p:grpSpPr bwMode="auto">
          <a:xfrm>
            <a:off x="3627438" y="1314450"/>
            <a:ext cx="146050" cy="461963"/>
            <a:chOff x="5292080" y="908720"/>
            <a:chExt cx="146050" cy="461962"/>
          </a:xfrm>
        </p:grpSpPr>
        <p:sp>
          <p:nvSpPr>
            <p:cNvPr id="5" name="Oval 73"/>
            <p:cNvSpPr>
              <a:spLocks noChangeArrowheads="1"/>
            </p:cNvSpPr>
            <p:nvPr/>
          </p:nvSpPr>
          <p:spPr bwMode="auto">
            <a:xfrm>
              <a:off x="5319067" y="908720"/>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6" name="Rectangle 74"/>
            <p:cNvSpPr>
              <a:spLocks noChangeArrowheads="1"/>
            </p:cNvSpPr>
            <p:nvPr/>
          </p:nvSpPr>
          <p:spPr bwMode="auto">
            <a:xfrm>
              <a:off x="5292080" y="994445"/>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7" name="Rectangle 75"/>
            <p:cNvSpPr>
              <a:spLocks noChangeArrowheads="1"/>
            </p:cNvSpPr>
            <p:nvPr/>
          </p:nvSpPr>
          <p:spPr bwMode="auto">
            <a:xfrm>
              <a:off x="5323830" y="1211932"/>
              <a:ext cx="80962"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8" name="组合 300"/>
          <p:cNvGrpSpPr/>
          <p:nvPr/>
        </p:nvGrpSpPr>
        <p:grpSpPr bwMode="auto">
          <a:xfrm>
            <a:off x="3886200" y="1314450"/>
            <a:ext cx="146050" cy="461963"/>
            <a:chOff x="5444480" y="941813"/>
            <a:chExt cx="146050" cy="461962"/>
          </a:xfrm>
        </p:grpSpPr>
        <p:sp>
          <p:nvSpPr>
            <p:cNvPr id="9" name="Oval 73"/>
            <p:cNvSpPr>
              <a:spLocks noChangeArrowheads="1"/>
            </p:cNvSpPr>
            <p:nvPr/>
          </p:nvSpPr>
          <p:spPr bwMode="auto">
            <a:xfrm>
              <a:off x="5471468"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0"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1" name="Rectangle 75"/>
            <p:cNvSpPr>
              <a:spLocks noChangeArrowheads="1"/>
            </p:cNvSpPr>
            <p:nvPr/>
          </p:nvSpPr>
          <p:spPr bwMode="auto">
            <a:xfrm>
              <a:off x="5476230" y="1245025"/>
              <a:ext cx="80963"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12" name="组合 301"/>
          <p:cNvGrpSpPr/>
          <p:nvPr/>
        </p:nvGrpSpPr>
        <p:grpSpPr bwMode="auto">
          <a:xfrm>
            <a:off x="4111625" y="1314450"/>
            <a:ext cx="146050" cy="461963"/>
            <a:chOff x="5444480" y="941813"/>
            <a:chExt cx="146050" cy="461962"/>
          </a:xfrm>
        </p:grpSpPr>
        <p:sp>
          <p:nvSpPr>
            <p:cNvPr id="13" name="Oval 73"/>
            <p:cNvSpPr>
              <a:spLocks noChangeArrowheads="1"/>
            </p:cNvSpPr>
            <p:nvPr/>
          </p:nvSpPr>
          <p:spPr bwMode="auto">
            <a:xfrm>
              <a:off x="5471468"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4"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5" name="Rectangle 75"/>
            <p:cNvSpPr>
              <a:spLocks noChangeArrowheads="1"/>
            </p:cNvSpPr>
            <p:nvPr/>
          </p:nvSpPr>
          <p:spPr bwMode="auto">
            <a:xfrm>
              <a:off x="5476230" y="1245025"/>
              <a:ext cx="80963"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16" name="组合 305"/>
          <p:cNvGrpSpPr/>
          <p:nvPr/>
        </p:nvGrpSpPr>
        <p:grpSpPr bwMode="auto">
          <a:xfrm>
            <a:off x="4335463" y="1314450"/>
            <a:ext cx="146050" cy="461963"/>
            <a:chOff x="5444480" y="941813"/>
            <a:chExt cx="146050" cy="461962"/>
          </a:xfrm>
        </p:grpSpPr>
        <p:sp>
          <p:nvSpPr>
            <p:cNvPr id="17" name="Oval 73"/>
            <p:cNvSpPr>
              <a:spLocks noChangeArrowheads="1"/>
            </p:cNvSpPr>
            <p:nvPr/>
          </p:nvSpPr>
          <p:spPr bwMode="auto">
            <a:xfrm>
              <a:off x="5471467"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8"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9" name="Rectangle 75"/>
            <p:cNvSpPr>
              <a:spLocks noChangeArrowheads="1"/>
            </p:cNvSpPr>
            <p:nvPr/>
          </p:nvSpPr>
          <p:spPr bwMode="auto">
            <a:xfrm>
              <a:off x="5476230" y="1245025"/>
              <a:ext cx="80962"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20" name="组合 309"/>
          <p:cNvGrpSpPr/>
          <p:nvPr/>
        </p:nvGrpSpPr>
        <p:grpSpPr bwMode="auto">
          <a:xfrm>
            <a:off x="4572000" y="1314450"/>
            <a:ext cx="146050" cy="461963"/>
            <a:chOff x="5292080" y="908720"/>
            <a:chExt cx="146050" cy="461962"/>
          </a:xfrm>
        </p:grpSpPr>
        <p:sp>
          <p:nvSpPr>
            <p:cNvPr id="21" name="Oval 73"/>
            <p:cNvSpPr>
              <a:spLocks noChangeArrowheads="1"/>
            </p:cNvSpPr>
            <p:nvPr/>
          </p:nvSpPr>
          <p:spPr bwMode="auto">
            <a:xfrm>
              <a:off x="5319068" y="908720"/>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22" name="Rectangle 74"/>
            <p:cNvSpPr>
              <a:spLocks noChangeArrowheads="1"/>
            </p:cNvSpPr>
            <p:nvPr/>
          </p:nvSpPr>
          <p:spPr bwMode="auto">
            <a:xfrm>
              <a:off x="5292080" y="994445"/>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23" name="Rectangle 75"/>
            <p:cNvSpPr>
              <a:spLocks noChangeArrowheads="1"/>
            </p:cNvSpPr>
            <p:nvPr/>
          </p:nvSpPr>
          <p:spPr bwMode="auto">
            <a:xfrm>
              <a:off x="5323830" y="1211932"/>
              <a:ext cx="80963"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24" name="组合 313"/>
          <p:cNvGrpSpPr/>
          <p:nvPr/>
        </p:nvGrpSpPr>
        <p:grpSpPr bwMode="auto">
          <a:xfrm>
            <a:off x="4830763" y="1314450"/>
            <a:ext cx="146050" cy="461963"/>
            <a:chOff x="5444480" y="941813"/>
            <a:chExt cx="146050" cy="461962"/>
          </a:xfrm>
        </p:grpSpPr>
        <p:sp>
          <p:nvSpPr>
            <p:cNvPr id="25" name="Oval 73"/>
            <p:cNvSpPr>
              <a:spLocks noChangeArrowheads="1"/>
            </p:cNvSpPr>
            <p:nvPr/>
          </p:nvSpPr>
          <p:spPr bwMode="auto">
            <a:xfrm>
              <a:off x="5471467"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26"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27" name="Rectangle 75"/>
            <p:cNvSpPr>
              <a:spLocks noChangeArrowheads="1"/>
            </p:cNvSpPr>
            <p:nvPr/>
          </p:nvSpPr>
          <p:spPr bwMode="auto">
            <a:xfrm>
              <a:off x="5476230" y="1245025"/>
              <a:ext cx="80962"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28" name="组合 317"/>
          <p:cNvGrpSpPr/>
          <p:nvPr/>
        </p:nvGrpSpPr>
        <p:grpSpPr bwMode="auto">
          <a:xfrm>
            <a:off x="5056188" y="1314450"/>
            <a:ext cx="146050" cy="461963"/>
            <a:chOff x="5444480" y="941813"/>
            <a:chExt cx="146050" cy="461962"/>
          </a:xfrm>
        </p:grpSpPr>
        <p:sp>
          <p:nvSpPr>
            <p:cNvPr id="29" name="Oval 73"/>
            <p:cNvSpPr>
              <a:spLocks noChangeArrowheads="1"/>
            </p:cNvSpPr>
            <p:nvPr/>
          </p:nvSpPr>
          <p:spPr bwMode="auto">
            <a:xfrm>
              <a:off x="5471467"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30"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31" name="Rectangle 75"/>
            <p:cNvSpPr>
              <a:spLocks noChangeArrowheads="1"/>
            </p:cNvSpPr>
            <p:nvPr/>
          </p:nvSpPr>
          <p:spPr bwMode="auto">
            <a:xfrm>
              <a:off x="5476230" y="1245025"/>
              <a:ext cx="80962"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32" name="组合 321"/>
          <p:cNvGrpSpPr/>
          <p:nvPr/>
        </p:nvGrpSpPr>
        <p:grpSpPr bwMode="auto">
          <a:xfrm>
            <a:off x="5281613" y="1314450"/>
            <a:ext cx="146050" cy="461963"/>
            <a:chOff x="5444480" y="941813"/>
            <a:chExt cx="146050" cy="461962"/>
          </a:xfrm>
        </p:grpSpPr>
        <p:sp>
          <p:nvSpPr>
            <p:cNvPr id="33" name="Oval 73"/>
            <p:cNvSpPr>
              <a:spLocks noChangeArrowheads="1"/>
            </p:cNvSpPr>
            <p:nvPr/>
          </p:nvSpPr>
          <p:spPr bwMode="auto">
            <a:xfrm>
              <a:off x="5471467" y="941813"/>
              <a:ext cx="92075" cy="73025"/>
            </a:xfrm>
            <a:prstGeom prst="ellipse">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34" name="Rectangle 74"/>
            <p:cNvSpPr>
              <a:spLocks noChangeArrowheads="1"/>
            </p:cNvSpPr>
            <p:nvPr/>
          </p:nvSpPr>
          <p:spPr bwMode="auto">
            <a:xfrm>
              <a:off x="5444480" y="1027538"/>
              <a:ext cx="146050" cy="20320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35" name="Rectangle 75"/>
            <p:cNvSpPr>
              <a:spLocks noChangeArrowheads="1"/>
            </p:cNvSpPr>
            <p:nvPr/>
          </p:nvSpPr>
          <p:spPr bwMode="auto">
            <a:xfrm>
              <a:off x="5476230" y="1245025"/>
              <a:ext cx="80962" cy="158750"/>
            </a:xfrm>
            <a:prstGeom prst="rect">
              <a:avLst/>
            </a:prstGeom>
            <a:ln>
              <a:solidFill>
                <a:srgbClr val="0086AB"/>
              </a:solidFill>
            </a:ln>
          </p:spPr>
          <p:style>
            <a:lnRef idx="2">
              <a:schemeClr val="dk1"/>
            </a:lnRef>
            <a:fillRef idx="1">
              <a:schemeClr val="lt1"/>
            </a:fillRef>
            <a:effectRef idx="0">
              <a:schemeClr val="dk1"/>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grpSp>
        <p:nvGrpSpPr>
          <p:cNvPr id="39" name="组合 402"/>
          <p:cNvGrpSpPr/>
          <p:nvPr/>
        </p:nvGrpSpPr>
        <p:grpSpPr bwMode="auto">
          <a:xfrm>
            <a:off x="2517604" y="2934274"/>
            <a:ext cx="146223" cy="461747"/>
            <a:chOff x="2321750" y="2561826"/>
            <a:chExt cx="146071" cy="461967"/>
          </a:xfrm>
          <a:solidFill>
            <a:schemeClr val="bg1">
              <a:lumMod val="50000"/>
            </a:schemeClr>
          </a:solidFill>
        </p:grpSpPr>
        <p:grpSp>
          <p:nvGrpSpPr>
            <p:cNvPr id="55" name="Group 80"/>
            <p:cNvGrpSpPr/>
            <p:nvPr/>
          </p:nvGrpSpPr>
          <p:grpSpPr bwMode="auto">
            <a:xfrm>
              <a:off x="2321770" y="2561830"/>
              <a:ext cx="146051" cy="461963"/>
              <a:chOff x="1832" y="1342"/>
              <a:chExt cx="92" cy="291"/>
            </a:xfrm>
            <a:grpFill/>
          </p:grpSpPr>
          <p:sp>
            <p:nvSpPr>
              <p:cNvPr id="62" name="Oval 81"/>
              <p:cNvSpPr>
                <a:spLocks noChangeArrowheads="1"/>
              </p:cNvSpPr>
              <p:nvPr/>
            </p:nvSpPr>
            <p:spPr bwMode="auto">
              <a:xfrm>
                <a:off x="1850" y="1342"/>
                <a:ext cx="57" cy="46"/>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63" name="Rectangle 82"/>
              <p:cNvSpPr>
                <a:spLocks noChangeArrowheads="1"/>
              </p:cNvSpPr>
              <p:nvPr/>
            </p:nvSpPr>
            <p:spPr bwMode="auto">
              <a:xfrm>
                <a:off x="1832" y="1397"/>
                <a:ext cx="92" cy="127"/>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64" name="Rectangle 83"/>
              <p:cNvSpPr>
                <a:spLocks noChangeArrowheads="1"/>
              </p:cNvSpPr>
              <p:nvPr/>
            </p:nvSpPr>
            <p:spPr bwMode="auto">
              <a:xfrm>
                <a:off x="1853" y="1534"/>
                <a:ext cx="51" cy="99"/>
              </a:xfrm>
              <a:prstGeom prst="rect">
                <a:avLst/>
              </a:prstGeom>
              <a:grpFill/>
              <a:ln w="9525">
                <a:noFill/>
                <a:miter lim="800000"/>
              </a:ln>
            </p:spPr>
            <p:txBody>
              <a:bodyPr/>
              <a:lstStyle/>
              <a:p>
                <a:pPr algn="ctr"/>
                <a:endParaRPr lang="zh-CN" altLang="en-US">
                  <a:ea typeface="黑体" panose="02010609060101010101" pitchFamily="2" charset="-122"/>
                </a:endParaRPr>
              </a:p>
            </p:txBody>
          </p:sp>
        </p:grpSp>
        <p:sp>
          <p:nvSpPr>
            <p:cNvPr id="56" name="Oval 194"/>
            <p:cNvSpPr>
              <a:spLocks noChangeArrowheads="1"/>
            </p:cNvSpPr>
            <p:nvPr/>
          </p:nvSpPr>
          <p:spPr bwMode="auto">
            <a:xfrm>
              <a:off x="2350325" y="2561826"/>
              <a:ext cx="90488" cy="73025"/>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57"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58"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59" name="Oval 197"/>
            <p:cNvSpPr>
              <a:spLocks noChangeArrowheads="1"/>
            </p:cNvSpPr>
            <p:nvPr/>
          </p:nvSpPr>
          <p:spPr bwMode="auto">
            <a:xfrm>
              <a:off x="2350325" y="2561826"/>
              <a:ext cx="90488" cy="73025"/>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60"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61"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a:endParaRPr lang="zh-CN" altLang="en-US">
                <a:ea typeface="黑体" panose="02010609060101010101" pitchFamily="2" charset="-122"/>
              </a:endParaRPr>
            </a:p>
          </p:txBody>
        </p:sp>
      </p:grpSp>
      <p:grpSp>
        <p:nvGrpSpPr>
          <p:cNvPr id="40" name="Group 8"/>
          <p:cNvGrpSpPr/>
          <p:nvPr/>
        </p:nvGrpSpPr>
        <p:grpSpPr bwMode="auto">
          <a:xfrm>
            <a:off x="2322513" y="3474079"/>
            <a:ext cx="868362" cy="1213809"/>
            <a:chOff x="1984" y="1386"/>
            <a:chExt cx="393" cy="327"/>
          </a:xfrm>
        </p:grpSpPr>
        <p:sp>
          <p:nvSpPr>
            <p:cNvPr id="53" name="Rectangle 9"/>
            <p:cNvSpPr>
              <a:spLocks noChangeArrowheads="1"/>
            </p:cNvSpPr>
            <p:nvPr/>
          </p:nvSpPr>
          <p:spPr bwMode="auto">
            <a:xfrm>
              <a:off x="1984" y="1386"/>
              <a:ext cx="393" cy="327"/>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54" name="Rectangle 10"/>
            <p:cNvSpPr>
              <a:spLocks noChangeArrowheads="1"/>
            </p:cNvSpPr>
            <p:nvPr/>
          </p:nvSpPr>
          <p:spPr bwMode="auto">
            <a:xfrm>
              <a:off x="1984" y="1386"/>
              <a:ext cx="393" cy="254"/>
            </a:xfrm>
            <a:prstGeom prst="rect">
              <a:avLst/>
            </a:prstGeom>
            <a:noFill/>
            <a:ln w="9525" cap="rnd">
              <a:noFill/>
              <a:miter lim="800000"/>
            </a:ln>
          </p:spPr>
          <p:txBody>
            <a:bodyPr/>
            <a:lstStyle/>
            <a:p>
              <a:pPr algn="ctr"/>
              <a:endParaRPr lang="zh-CN" altLang="en-US">
                <a:ea typeface="黑体" panose="02010609060101010101" pitchFamily="2" charset="-122"/>
              </a:endParaRPr>
            </a:p>
          </p:txBody>
        </p:sp>
      </p:grpSp>
      <p:grpSp>
        <p:nvGrpSpPr>
          <p:cNvPr id="41" name="组合 403"/>
          <p:cNvGrpSpPr/>
          <p:nvPr/>
        </p:nvGrpSpPr>
        <p:grpSpPr bwMode="auto">
          <a:xfrm>
            <a:off x="2787914" y="2934441"/>
            <a:ext cx="146223" cy="461747"/>
            <a:chOff x="2321750" y="2561826"/>
            <a:chExt cx="146071" cy="461967"/>
          </a:xfrm>
          <a:solidFill>
            <a:schemeClr val="bg1">
              <a:lumMod val="50000"/>
            </a:schemeClr>
          </a:solidFill>
        </p:grpSpPr>
        <p:grpSp>
          <p:nvGrpSpPr>
            <p:cNvPr id="43" name="Group 80"/>
            <p:cNvGrpSpPr/>
            <p:nvPr/>
          </p:nvGrpSpPr>
          <p:grpSpPr bwMode="auto">
            <a:xfrm>
              <a:off x="2321770" y="2561830"/>
              <a:ext cx="146051" cy="461963"/>
              <a:chOff x="1832" y="1342"/>
              <a:chExt cx="92" cy="291"/>
            </a:xfrm>
            <a:grpFill/>
          </p:grpSpPr>
          <p:sp>
            <p:nvSpPr>
              <p:cNvPr id="50" name="Oval 81"/>
              <p:cNvSpPr>
                <a:spLocks noChangeArrowheads="1"/>
              </p:cNvSpPr>
              <p:nvPr/>
            </p:nvSpPr>
            <p:spPr bwMode="auto">
              <a:xfrm>
                <a:off x="1850" y="1342"/>
                <a:ext cx="57" cy="46"/>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51" name="Rectangle 82"/>
              <p:cNvSpPr>
                <a:spLocks noChangeArrowheads="1"/>
              </p:cNvSpPr>
              <p:nvPr/>
            </p:nvSpPr>
            <p:spPr bwMode="auto">
              <a:xfrm>
                <a:off x="1832" y="1397"/>
                <a:ext cx="92" cy="127"/>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52" name="Rectangle 83"/>
              <p:cNvSpPr>
                <a:spLocks noChangeArrowheads="1"/>
              </p:cNvSpPr>
              <p:nvPr/>
            </p:nvSpPr>
            <p:spPr bwMode="auto">
              <a:xfrm>
                <a:off x="1853" y="1534"/>
                <a:ext cx="51" cy="99"/>
              </a:xfrm>
              <a:prstGeom prst="rect">
                <a:avLst/>
              </a:prstGeom>
              <a:grpFill/>
              <a:ln w="9525">
                <a:noFill/>
                <a:miter lim="800000"/>
              </a:ln>
            </p:spPr>
            <p:txBody>
              <a:bodyPr/>
              <a:lstStyle/>
              <a:p>
                <a:pPr algn="ctr"/>
                <a:endParaRPr lang="zh-CN" altLang="en-US">
                  <a:ea typeface="黑体" panose="02010609060101010101" pitchFamily="2" charset="-122"/>
                </a:endParaRPr>
              </a:p>
            </p:txBody>
          </p:sp>
        </p:grpSp>
        <p:sp>
          <p:nvSpPr>
            <p:cNvPr id="44" name="Oval 194"/>
            <p:cNvSpPr>
              <a:spLocks noChangeArrowheads="1"/>
            </p:cNvSpPr>
            <p:nvPr/>
          </p:nvSpPr>
          <p:spPr bwMode="auto">
            <a:xfrm>
              <a:off x="2350325" y="2561826"/>
              <a:ext cx="90488" cy="73025"/>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45"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46"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47" name="Oval 197"/>
            <p:cNvSpPr>
              <a:spLocks noChangeArrowheads="1"/>
            </p:cNvSpPr>
            <p:nvPr/>
          </p:nvSpPr>
          <p:spPr bwMode="auto">
            <a:xfrm>
              <a:off x="2350325" y="2561826"/>
              <a:ext cx="90488" cy="73025"/>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48"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49"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a:endParaRPr lang="zh-CN" altLang="en-US">
                <a:ea typeface="黑体" panose="02010609060101010101" pitchFamily="2" charset="-122"/>
              </a:endParaRPr>
            </a:p>
          </p:txBody>
        </p:sp>
      </p:grpSp>
      <p:sp>
        <p:nvSpPr>
          <p:cNvPr id="42" name="Rectangle 11"/>
          <p:cNvSpPr>
            <a:spLocks noChangeArrowheads="1"/>
          </p:cNvSpPr>
          <p:nvPr/>
        </p:nvSpPr>
        <p:spPr bwMode="auto">
          <a:xfrm>
            <a:off x="2451661" y="3500438"/>
            <a:ext cx="585096" cy="1107996"/>
          </a:xfrm>
          <a:prstGeom prst="rect">
            <a:avLst/>
          </a:prstGeom>
          <a:noFill/>
          <a:ln w="9525">
            <a:noFill/>
            <a:miter lim="800000"/>
          </a:ln>
        </p:spPr>
        <p:txBody>
          <a:bodyPr wrap="none" lIns="0" tIns="0" rIns="0" bIns="0">
            <a:spAutoFit/>
          </a:bodyPr>
          <a:lstStyle/>
          <a:p>
            <a:pPr algn="ctr"/>
            <a:r>
              <a:rPr lang="en-US" altLang="zh-CN" b="1" dirty="0">
                <a:solidFill>
                  <a:schemeClr val="bg1"/>
                </a:solidFill>
                <a:latin typeface="黑体" panose="02010609060101010101" pitchFamily="2" charset="-122"/>
                <a:ea typeface="黑体" panose="02010609060101010101" pitchFamily="2" charset="-122"/>
              </a:rPr>
              <a:t>EGFR-</a:t>
            </a:r>
          </a:p>
          <a:p>
            <a:pPr algn="ctr"/>
            <a:r>
              <a:rPr lang="en-US" altLang="zh-CN" b="1" dirty="0">
                <a:solidFill>
                  <a:schemeClr val="bg1"/>
                </a:solidFill>
                <a:latin typeface="黑体" panose="02010609060101010101" pitchFamily="2" charset="-122"/>
                <a:ea typeface="黑体" panose="02010609060101010101" pitchFamily="2" charset="-122"/>
              </a:rPr>
              <a:t>ALK+</a:t>
            </a:r>
          </a:p>
          <a:p>
            <a:pPr algn="ctr"/>
            <a:r>
              <a:rPr lang="en-US" altLang="zh-CN" b="1" dirty="0">
                <a:solidFill>
                  <a:schemeClr val="bg1"/>
                </a:solidFill>
                <a:latin typeface="黑体" panose="02010609060101010101" pitchFamily="2" charset="-122"/>
                <a:ea typeface="黑体" panose="02010609060101010101" pitchFamily="2" charset="-122"/>
              </a:rPr>
              <a:t>ROS1-</a:t>
            </a:r>
          </a:p>
          <a:p>
            <a:pPr algn="ctr"/>
            <a:r>
              <a:rPr lang="en-US" altLang="zh-CN" b="1" dirty="0">
                <a:solidFill>
                  <a:schemeClr val="bg1"/>
                </a:solidFill>
                <a:latin typeface="黑体" panose="02010609060101010101" pitchFamily="2" charset="-122"/>
                <a:ea typeface="黑体" panose="02010609060101010101" pitchFamily="2" charset="-122"/>
              </a:rPr>
              <a:t>KRAS-</a:t>
            </a:r>
          </a:p>
        </p:txBody>
      </p:sp>
      <p:cxnSp>
        <p:nvCxnSpPr>
          <p:cNvPr id="38" name="直接箭头连接符 501"/>
          <p:cNvCxnSpPr>
            <a:cxnSpLocks noChangeShapeType="1"/>
          </p:cNvCxnSpPr>
          <p:nvPr/>
        </p:nvCxnSpPr>
        <p:spPr bwMode="auto">
          <a:xfrm>
            <a:off x="2708275" y="2484438"/>
            <a:ext cx="0" cy="360362"/>
          </a:xfrm>
          <a:prstGeom prst="straightConnector1">
            <a:avLst/>
          </a:prstGeom>
          <a:ln>
            <a:solidFill>
              <a:srgbClr val="0086AB"/>
            </a:solidFill>
            <a:tailEnd type="arrow" w="med" len="med"/>
          </a:ln>
        </p:spPr>
        <p:style>
          <a:lnRef idx="1">
            <a:schemeClr val="accent3"/>
          </a:lnRef>
          <a:fillRef idx="0">
            <a:schemeClr val="accent3"/>
          </a:fillRef>
          <a:effectRef idx="0">
            <a:schemeClr val="accent3"/>
          </a:effectRef>
          <a:fontRef idx="minor">
            <a:schemeClr val="tx1"/>
          </a:fontRef>
        </p:style>
      </p:cxnSp>
      <p:grpSp>
        <p:nvGrpSpPr>
          <p:cNvPr id="66" name="Group 8"/>
          <p:cNvGrpSpPr/>
          <p:nvPr/>
        </p:nvGrpSpPr>
        <p:grpSpPr bwMode="auto">
          <a:xfrm>
            <a:off x="5640388" y="3475727"/>
            <a:ext cx="866775" cy="1258198"/>
            <a:chOff x="1984" y="1386"/>
            <a:chExt cx="393" cy="339"/>
          </a:xfrm>
        </p:grpSpPr>
        <p:sp>
          <p:nvSpPr>
            <p:cNvPr id="102" name="Rectangle 9"/>
            <p:cNvSpPr>
              <a:spLocks noChangeArrowheads="1"/>
            </p:cNvSpPr>
            <p:nvPr/>
          </p:nvSpPr>
          <p:spPr bwMode="auto">
            <a:xfrm>
              <a:off x="1984" y="1386"/>
              <a:ext cx="393" cy="339"/>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03" name="Rectangle 10"/>
            <p:cNvSpPr>
              <a:spLocks noChangeArrowheads="1"/>
            </p:cNvSpPr>
            <p:nvPr/>
          </p:nvSpPr>
          <p:spPr bwMode="auto">
            <a:xfrm>
              <a:off x="1984" y="1386"/>
              <a:ext cx="393" cy="254"/>
            </a:xfrm>
            <a:prstGeom prst="rect">
              <a:avLst/>
            </a:prstGeom>
            <a:noFill/>
            <a:ln w="9525" cap="rnd">
              <a:noFill/>
              <a:miter lim="800000"/>
            </a:ln>
          </p:spPr>
          <p:txBody>
            <a:bodyPr/>
            <a:lstStyle/>
            <a:p>
              <a:pPr algn="ctr"/>
              <a:endParaRPr lang="zh-CN" altLang="en-US">
                <a:ea typeface="黑体" panose="02010609060101010101" pitchFamily="2" charset="-122"/>
              </a:endParaRPr>
            </a:p>
          </p:txBody>
        </p:sp>
      </p:grpSp>
      <p:sp>
        <p:nvSpPr>
          <p:cNvPr id="67" name="Rectangle 11"/>
          <p:cNvSpPr>
            <a:spLocks noChangeArrowheads="1"/>
          </p:cNvSpPr>
          <p:nvPr/>
        </p:nvSpPr>
        <p:spPr bwMode="auto">
          <a:xfrm>
            <a:off x="5772854" y="3535450"/>
            <a:ext cx="585096" cy="1107996"/>
          </a:xfrm>
          <a:prstGeom prst="rect">
            <a:avLst/>
          </a:prstGeom>
          <a:noFill/>
          <a:ln w="9525">
            <a:noFill/>
            <a:miter lim="800000"/>
          </a:ln>
        </p:spPr>
        <p:txBody>
          <a:bodyPr wrap="none" lIns="0" tIns="0" rIns="0" bIns="0">
            <a:spAutoFit/>
          </a:bodyPr>
          <a:lstStyle/>
          <a:p>
            <a:pPr algn="ctr"/>
            <a:r>
              <a:rPr lang="en-US" altLang="zh-CN" b="1" dirty="0">
                <a:solidFill>
                  <a:schemeClr val="bg1"/>
                </a:solidFill>
                <a:latin typeface="黑体" panose="02010609060101010101" pitchFamily="2" charset="-122"/>
                <a:ea typeface="黑体" panose="02010609060101010101" pitchFamily="2" charset="-122"/>
              </a:rPr>
              <a:t>EGFR-</a:t>
            </a:r>
          </a:p>
          <a:p>
            <a:pPr algn="ctr"/>
            <a:r>
              <a:rPr lang="en-US" altLang="zh-CN" b="1" dirty="0">
                <a:solidFill>
                  <a:schemeClr val="bg1"/>
                </a:solidFill>
                <a:latin typeface="黑体" panose="02010609060101010101" pitchFamily="2" charset="-122"/>
                <a:ea typeface="黑体" panose="02010609060101010101" pitchFamily="2" charset="-122"/>
              </a:rPr>
              <a:t>ALK-</a:t>
            </a:r>
          </a:p>
          <a:p>
            <a:pPr algn="ctr"/>
            <a:r>
              <a:rPr lang="en-US" altLang="zh-CN" b="1" dirty="0">
                <a:solidFill>
                  <a:schemeClr val="bg1"/>
                </a:solidFill>
                <a:latin typeface="黑体" panose="02010609060101010101" pitchFamily="2" charset="-122"/>
                <a:ea typeface="黑体" panose="02010609060101010101" pitchFamily="2" charset="-122"/>
              </a:rPr>
              <a:t>ROS1-</a:t>
            </a:r>
          </a:p>
          <a:p>
            <a:pPr algn="ctr"/>
            <a:r>
              <a:rPr lang="en-US" altLang="zh-CN" b="1" dirty="0">
                <a:solidFill>
                  <a:schemeClr val="bg1"/>
                </a:solidFill>
                <a:latin typeface="黑体" panose="02010609060101010101" pitchFamily="2" charset="-122"/>
                <a:ea typeface="黑体" panose="02010609060101010101" pitchFamily="2" charset="-122"/>
              </a:rPr>
              <a:t>KRAS+</a:t>
            </a:r>
          </a:p>
        </p:txBody>
      </p:sp>
      <p:grpSp>
        <p:nvGrpSpPr>
          <p:cNvPr id="68" name="组合 459"/>
          <p:cNvGrpSpPr/>
          <p:nvPr/>
        </p:nvGrpSpPr>
        <p:grpSpPr bwMode="auto">
          <a:xfrm>
            <a:off x="5866564" y="2950437"/>
            <a:ext cx="145956" cy="461691"/>
            <a:chOff x="2321750" y="2561826"/>
            <a:chExt cx="146071" cy="461967"/>
          </a:xfrm>
          <a:solidFill>
            <a:srgbClr val="FFFF00"/>
          </a:solidFill>
        </p:grpSpPr>
        <p:grpSp>
          <p:nvGrpSpPr>
            <p:cNvPr id="92" name="Group 80"/>
            <p:cNvGrpSpPr/>
            <p:nvPr/>
          </p:nvGrpSpPr>
          <p:grpSpPr bwMode="auto">
            <a:xfrm>
              <a:off x="2321770" y="2561830"/>
              <a:ext cx="146051" cy="461963"/>
              <a:chOff x="1832" y="1342"/>
              <a:chExt cx="92" cy="291"/>
            </a:xfrm>
            <a:grpFill/>
          </p:grpSpPr>
          <p:sp>
            <p:nvSpPr>
              <p:cNvPr id="99"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00"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01"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93"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94"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95"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96"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97"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98"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grpSp>
        <p:nvGrpSpPr>
          <p:cNvPr id="69" name="组合 470"/>
          <p:cNvGrpSpPr/>
          <p:nvPr/>
        </p:nvGrpSpPr>
        <p:grpSpPr bwMode="auto">
          <a:xfrm>
            <a:off x="6136381" y="2950604"/>
            <a:ext cx="145956" cy="461691"/>
            <a:chOff x="2321750" y="2561826"/>
            <a:chExt cx="146071" cy="461967"/>
          </a:xfrm>
          <a:noFill/>
        </p:grpSpPr>
        <p:grpSp>
          <p:nvGrpSpPr>
            <p:cNvPr id="82" name="Group 80"/>
            <p:cNvGrpSpPr/>
            <p:nvPr/>
          </p:nvGrpSpPr>
          <p:grpSpPr bwMode="auto">
            <a:xfrm>
              <a:off x="2321770" y="2561830"/>
              <a:ext cx="146051" cy="461963"/>
              <a:chOff x="1832" y="1342"/>
              <a:chExt cx="92" cy="291"/>
            </a:xfrm>
            <a:grpFill/>
          </p:grpSpPr>
          <p:sp>
            <p:nvSpPr>
              <p:cNvPr id="89"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90"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91"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83"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84"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85"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86"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87"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88"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grpSp>
        <p:nvGrpSpPr>
          <p:cNvPr id="70" name="组合 481"/>
          <p:cNvGrpSpPr/>
          <p:nvPr/>
        </p:nvGrpSpPr>
        <p:grpSpPr bwMode="auto">
          <a:xfrm>
            <a:off x="6136381" y="2950437"/>
            <a:ext cx="145956" cy="461691"/>
            <a:chOff x="2321750" y="2561826"/>
            <a:chExt cx="146071" cy="461967"/>
          </a:xfrm>
          <a:solidFill>
            <a:srgbClr val="FFFF00"/>
          </a:solidFill>
        </p:grpSpPr>
        <p:grpSp>
          <p:nvGrpSpPr>
            <p:cNvPr id="72" name="Group 80"/>
            <p:cNvGrpSpPr/>
            <p:nvPr/>
          </p:nvGrpSpPr>
          <p:grpSpPr bwMode="auto">
            <a:xfrm>
              <a:off x="2321770" y="2561830"/>
              <a:ext cx="146051" cy="461963"/>
              <a:chOff x="1832" y="1342"/>
              <a:chExt cx="92" cy="291"/>
            </a:xfrm>
            <a:grpFill/>
          </p:grpSpPr>
          <p:sp>
            <p:nvSpPr>
              <p:cNvPr id="79"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80"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81"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73"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74"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75"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76"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77"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78"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cxnSp>
        <p:nvCxnSpPr>
          <p:cNvPr id="71" name="直接箭头连接符 511"/>
          <p:cNvCxnSpPr>
            <a:cxnSpLocks noChangeShapeType="1"/>
          </p:cNvCxnSpPr>
          <p:nvPr/>
        </p:nvCxnSpPr>
        <p:spPr bwMode="auto">
          <a:xfrm>
            <a:off x="6057900" y="2484438"/>
            <a:ext cx="0" cy="360362"/>
          </a:xfrm>
          <a:prstGeom prst="straightConnector1">
            <a:avLst/>
          </a:prstGeom>
          <a:ln>
            <a:solidFill>
              <a:srgbClr val="0086AB"/>
            </a:solidFill>
            <a:tailEnd type="arrow" w="med" len="med"/>
          </a:ln>
        </p:spPr>
        <p:style>
          <a:lnRef idx="1">
            <a:schemeClr val="accent3"/>
          </a:lnRef>
          <a:fillRef idx="0">
            <a:schemeClr val="accent3"/>
          </a:fillRef>
          <a:effectRef idx="0">
            <a:schemeClr val="accent3"/>
          </a:effectRef>
          <a:fontRef idx="minor">
            <a:schemeClr val="tx1"/>
          </a:fontRef>
        </p:style>
      </p:cxnSp>
      <p:sp>
        <p:nvSpPr>
          <p:cNvPr id="104" name="Rectangle 136"/>
          <p:cNvSpPr>
            <a:spLocks noChangeArrowheads="1"/>
          </p:cNvSpPr>
          <p:nvPr/>
        </p:nvSpPr>
        <p:spPr bwMode="auto">
          <a:xfrm>
            <a:off x="428625" y="5214938"/>
            <a:ext cx="1428750" cy="738664"/>
          </a:xfrm>
          <a:prstGeom prst="rect">
            <a:avLst/>
          </a:prstGeom>
          <a:ln>
            <a:noFill/>
          </a:ln>
        </p:spPr>
        <p:style>
          <a:lnRef idx="2">
            <a:schemeClr val="accent2"/>
          </a:lnRef>
          <a:fillRef idx="1">
            <a:schemeClr val="lt1"/>
          </a:fillRef>
          <a:effectRef idx="0">
            <a:schemeClr val="accent2"/>
          </a:effectRef>
          <a:fontRef idx="minor">
            <a:schemeClr val="dk1"/>
          </a:fontRef>
        </p:style>
        <p:txBody>
          <a:bodyPr lIns="0" tIns="0" rIns="0" bIns="0">
            <a:spAutoFit/>
          </a:bodyPr>
          <a:lstStyle/>
          <a:p>
            <a:pPr algn="ctr">
              <a:defRPr/>
            </a:pPr>
            <a:r>
              <a:rPr lang="zh-CN" altLang="en-US" sz="1600" b="1" dirty="0">
                <a:solidFill>
                  <a:srgbClr val="0086AB"/>
                </a:solidFill>
                <a:latin typeface="微软雅黑" panose="020B0503020204020204" pitchFamily="34" charset="-122"/>
                <a:ea typeface="微软雅黑" panose="020B0503020204020204" pitchFamily="34" charset="-122"/>
              </a:rPr>
              <a:t>吉非替尼</a:t>
            </a:r>
            <a:endParaRPr lang="en-US" altLang="zh-CN" sz="1600" b="1" dirty="0">
              <a:solidFill>
                <a:srgbClr val="0086AB"/>
              </a:solidFill>
              <a:latin typeface="微软雅黑" panose="020B0503020204020204" pitchFamily="34" charset="-122"/>
              <a:ea typeface="微软雅黑" panose="020B0503020204020204" pitchFamily="34" charset="-122"/>
            </a:endParaRPr>
          </a:p>
          <a:p>
            <a:pPr algn="ctr">
              <a:defRPr/>
            </a:pPr>
            <a:r>
              <a:rPr lang="zh-CN" altLang="en-US" sz="1600" b="1" dirty="0">
                <a:solidFill>
                  <a:srgbClr val="0086AB"/>
                </a:solidFill>
                <a:latin typeface="微软雅黑" panose="020B0503020204020204" pitchFamily="34" charset="-122"/>
                <a:ea typeface="微软雅黑" panose="020B0503020204020204" pitchFamily="34" charset="-122"/>
              </a:rPr>
              <a:t>厄洛替尼</a:t>
            </a:r>
            <a:endParaRPr lang="en-US" altLang="zh-CN" sz="1600" b="1" dirty="0">
              <a:solidFill>
                <a:srgbClr val="0086AB"/>
              </a:solidFill>
              <a:latin typeface="微软雅黑" panose="020B0503020204020204" pitchFamily="34" charset="-122"/>
              <a:ea typeface="微软雅黑" panose="020B0503020204020204" pitchFamily="34" charset="-122"/>
            </a:endParaRPr>
          </a:p>
          <a:p>
            <a:pPr algn="ctr">
              <a:defRPr/>
            </a:pPr>
            <a:r>
              <a:rPr lang="zh-CN" altLang="en-US" sz="1600" b="1" dirty="0">
                <a:solidFill>
                  <a:srgbClr val="0086AB"/>
                </a:solidFill>
                <a:latin typeface="微软雅黑" panose="020B0503020204020204" pitchFamily="34" charset="-122"/>
                <a:ea typeface="微软雅黑" panose="020B0503020204020204" pitchFamily="34" charset="-122"/>
              </a:rPr>
              <a:t>埃克替尼</a:t>
            </a:r>
            <a:endParaRPr lang="en-US" altLang="zh-CN" sz="1600" b="1" dirty="0">
              <a:solidFill>
                <a:srgbClr val="0086AB"/>
              </a:solidFill>
              <a:latin typeface="微软雅黑" panose="020B0503020204020204" pitchFamily="34" charset="-122"/>
              <a:ea typeface="微软雅黑" panose="020B0503020204020204" pitchFamily="34" charset="-122"/>
            </a:endParaRPr>
          </a:p>
        </p:txBody>
      </p:sp>
      <p:cxnSp>
        <p:nvCxnSpPr>
          <p:cNvPr id="105" name="直接箭头连接符 104"/>
          <p:cNvCxnSpPr>
            <a:cxnSpLocks noChangeShapeType="1"/>
          </p:cNvCxnSpPr>
          <p:nvPr/>
        </p:nvCxnSpPr>
        <p:spPr bwMode="auto">
          <a:xfrm>
            <a:off x="1106488" y="4733925"/>
            <a:ext cx="0" cy="360363"/>
          </a:xfrm>
          <a:prstGeom prst="straightConnector1">
            <a:avLst/>
          </a:prstGeom>
          <a:ln>
            <a:solidFill>
              <a:srgbClr val="0086AB"/>
            </a:solidFill>
            <a:tailEnd type="arrow" w="med" len="med"/>
          </a:ln>
        </p:spPr>
        <p:style>
          <a:lnRef idx="2">
            <a:schemeClr val="accent3"/>
          </a:lnRef>
          <a:fillRef idx="0">
            <a:schemeClr val="accent3"/>
          </a:fillRef>
          <a:effectRef idx="1">
            <a:schemeClr val="accent3"/>
          </a:effectRef>
          <a:fontRef idx="minor">
            <a:schemeClr val="tx1"/>
          </a:fontRef>
        </p:style>
      </p:cxnSp>
      <p:grpSp>
        <p:nvGrpSpPr>
          <p:cNvPr id="107" name="Group 133"/>
          <p:cNvGrpSpPr/>
          <p:nvPr/>
        </p:nvGrpSpPr>
        <p:grpSpPr bwMode="auto">
          <a:xfrm>
            <a:off x="6864340" y="5174398"/>
            <a:ext cx="1757373" cy="969227"/>
            <a:chOff x="1112" y="2145"/>
            <a:chExt cx="1636" cy="253"/>
          </a:xfrm>
        </p:grpSpPr>
        <p:sp>
          <p:nvSpPr>
            <p:cNvPr id="110" name="Rectangle 134"/>
            <p:cNvSpPr>
              <a:spLocks noChangeArrowheads="1"/>
            </p:cNvSpPr>
            <p:nvPr/>
          </p:nvSpPr>
          <p:spPr bwMode="auto">
            <a:xfrm>
              <a:off x="1112" y="2145"/>
              <a:ext cx="1636" cy="253"/>
            </a:xfrm>
            <a:prstGeom prst="rect">
              <a:avLst/>
            </a:prstGeom>
            <a:ln>
              <a:noFill/>
            </a:ln>
          </p:spPr>
          <p:style>
            <a:lnRef idx="2">
              <a:schemeClr val="accent2"/>
            </a:lnRef>
            <a:fillRef idx="1">
              <a:schemeClr val="lt1"/>
            </a:fillRef>
            <a:effectRef idx="0">
              <a:schemeClr val="accent2"/>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11" name="Rectangle 135"/>
            <p:cNvSpPr>
              <a:spLocks noChangeArrowheads="1"/>
            </p:cNvSpPr>
            <p:nvPr/>
          </p:nvSpPr>
          <p:spPr bwMode="auto">
            <a:xfrm>
              <a:off x="1198" y="2157"/>
              <a:ext cx="1299" cy="241"/>
            </a:xfrm>
            <a:prstGeom prst="rect">
              <a:avLst/>
            </a:prstGeom>
            <a:ln>
              <a:noFill/>
            </a:ln>
          </p:spPr>
          <p:style>
            <a:lnRef idx="2">
              <a:schemeClr val="accent2"/>
            </a:lnRef>
            <a:fillRef idx="1">
              <a:schemeClr val="lt1"/>
            </a:fillRef>
            <a:effectRef idx="0">
              <a:schemeClr val="accent2"/>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sp>
        <p:nvSpPr>
          <p:cNvPr id="108" name="Rectangle 136"/>
          <p:cNvSpPr>
            <a:spLocks noChangeArrowheads="1"/>
          </p:cNvSpPr>
          <p:nvPr/>
        </p:nvSpPr>
        <p:spPr bwMode="auto">
          <a:xfrm>
            <a:off x="6851007" y="5475171"/>
            <a:ext cx="1733550" cy="246221"/>
          </a:xfrm>
          <a:prstGeom prst="rect">
            <a:avLst/>
          </a:prstGeom>
          <a:ln>
            <a:noFill/>
          </a:ln>
        </p:spPr>
        <p:style>
          <a:lnRef idx="2">
            <a:schemeClr val="accent2"/>
          </a:lnRef>
          <a:fillRef idx="1">
            <a:schemeClr val="lt1"/>
          </a:fillRef>
          <a:effectRef idx="0">
            <a:schemeClr val="accent2"/>
          </a:effectRef>
          <a:fontRef idx="minor">
            <a:schemeClr val="dk1"/>
          </a:fontRef>
        </p:style>
        <p:txBody>
          <a:bodyPr lIns="0" tIns="0" rIns="0" bIns="0">
            <a:spAutoFit/>
          </a:bodyPr>
          <a:lstStyle/>
          <a:p>
            <a:pPr algn="ctr">
              <a:defRPr/>
            </a:pPr>
            <a:r>
              <a:rPr lang="zh-CN" altLang="en-US" sz="1600" b="1" dirty="0">
                <a:solidFill>
                  <a:srgbClr val="0086AB"/>
                </a:solidFill>
                <a:latin typeface="微软雅黑" panose="020B0503020204020204" pitchFamily="34" charset="-122"/>
                <a:ea typeface="微软雅黑" panose="020B0503020204020204" pitchFamily="34" charset="-122"/>
              </a:rPr>
              <a:t>化疗</a:t>
            </a:r>
            <a:endParaRPr lang="en-US" altLang="zh-CN" sz="1600" b="1" dirty="0">
              <a:solidFill>
                <a:srgbClr val="0086AB"/>
              </a:solidFill>
              <a:latin typeface="微软雅黑" panose="020B0503020204020204" pitchFamily="34" charset="-122"/>
              <a:ea typeface="微软雅黑" panose="020B0503020204020204" pitchFamily="34" charset="-122"/>
            </a:endParaRPr>
          </a:p>
        </p:txBody>
      </p:sp>
      <p:cxnSp>
        <p:nvCxnSpPr>
          <p:cNvPr id="109" name="直接箭头连接符 525"/>
          <p:cNvCxnSpPr>
            <a:cxnSpLocks noChangeShapeType="1"/>
          </p:cNvCxnSpPr>
          <p:nvPr/>
        </p:nvCxnSpPr>
        <p:spPr bwMode="auto">
          <a:xfrm>
            <a:off x="6191250" y="4733925"/>
            <a:ext cx="1395413" cy="396875"/>
          </a:xfrm>
          <a:prstGeom prst="straightConnector1">
            <a:avLst/>
          </a:prstGeom>
          <a:ln>
            <a:solidFill>
              <a:srgbClr val="0086AB"/>
            </a:solidFill>
            <a:tailEnd type="arrow" w="med" len="med"/>
          </a:ln>
        </p:spPr>
        <p:style>
          <a:lnRef idx="2">
            <a:schemeClr val="accent3"/>
          </a:lnRef>
          <a:fillRef idx="0">
            <a:schemeClr val="accent3"/>
          </a:fillRef>
          <a:effectRef idx="1">
            <a:schemeClr val="accent3"/>
          </a:effectRef>
          <a:fontRef idx="minor">
            <a:schemeClr val="tx1"/>
          </a:fontRef>
        </p:style>
      </p:cxnSp>
      <p:cxnSp>
        <p:nvCxnSpPr>
          <p:cNvPr id="113" name="直接连接符 497"/>
          <p:cNvCxnSpPr>
            <a:cxnSpLocks noChangeShapeType="1"/>
          </p:cNvCxnSpPr>
          <p:nvPr/>
        </p:nvCxnSpPr>
        <p:spPr bwMode="auto">
          <a:xfrm>
            <a:off x="1106488" y="2484438"/>
            <a:ext cx="6570662" cy="0"/>
          </a:xfrm>
          <a:prstGeom prst="line">
            <a:avLst/>
          </a:prstGeom>
          <a:ln w="19050">
            <a:solidFill>
              <a:srgbClr val="0086AB"/>
            </a:solidFill>
          </a:ln>
        </p:spPr>
        <p:style>
          <a:lnRef idx="1">
            <a:schemeClr val="accent3"/>
          </a:lnRef>
          <a:fillRef idx="0">
            <a:schemeClr val="accent3"/>
          </a:fillRef>
          <a:effectRef idx="0">
            <a:schemeClr val="accent3"/>
          </a:effectRef>
          <a:fontRef idx="minor">
            <a:schemeClr val="tx1"/>
          </a:fontRef>
        </p:style>
      </p:cxnSp>
      <p:cxnSp>
        <p:nvCxnSpPr>
          <p:cNvPr id="116" name="直接箭头连接符 499"/>
          <p:cNvCxnSpPr>
            <a:cxnSpLocks noChangeShapeType="1"/>
          </p:cNvCxnSpPr>
          <p:nvPr/>
        </p:nvCxnSpPr>
        <p:spPr bwMode="auto">
          <a:xfrm>
            <a:off x="1108075" y="2484438"/>
            <a:ext cx="0" cy="360362"/>
          </a:xfrm>
          <a:prstGeom prst="straightConnector1">
            <a:avLst/>
          </a:prstGeom>
          <a:ln>
            <a:solidFill>
              <a:srgbClr val="0086AB"/>
            </a:solidFill>
            <a:tailEnd type="arrow" w="med" len="med"/>
          </a:ln>
        </p:spPr>
        <p:style>
          <a:lnRef idx="1">
            <a:schemeClr val="accent3"/>
          </a:lnRef>
          <a:fillRef idx="0">
            <a:schemeClr val="accent3"/>
          </a:fillRef>
          <a:effectRef idx="0">
            <a:schemeClr val="accent3"/>
          </a:effectRef>
          <a:fontRef idx="minor">
            <a:schemeClr val="tx1"/>
          </a:fontRef>
        </p:style>
      </p:cxnSp>
      <p:grpSp>
        <p:nvGrpSpPr>
          <p:cNvPr id="118" name="Group 8"/>
          <p:cNvGrpSpPr/>
          <p:nvPr/>
        </p:nvGrpSpPr>
        <p:grpSpPr bwMode="auto">
          <a:xfrm>
            <a:off x="747713" y="3464780"/>
            <a:ext cx="867422" cy="1270733"/>
            <a:chOff x="1984" y="1386"/>
            <a:chExt cx="393" cy="342"/>
          </a:xfrm>
        </p:grpSpPr>
        <p:sp>
          <p:nvSpPr>
            <p:cNvPr id="140" name="Rectangle 9"/>
            <p:cNvSpPr>
              <a:spLocks noChangeArrowheads="1"/>
            </p:cNvSpPr>
            <p:nvPr/>
          </p:nvSpPr>
          <p:spPr bwMode="auto">
            <a:xfrm>
              <a:off x="1984" y="1386"/>
              <a:ext cx="393" cy="330"/>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41" name="Rectangle 10"/>
            <p:cNvSpPr>
              <a:spLocks noChangeArrowheads="1"/>
            </p:cNvSpPr>
            <p:nvPr/>
          </p:nvSpPr>
          <p:spPr bwMode="auto">
            <a:xfrm>
              <a:off x="1984" y="1386"/>
              <a:ext cx="393" cy="342"/>
            </a:xfrm>
            <a:prstGeom prst="rect">
              <a:avLst/>
            </a:prstGeom>
            <a:noFill/>
            <a:ln w="9525" cap="rnd">
              <a:noFill/>
              <a:miter lim="800000"/>
            </a:ln>
          </p:spPr>
          <p:txBody>
            <a:bodyPr/>
            <a:lstStyle/>
            <a:p>
              <a:pPr algn="ctr"/>
              <a:endParaRPr lang="zh-CN" altLang="en-US">
                <a:ea typeface="黑体" panose="02010609060101010101" pitchFamily="2" charset="-122"/>
              </a:endParaRPr>
            </a:p>
          </p:txBody>
        </p:sp>
      </p:grpSp>
      <p:sp>
        <p:nvSpPr>
          <p:cNvPr id="119" name="Rectangle 11"/>
          <p:cNvSpPr>
            <a:spLocks noChangeArrowheads="1"/>
          </p:cNvSpPr>
          <p:nvPr/>
        </p:nvSpPr>
        <p:spPr bwMode="auto">
          <a:xfrm>
            <a:off x="805080" y="3484952"/>
            <a:ext cx="585131" cy="1107998"/>
          </a:xfrm>
          <a:prstGeom prst="rect">
            <a:avLst/>
          </a:prstGeom>
          <a:noFill/>
          <a:ln w="9525">
            <a:noFill/>
            <a:miter lim="800000"/>
          </a:ln>
        </p:spPr>
        <p:txBody>
          <a:bodyPr wrap="none" lIns="0" tIns="0" rIns="0" bIns="0">
            <a:spAutoFit/>
          </a:bodyPr>
          <a:lstStyle/>
          <a:p>
            <a:pPr algn="ctr"/>
            <a:r>
              <a:rPr lang="en-US" altLang="zh-CN" b="1" dirty="0">
                <a:solidFill>
                  <a:schemeClr val="bg1"/>
                </a:solidFill>
                <a:latin typeface="黑体" panose="02010609060101010101" pitchFamily="2" charset="-122"/>
                <a:ea typeface="黑体" panose="02010609060101010101" pitchFamily="2" charset="-122"/>
              </a:rPr>
              <a:t>EGFR+</a:t>
            </a:r>
          </a:p>
          <a:p>
            <a:pPr algn="ctr"/>
            <a:r>
              <a:rPr lang="en-US" altLang="zh-CN" b="1" dirty="0">
                <a:solidFill>
                  <a:schemeClr val="bg1"/>
                </a:solidFill>
                <a:latin typeface="黑体" panose="02010609060101010101" pitchFamily="2" charset="-122"/>
                <a:ea typeface="黑体" panose="02010609060101010101" pitchFamily="2" charset="-122"/>
              </a:rPr>
              <a:t>ALK-</a:t>
            </a:r>
          </a:p>
          <a:p>
            <a:pPr algn="ctr"/>
            <a:r>
              <a:rPr lang="en-US" altLang="zh-CN" b="1" dirty="0">
                <a:solidFill>
                  <a:schemeClr val="bg1"/>
                </a:solidFill>
                <a:latin typeface="黑体" panose="02010609060101010101" pitchFamily="2" charset="-122"/>
                <a:ea typeface="黑体" panose="02010609060101010101" pitchFamily="2" charset="-122"/>
              </a:rPr>
              <a:t>ROS1-</a:t>
            </a:r>
          </a:p>
          <a:p>
            <a:pPr algn="ctr"/>
            <a:r>
              <a:rPr lang="en-US" altLang="zh-CN" b="1" dirty="0">
                <a:solidFill>
                  <a:schemeClr val="bg1"/>
                </a:solidFill>
                <a:latin typeface="黑体" panose="02010609060101010101" pitchFamily="2" charset="-122"/>
                <a:ea typeface="黑体" panose="02010609060101010101" pitchFamily="2" charset="-122"/>
              </a:rPr>
              <a:t>KRAS-</a:t>
            </a:r>
          </a:p>
        </p:txBody>
      </p:sp>
      <p:grpSp>
        <p:nvGrpSpPr>
          <p:cNvPr id="120" name="Group 88"/>
          <p:cNvGrpSpPr/>
          <p:nvPr/>
        </p:nvGrpSpPr>
        <p:grpSpPr bwMode="auto">
          <a:xfrm>
            <a:off x="929406" y="2967660"/>
            <a:ext cx="146044" cy="462196"/>
            <a:chOff x="1681" y="1342"/>
            <a:chExt cx="92" cy="291"/>
          </a:xfrm>
          <a:solidFill>
            <a:srgbClr val="0086AB"/>
          </a:solidFill>
        </p:grpSpPr>
        <p:sp>
          <p:nvSpPr>
            <p:cNvPr id="137" name="Oval 89"/>
            <p:cNvSpPr>
              <a:spLocks noChangeArrowheads="1"/>
            </p:cNvSpPr>
            <p:nvPr/>
          </p:nvSpPr>
          <p:spPr bwMode="auto">
            <a:xfrm>
              <a:off x="1698" y="1342"/>
              <a:ext cx="58" cy="46"/>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138" name="Rectangle 90"/>
            <p:cNvSpPr>
              <a:spLocks noChangeArrowheads="1"/>
            </p:cNvSpPr>
            <p:nvPr/>
          </p:nvSpPr>
          <p:spPr bwMode="auto">
            <a:xfrm>
              <a:off x="1681" y="1397"/>
              <a:ext cx="92" cy="127"/>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139" name="Rectangle 91"/>
            <p:cNvSpPr>
              <a:spLocks noChangeArrowheads="1"/>
            </p:cNvSpPr>
            <p:nvPr/>
          </p:nvSpPr>
          <p:spPr bwMode="auto">
            <a:xfrm>
              <a:off x="1701" y="1534"/>
              <a:ext cx="52" cy="99"/>
            </a:xfrm>
            <a:prstGeom prst="rect">
              <a:avLst/>
            </a:prstGeom>
            <a:grpFill/>
            <a:ln w="9525">
              <a:noFill/>
              <a:miter lim="800000"/>
            </a:ln>
          </p:spPr>
          <p:txBody>
            <a:bodyPr/>
            <a:lstStyle/>
            <a:p>
              <a:pPr algn="ctr"/>
              <a:endParaRPr lang="zh-CN" altLang="en-US">
                <a:ea typeface="黑体" panose="02010609060101010101" pitchFamily="2" charset="-122"/>
              </a:endParaRPr>
            </a:p>
          </p:txBody>
        </p:sp>
      </p:grpSp>
      <p:sp>
        <p:nvSpPr>
          <p:cNvPr id="121" name="Oval 206"/>
          <p:cNvSpPr>
            <a:spLocks noChangeArrowheads="1"/>
          </p:cNvSpPr>
          <p:nvPr/>
        </p:nvSpPr>
        <p:spPr bwMode="auto">
          <a:xfrm>
            <a:off x="956389" y="2967656"/>
            <a:ext cx="92071" cy="73062"/>
          </a:xfrm>
          <a:prstGeom prst="ellipse">
            <a:avLst/>
          </a:prstGeom>
          <a:solidFill>
            <a:srgbClr val="0086AB"/>
          </a:solidFill>
          <a:ln w="0">
            <a:noFill/>
            <a:round/>
          </a:ln>
        </p:spPr>
        <p:txBody>
          <a:bodyPr/>
          <a:lstStyle/>
          <a:p>
            <a:pPr algn="ctr"/>
            <a:endParaRPr lang="zh-CN" altLang="en-US">
              <a:ea typeface="黑体" panose="02010609060101010101" pitchFamily="2" charset="-122"/>
            </a:endParaRPr>
          </a:p>
        </p:txBody>
      </p:sp>
      <p:sp>
        <p:nvSpPr>
          <p:cNvPr id="122" name="Rectangle 207"/>
          <p:cNvSpPr>
            <a:spLocks noChangeArrowheads="1"/>
          </p:cNvSpPr>
          <p:nvPr/>
        </p:nvSpPr>
        <p:spPr bwMode="auto">
          <a:xfrm>
            <a:off x="929402" y="3055013"/>
            <a:ext cx="146044" cy="201714"/>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23" name="Rectangle 208"/>
          <p:cNvSpPr>
            <a:spLocks noChangeArrowheads="1"/>
          </p:cNvSpPr>
          <p:nvPr/>
        </p:nvSpPr>
        <p:spPr bwMode="auto">
          <a:xfrm>
            <a:off x="961151" y="3272610"/>
            <a:ext cx="82546" cy="157241"/>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24" name="Oval 209"/>
          <p:cNvSpPr>
            <a:spLocks noChangeArrowheads="1"/>
          </p:cNvSpPr>
          <p:nvPr/>
        </p:nvSpPr>
        <p:spPr bwMode="auto">
          <a:xfrm>
            <a:off x="956389" y="2967656"/>
            <a:ext cx="92071" cy="73062"/>
          </a:xfrm>
          <a:prstGeom prst="ellipse">
            <a:avLst/>
          </a:prstGeom>
          <a:solidFill>
            <a:srgbClr val="0086AB"/>
          </a:solidFill>
          <a:ln w="0">
            <a:noFill/>
            <a:round/>
          </a:ln>
        </p:spPr>
        <p:txBody>
          <a:bodyPr/>
          <a:lstStyle/>
          <a:p>
            <a:pPr algn="ctr"/>
            <a:endParaRPr lang="zh-CN" altLang="en-US">
              <a:ea typeface="黑体" panose="02010609060101010101" pitchFamily="2" charset="-122"/>
            </a:endParaRPr>
          </a:p>
        </p:txBody>
      </p:sp>
      <p:sp>
        <p:nvSpPr>
          <p:cNvPr id="125" name="Rectangle 210"/>
          <p:cNvSpPr>
            <a:spLocks noChangeArrowheads="1"/>
          </p:cNvSpPr>
          <p:nvPr/>
        </p:nvSpPr>
        <p:spPr bwMode="auto">
          <a:xfrm>
            <a:off x="929402" y="3055013"/>
            <a:ext cx="146044" cy="201714"/>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26" name="Rectangle 211"/>
          <p:cNvSpPr>
            <a:spLocks noChangeArrowheads="1"/>
          </p:cNvSpPr>
          <p:nvPr/>
        </p:nvSpPr>
        <p:spPr bwMode="auto">
          <a:xfrm>
            <a:off x="961151" y="3272610"/>
            <a:ext cx="82546" cy="157241"/>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grpSp>
        <p:nvGrpSpPr>
          <p:cNvPr id="127" name="Group 88"/>
          <p:cNvGrpSpPr/>
          <p:nvPr/>
        </p:nvGrpSpPr>
        <p:grpSpPr bwMode="auto">
          <a:xfrm>
            <a:off x="1186713" y="2967660"/>
            <a:ext cx="146044" cy="462196"/>
            <a:chOff x="1681" y="1342"/>
            <a:chExt cx="92" cy="291"/>
          </a:xfrm>
          <a:solidFill>
            <a:srgbClr val="0086AB"/>
          </a:solidFill>
        </p:grpSpPr>
        <p:sp>
          <p:nvSpPr>
            <p:cNvPr id="134" name="Oval 89"/>
            <p:cNvSpPr>
              <a:spLocks noChangeArrowheads="1"/>
            </p:cNvSpPr>
            <p:nvPr/>
          </p:nvSpPr>
          <p:spPr bwMode="auto">
            <a:xfrm>
              <a:off x="1698" y="1342"/>
              <a:ext cx="58" cy="46"/>
            </a:xfrm>
            <a:prstGeom prst="ellipse">
              <a:avLst/>
            </a:prstGeom>
            <a:grpFill/>
            <a:ln w="0">
              <a:noFill/>
              <a:round/>
            </a:ln>
          </p:spPr>
          <p:txBody>
            <a:bodyPr/>
            <a:lstStyle/>
            <a:p>
              <a:pPr algn="ctr"/>
              <a:endParaRPr lang="zh-CN" altLang="en-US">
                <a:ea typeface="黑体" panose="02010609060101010101" pitchFamily="2" charset="-122"/>
              </a:endParaRPr>
            </a:p>
          </p:txBody>
        </p:sp>
        <p:sp>
          <p:nvSpPr>
            <p:cNvPr id="135" name="Rectangle 90"/>
            <p:cNvSpPr>
              <a:spLocks noChangeArrowheads="1"/>
            </p:cNvSpPr>
            <p:nvPr/>
          </p:nvSpPr>
          <p:spPr bwMode="auto">
            <a:xfrm>
              <a:off x="1681" y="1397"/>
              <a:ext cx="92" cy="127"/>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136" name="Rectangle 91"/>
            <p:cNvSpPr>
              <a:spLocks noChangeArrowheads="1"/>
            </p:cNvSpPr>
            <p:nvPr/>
          </p:nvSpPr>
          <p:spPr bwMode="auto">
            <a:xfrm>
              <a:off x="1701" y="1534"/>
              <a:ext cx="52" cy="99"/>
            </a:xfrm>
            <a:prstGeom prst="rect">
              <a:avLst/>
            </a:prstGeom>
            <a:grpFill/>
            <a:ln w="9525">
              <a:noFill/>
              <a:miter lim="800000"/>
            </a:ln>
          </p:spPr>
          <p:txBody>
            <a:bodyPr/>
            <a:lstStyle/>
            <a:p>
              <a:pPr algn="ctr"/>
              <a:endParaRPr lang="zh-CN" altLang="en-US">
                <a:ea typeface="黑体" panose="02010609060101010101" pitchFamily="2" charset="-122"/>
              </a:endParaRPr>
            </a:p>
          </p:txBody>
        </p:sp>
      </p:grpSp>
      <p:sp>
        <p:nvSpPr>
          <p:cNvPr id="128" name="Oval 206"/>
          <p:cNvSpPr>
            <a:spLocks noChangeArrowheads="1"/>
          </p:cNvSpPr>
          <p:nvPr/>
        </p:nvSpPr>
        <p:spPr bwMode="auto">
          <a:xfrm>
            <a:off x="1213696" y="2967656"/>
            <a:ext cx="92071" cy="73062"/>
          </a:xfrm>
          <a:prstGeom prst="ellipse">
            <a:avLst/>
          </a:prstGeom>
          <a:solidFill>
            <a:srgbClr val="0086AB"/>
          </a:solidFill>
          <a:ln w="0">
            <a:noFill/>
            <a:round/>
          </a:ln>
        </p:spPr>
        <p:txBody>
          <a:bodyPr/>
          <a:lstStyle/>
          <a:p>
            <a:pPr algn="ctr"/>
            <a:endParaRPr lang="zh-CN" altLang="en-US">
              <a:ea typeface="黑体" panose="02010609060101010101" pitchFamily="2" charset="-122"/>
            </a:endParaRPr>
          </a:p>
        </p:txBody>
      </p:sp>
      <p:sp>
        <p:nvSpPr>
          <p:cNvPr id="129" name="Rectangle 207"/>
          <p:cNvSpPr>
            <a:spLocks noChangeArrowheads="1"/>
          </p:cNvSpPr>
          <p:nvPr/>
        </p:nvSpPr>
        <p:spPr bwMode="auto">
          <a:xfrm>
            <a:off x="1186709" y="3055013"/>
            <a:ext cx="146044" cy="201714"/>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30" name="Rectangle 208"/>
          <p:cNvSpPr>
            <a:spLocks noChangeArrowheads="1"/>
          </p:cNvSpPr>
          <p:nvPr/>
        </p:nvSpPr>
        <p:spPr bwMode="auto">
          <a:xfrm>
            <a:off x="1218457" y="3272610"/>
            <a:ext cx="82546" cy="157241"/>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31" name="Oval 209"/>
          <p:cNvSpPr>
            <a:spLocks noChangeArrowheads="1"/>
          </p:cNvSpPr>
          <p:nvPr/>
        </p:nvSpPr>
        <p:spPr bwMode="auto">
          <a:xfrm>
            <a:off x="1213696" y="2967656"/>
            <a:ext cx="92071" cy="73062"/>
          </a:xfrm>
          <a:prstGeom prst="ellipse">
            <a:avLst/>
          </a:prstGeom>
          <a:solidFill>
            <a:srgbClr val="0086AB"/>
          </a:solidFill>
          <a:ln w="0">
            <a:noFill/>
            <a:round/>
          </a:ln>
        </p:spPr>
        <p:txBody>
          <a:bodyPr/>
          <a:lstStyle/>
          <a:p>
            <a:pPr algn="ctr"/>
            <a:endParaRPr lang="zh-CN" altLang="en-US">
              <a:ea typeface="黑体" panose="02010609060101010101" pitchFamily="2" charset="-122"/>
            </a:endParaRPr>
          </a:p>
        </p:txBody>
      </p:sp>
      <p:sp>
        <p:nvSpPr>
          <p:cNvPr id="132" name="Rectangle 210"/>
          <p:cNvSpPr>
            <a:spLocks noChangeArrowheads="1"/>
          </p:cNvSpPr>
          <p:nvPr/>
        </p:nvSpPr>
        <p:spPr bwMode="auto">
          <a:xfrm>
            <a:off x="1186709" y="3055013"/>
            <a:ext cx="146044" cy="201714"/>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33" name="Rectangle 211"/>
          <p:cNvSpPr>
            <a:spLocks noChangeArrowheads="1"/>
          </p:cNvSpPr>
          <p:nvPr/>
        </p:nvSpPr>
        <p:spPr bwMode="auto">
          <a:xfrm>
            <a:off x="1218457" y="3272610"/>
            <a:ext cx="82546" cy="157241"/>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cxnSp>
        <p:nvCxnSpPr>
          <p:cNvPr id="115" name="直接连接符 532"/>
          <p:cNvCxnSpPr>
            <a:cxnSpLocks noChangeShapeType="1"/>
          </p:cNvCxnSpPr>
          <p:nvPr/>
        </p:nvCxnSpPr>
        <p:spPr bwMode="auto">
          <a:xfrm>
            <a:off x="4437009" y="2214563"/>
            <a:ext cx="0" cy="269876"/>
          </a:xfrm>
          <a:prstGeom prst="line">
            <a:avLst/>
          </a:prstGeom>
          <a:noFill/>
          <a:ln w="25400" algn="ctr">
            <a:solidFill>
              <a:schemeClr val="bg1"/>
            </a:solidFill>
            <a:round/>
          </a:ln>
        </p:spPr>
      </p:cxnSp>
      <p:grpSp>
        <p:nvGrpSpPr>
          <p:cNvPr id="143" name="组合 226"/>
          <p:cNvGrpSpPr/>
          <p:nvPr/>
        </p:nvGrpSpPr>
        <p:grpSpPr bwMode="auto">
          <a:xfrm>
            <a:off x="4635500" y="4733925"/>
            <a:ext cx="1601788" cy="1338263"/>
            <a:chOff x="3401870" y="4913336"/>
            <a:chExt cx="1601787" cy="1440989"/>
          </a:xfrm>
        </p:grpSpPr>
        <p:grpSp>
          <p:nvGrpSpPr>
            <p:cNvPr id="145" name="Group 133"/>
            <p:cNvGrpSpPr/>
            <p:nvPr/>
          </p:nvGrpSpPr>
          <p:grpSpPr bwMode="auto">
            <a:xfrm>
              <a:off x="3401870" y="5366900"/>
              <a:ext cx="1601787" cy="987425"/>
              <a:chOff x="1198" y="2145"/>
              <a:chExt cx="1299" cy="253"/>
            </a:xfrm>
          </p:grpSpPr>
          <p:sp>
            <p:nvSpPr>
              <p:cNvPr id="147" name="Rectangle 134"/>
              <p:cNvSpPr>
                <a:spLocks noChangeArrowheads="1"/>
              </p:cNvSpPr>
              <p:nvPr/>
            </p:nvSpPr>
            <p:spPr bwMode="auto">
              <a:xfrm>
                <a:off x="1198" y="2145"/>
                <a:ext cx="1299" cy="253"/>
              </a:xfrm>
              <a:prstGeom prst="rect">
                <a:avLst/>
              </a:prstGeom>
              <a:ln>
                <a:noFill/>
              </a:ln>
            </p:spPr>
            <p:style>
              <a:lnRef idx="2">
                <a:schemeClr val="accent2"/>
              </a:lnRef>
              <a:fillRef idx="1">
                <a:schemeClr val="lt1"/>
              </a:fillRef>
              <a:effectRef idx="0">
                <a:schemeClr val="accent2"/>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48" name="Rectangle 135"/>
              <p:cNvSpPr>
                <a:spLocks noChangeArrowheads="1"/>
              </p:cNvSpPr>
              <p:nvPr/>
            </p:nvSpPr>
            <p:spPr bwMode="auto">
              <a:xfrm>
                <a:off x="1198" y="2145"/>
                <a:ext cx="1299" cy="253"/>
              </a:xfrm>
              <a:prstGeom prst="rect">
                <a:avLst/>
              </a:prstGeom>
              <a:ln>
                <a:noFill/>
              </a:ln>
            </p:spPr>
            <p:style>
              <a:lnRef idx="2">
                <a:schemeClr val="accent2"/>
              </a:lnRef>
              <a:fillRef idx="1">
                <a:schemeClr val="lt1"/>
              </a:fillRef>
              <a:effectRef idx="0">
                <a:schemeClr val="accent2"/>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cxnSp>
          <p:nvCxnSpPr>
            <p:cNvPr id="146" name="直接箭头连接符 526"/>
            <p:cNvCxnSpPr>
              <a:cxnSpLocks noChangeShapeType="1"/>
            </p:cNvCxnSpPr>
            <p:nvPr/>
          </p:nvCxnSpPr>
          <p:spPr bwMode="auto">
            <a:xfrm flipH="1">
              <a:off x="4147995" y="4913336"/>
              <a:ext cx="612775" cy="408537"/>
            </a:xfrm>
            <a:prstGeom prst="straightConnector1">
              <a:avLst/>
            </a:prstGeom>
            <a:ln>
              <a:solidFill>
                <a:srgbClr val="0086AB"/>
              </a:solidFill>
              <a:tailEnd type="arrow" w="med" len="med"/>
            </a:ln>
          </p:spPr>
          <p:style>
            <a:lnRef idx="2">
              <a:schemeClr val="accent3"/>
            </a:lnRef>
            <a:fillRef idx="0">
              <a:schemeClr val="accent3"/>
            </a:fillRef>
            <a:effectRef idx="1">
              <a:schemeClr val="accent3"/>
            </a:effectRef>
            <a:fontRef idx="minor">
              <a:schemeClr val="tx1"/>
            </a:fontRef>
          </p:style>
        </p:cxnSp>
      </p:grpSp>
      <p:sp>
        <p:nvSpPr>
          <p:cNvPr id="144" name="Rectangle 136"/>
          <p:cNvSpPr>
            <a:spLocks noChangeArrowheads="1"/>
          </p:cNvSpPr>
          <p:nvPr/>
        </p:nvSpPr>
        <p:spPr bwMode="auto">
          <a:xfrm>
            <a:off x="4679950" y="5334000"/>
            <a:ext cx="1535113" cy="738664"/>
          </a:xfrm>
          <a:prstGeom prst="rect">
            <a:avLst/>
          </a:prstGeom>
          <a:ln>
            <a:noFill/>
          </a:ln>
        </p:spPr>
        <p:style>
          <a:lnRef idx="2">
            <a:schemeClr val="accent2"/>
          </a:lnRef>
          <a:fillRef idx="1">
            <a:schemeClr val="lt1"/>
          </a:fillRef>
          <a:effectRef idx="0">
            <a:schemeClr val="accent2"/>
          </a:effectRef>
          <a:fontRef idx="minor">
            <a:schemeClr val="dk1"/>
          </a:fontRef>
        </p:style>
        <p:txBody>
          <a:bodyPr lIns="0" tIns="0" rIns="0" bIns="0">
            <a:spAutoFit/>
          </a:bodyPr>
          <a:lstStyle/>
          <a:p>
            <a:pPr algn="ctr" fontAlgn="auto">
              <a:spcBef>
                <a:spcPts val="0"/>
              </a:spcBef>
              <a:spcAft>
                <a:spcPts val="0"/>
              </a:spcAft>
              <a:defRPr/>
            </a:pPr>
            <a:r>
              <a:rPr lang="en-US" altLang="zh-CN" sz="1600" b="1" dirty="0" err="1" smtClean="0">
                <a:solidFill>
                  <a:srgbClr val="0086AB"/>
                </a:solidFill>
                <a:latin typeface="微软雅黑" panose="020B0503020204020204" pitchFamily="34" charset="-122"/>
                <a:ea typeface="微软雅黑" panose="020B0503020204020204" pitchFamily="34" charset="-122"/>
              </a:rPr>
              <a:t>Selumetinib</a:t>
            </a:r>
            <a:r>
              <a:rPr lang="zh-CN" altLang="en-US" sz="1600" b="1" dirty="0" smtClean="0">
                <a:solidFill>
                  <a:srgbClr val="0086AB"/>
                </a:solidFill>
                <a:latin typeface="微软雅黑" panose="020B0503020204020204" pitchFamily="34" charset="-122"/>
                <a:ea typeface="微软雅黑" panose="020B0503020204020204" pitchFamily="34" charset="-122"/>
              </a:rPr>
              <a:t>（</a:t>
            </a:r>
            <a:r>
              <a:rPr lang="en-US" altLang="zh-CN" sz="1600" b="1" dirty="0" smtClean="0">
                <a:solidFill>
                  <a:srgbClr val="0086AB"/>
                </a:solidFill>
                <a:latin typeface="微软雅黑" panose="020B0503020204020204" pitchFamily="34" charset="-122"/>
                <a:ea typeface="微软雅黑" panose="020B0503020204020204" pitchFamily="34" charset="-122"/>
              </a:rPr>
              <a:t>AZD6244</a:t>
            </a:r>
            <a:r>
              <a:rPr lang="zh-CN" altLang="en-US" sz="1600" b="1" dirty="0" smtClean="0">
                <a:solidFill>
                  <a:srgbClr val="0086AB"/>
                </a:solidFill>
                <a:latin typeface="微软雅黑" panose="020B0503020204020204" pitchFamily="34" charset="-122"/>
                <a:ea typeface="微软雅黑" panose="020B0503020204020204" pitchFamily="34" charset="-122"/>
              </a:rPr>
              <a:t>）</a:t>
            </a:r>
            <a:endParaRPr lang="en-US" altLang="zh-CN" sz="1600" b="1" dirty="0">
              <a:solidFill>
                <a:srgbClr val="0086AB"/>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600" b="1" dirty="0">
                <a:solidFill>
                  <a:srgbClr val="0086AB"/>
                </a:solidFill>
                <a:latin typeface="微软雅黑" panose="020B0503020204020204" pitchFamily="34" charset="-122"/>
                <a:ea typeface="微软雅黑" panose="020B0503020204020204" pitchFamily="34" charset="-122"/>
              </a:rPr>
              <a:t>临床试验</a:t>
            </a:r>
            <a:endParaRPr lang="en-US" altLang="zh-CN" sz="1600" b="1" dirty="0">
              <a:solidFill>
                <a:srgbClr val="0086AB"/>
              </a:solidFill>
              <a:latin typeface="微软雅黑" panose="020B0503020204020204" pitchFamily="34" charset="-122"/>
              <a:ea typeface="微软雅黑" panose="020B0503020204020204" pitchFamily="34" charset="-122"/>
            </a:endParaRPr>
          </a:p>
        </p:txBody>
      </p:sp>
      <p:grpSp>
        <p:nvGrpSpPr>
          <p:cNvPr id="150" name="Group 133"/>
          <p:cNvGrpSpPr/>
          <p:nvPr/>
        </p:nvGrpSpPr>
        <p:grpSpPr bwMode="auto">
          <a:xfrm>
            <a:off x="2322513" y="5203098"/>
            <a:ext cx="1574800" cy="940527"/>
            <a:chOff x="1198" y="2145"/>
            <a:chExt cx="1468" cy="253"/>
          </a:xfrm>
        </p:grpSpPr>
        <p:sp>
          <p:nvSpPr>
            <p:cNvPr id="153" name="Rectangle 134"/>
            <p:cNvSpPr>
              <a:spLocks noChangeArrowheads="1"/>
            </p:cNvSpPr>
            <p:nvPr/>
          </p:nvSpPr>
          <p:spPr bwMode="auto">
            <a:xfrm>
              <a:off x="1198" y="2145"/>
              <a:ext cx="1299" cy="253"/>
            </a:xfrm>
            <a:prstGeom prst="rect">
              <a:avLst/>
            </a:prstGeom>
            <a:ln>
              <a:noFill/>
            </a:ln>
          </p:spPr>
          <p:style>
            <a:lnRef idx="2">
              <a:schemeClr val="accent2"/>
            </a:lnRef>
            <a:fillRef idx="1">
              <a:schemeClr val="lt1"/>
            </a:fillRef>
            <a:effectRef idx="0">
              <a:schemeClr val="accent2"/>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sp>
          <p:nvSpPr>
            <p:cNvPr id="154" name="Rectangle 135"/>
            <p:cNvSpPr>
              <a:spLocks noChangeArrowheads="1"/>
            </p:cNvSpPr>
            <p:nvPr/>
          </p:nvSpPr>
          <p:spPr bwMode="auto">
            <a:xfrm>
              <a:off x="1367" y="2145"/>
              <a:ext cx="1299" cy="253"/>
            </a:xfrm>
            <a:prstGeom prst="rect">
              <a:avLst/>
            </a:prstGeom>
            <a:ln>
              <a:noFill/>
            </a:ln>
          </p:spPr>
          <p:style>
            <a:lnRef idx="2">
              <a:schemeClr val="accent2"/>
            </a:lnRef>
            <a:fillRef idx="1">
              <a:schemeClr val="lt1"/>
            </a:fillRef>
            <a:effectRef idx="0">
              <a:schemeClr val="accent2"/>
            </a:effectRef>
            <a:fontRef idx="minor">
              <a:schemeClr val="dk1"/>
            </a:fontRef>
          </p:style>
          <p:txBody>
            <a:bodyPr/>
            <a:lstStyle/>
            <a:p>
              <a:pPr algn="ctr" fontAlgn="auto">
                <a:spcBef>
                  <a:spcPts val="0"/>
                </a:spcBef>
                <a:spcAft>
                  <a:spcPts val="0"/>
                </a:spcAft>
                <a:defRPr/>
              </a:pPr>
              <a:endParaRPr lang="zh-CN" altLang="en-US">
                <a:solidFill>
                  <a:schemeClr val="tx1"/>
                </a:solidFill>
              </a:endParaRPr>
            </a:p>
          </p:txBody>
        </p:sp>
      </p:grpSp>
      <p:sp>
        <p:nvSpPr>
          <p:cNvPr id="151" name="Rectangle 136"/>
          <p:cNvSpPr>
            <a:spLocks noChangeArrowheads="1"/>
          </p:cNvSpPr>
          <p:nvPr/>
        </p:nvSpPr>
        <p:spPr bwMode="auto">
          <a:xfrm>
            <a:off x="2597873" y="5520898"/>
            <a:ext cx="1241425" cy="246221"/>
          </a:xfrm>
          <a:prstGeom prst="rect">
            <a:avLst/>
          </a:prstGeom>
          <a:ln>
            <a:noFill/>
          </a:ln>
        </p:spPr>
        <p:style>
          <a:lnRef idx="2">
            <a:schemeClr val="accent2"/>
          </a:lnRef>
          <a:fillRef idx="1">
            <a:schemeClr val="lt1"/>
          </a:fillRef>
          <a:effectRef idx="0">
            <a:schemeClr val="accent2"/>
          </a:effectRef>
          <a:fontRef idx="minor">
            <a:schemeClr val="dk1"/>
          </a:fontRef>
        </p:style>
        <p:txBody>
          <a:bodyPr lIns="0" tIns="0" rIns="0" bIns="0">
            <a:spAutoFit/>
          </a:bodyPr>
          <a:lstStyle/>
          <a:p>
            <a:pPr algn="ctr" fontAlgn="auto">
              <a:spcBef>
                <a:spcPts val="0"/>
              </a:spcBef>
              <a:spcAft>
                <a:spcPts val="0"/>
              </a:spcAft>
              <a:defRPr/>
            </a:pPr>
            <a:r>
              <a:rPr lang="zh-CN" altLang="en-US" sz="1600" b="1" dirty="0">
                <a:solidFill>
                  <a:srgbClr val="0086AB"/>
                </a:solidFill>
                <a:latin typeface="微软雅黑" panose="020B0503020204020204" pitchFamily="34" charset="-122"/>
                <a:ea typeface="微软雅黑" panose="020B0503020204020204" pitchFamily="34" charset="-122"/>
              </a:rPr>
              <a:t>克唑替尼</a:t>
            </a:r>
            <a:endParaRPr lang="en-US" altLang="zh-CN" sz="1600" b="1" dirty="0">
              <a:solidFill>
                <a:srgbClr val="0086AB"/>
              </a:solidFill>
              <a:latin typeface="微软雅黑" panose="020B0503020204020204" pitchFamily="34" charset="-122"/>
              <a:ea typeface="微软雅黑" panose="020B0503020204020204" pitchFamily="34" charset="-122"/>
            </a:endParaRPr>
          </a:p>
        </p:txBody>
      </p:sp>
      <p:cxnSp>
        <p:nvCxnSpPr>
          <p:cNvPr id="152" name="直接箭头连接符 513"/>
          <p:cNvCxnSpPr>
            <a:cxnSpLocks noChangeShapeType="1"/>
            <a:endCxn id="154" idx="0"/>
          </p:cNvCxnSpPr>
          <p:nvPr/>
        </p:nvCxnSpPr>
        <p:spPr bwMode="auto">
          <a:xfrm>
            <a:off x="2817813" y="4714875"/>
            <a:ext cx="382748" cy="488223"/>
          </a:xfrm>
          <a:prstGeom prst="straightConnector1">
            <a:avLst/>
          </a:prstGeom>
          <a:ln>
            <a:solidFill>
              <a:srgbClr val="0086AB"/>
            </a:solidFill>
            <a:tailEnd type="arrow" w="med" len="med"/>
          </a:ln>
        </p:spPr>
        <p:style>
          <a:lnRef idx="2">
            <a:schemeClr val="accent3"/>
          </a:lnRef>
          <a:fillRef idx="0">
            <a:schemeClr val="accent3"/>
          </a:fillRef>
          <a:effectRef idx="1">
            <a:schemeClr val="accent3"/>
          </a:effectRef>
          <a:fontRef idx="minor">
            <a:schemeClr val="tx1"/>
          </a:fontRef>
        </p:style>
      </p:cxnSp>
      <p:grpSp>
        <p:nvGrpSpPr>
          <p:cNvPr id="158" name="Group 8"/>
          <p:cNvGrpSpPr/>
          <p:nvPr/>
        </p:nvGrpSpPr>
        <p:grpSpPr bwMode="auto">
          <a:xfrm>
            <a:off x="4018527" y="3483582"/>
            <a:ext cx="867798" cy="1229599"/>
            <a:chOff x="1984" y="1386"/>
            <a:chExt cx="393" cy="331"/>
          </a:xfrm>
        </p:grpSpPr>
        <p:sp>
          <p:nvSpPr>
            <p:cNvPr id="194" name="Rectangle 9"/>
            <p:cNvSpPr>
              <a:spLocks noChangeArrowheads="1"/>
            </p:cNvSpPr>
            <p:nvPr/>
          </p:nvSpPr>
          <p:spPr bwMode="auto">
            <a:xfrm>
              <a:off x="1984" y="1386"/>
              <a:ext cx="393" cy="331"/>
            </a:xfrm>
            <a:prstGeom prst="rect">
              <a:avLst/>
            </a:prstGeom>
            <a:solidFill>
              <a:srgbClr val="0086AB"/>
            </a:solidFill>
            <a:ln w="9525">
              <a:noFill/>
              <a:miter lim="800000"/>
            </a:ln>
          </p:spPr>
          <p:txBody>
            <a:bodyPr/>
            <a:lstStyle/>
            <a:p>
              <a:pPr algn="ctr"/>
              <a:endParaRPr lang="zh-CN" altLang="en-US">
                <a:ea typeface="黑体" panose="02010609060101010101" pitchFamily="2" charset="-122"/>
              </a:endParaRPr>
            </a:p>
          </p:txBody>
        </p:sp>
        <p:sp>
          <p:nvSpPr>
            <p:cNvPr id="195" name="Rectangle 10"/>
            <p:cNvSpPr>
              <a:spLocks noChangeArrowheads="1"/>
            </p:cNvSpPr>
            <p:nvPr/>
          </p:nvSpPr>
          <p:spPr bwMode="auto">
            <a:xfrm>
              <a:off x="1984" y="1386"/>
              <a:ext cx="393" cy="331"/>
            </a:xfrm>
            <a:prstGeom prst="rect">
              <a:avLst/>
            </a:prstGeom>
            <a:noFill/>
            <a:ln w="9525" cap="rnd">
              <a:noFill/>
              <a:miter lim="800000"/>
            </a:ln>
          </p:spPr>
          <p:txBody>
            <a:bodyPr/>
            <a:lstStyle/>
            <a:p>
              <a:pPr algn="ctr"/>
              <a:endParaRPr lang="zh-CN" altLang="en-US">
                <a:ea typeface="黑体" panose="02010609060101010101" pitchFamily="2" charset="-122"/>
              </a:endParaRPr>
            </a:p>
          </p:txBody>
        </p:sp>
      </p:grpSp>
      <p:sp>
        <p:nvSpPr>
          <p:cNvPr id="159" name="Rectangle 11"/>
          <p:cNvSpPr>
            <a:spLocks noChangeArrowheads="1"/>
          </p:cNvSpPr>
          <p:nvPr/>
        </p:nvSpPr>
        <p:spPr bwMode="auto">
          <a:xfrm>
            <a:off x="4143372" y="3535449"/>
            <a:ext cx="585096" cy="1107997"/>
          </a:xfrm>
          <a:prstGeom prst="rect">
            <a:avLst/>
          </a:prstGeom>
          <a:noFill/>
          <a:ln w="9525">
            <a:noFill/>
            <a:miter lim="800000"/>
          </a:ln>
        </p:spPr>
        <p:txBody>
          <a:bodyPr wrap="none" lIns="0" tIns="0" rIns="0" bIns="0">
            <a:spAutoFit/>
          </a:bodyPr>
          <a:lstStyle/>
          <a:p>
            <a:pPr algn="ctr"/>
            <a:r>
              <a:rPr lang="en-US" altLang="zh-CN" b="1" dirty="0">
                <a:solidFill>
                  <a:schemeClr val="bg1"/>
                </a:solidFill>
                <a:latin typeface="黑体" panose="02010609060101010101" pitchFamily="2" charset="-122"/>
                <a:ea typeface="黑体" panose="02010609060101010101" pitchFamily="2" charset="-122"/>
              </a:rPr>
              <a:t>EGFR-</a:t>
            </a:r>
          </a:p>
          <a:p>
            <a:pPr algn="ctr"/>
            <a:r>
              <a:rPr lang="en-US" altLang="zh-CN" b="1" dirty="0">
                <a:solidFill>
                  <a:schemeClr val="bg1"/>
                </a:solidFill>
                <a:latin typeface="黑体" panose="02010609060101010101" pitchFamily="2" charset="-122"/>
                <a:ea typeface="黑体" panose="02010609060101010101" pitchFamily="2" charset="-122"/>
              </a:rPr>
              <a:t>ALK-</a:t>
            </a:r>
          </a:p>
          <a:p>
            <a:pPr algn="ctr"/>
            <a:r>
              <a:rPr lang="en-US" altLang="zh-CN" b="1" dirty="0">
                <a:solidFill>
                  <a:schemeClr val="bg1"/>
                </a:solidFill>
                <a:latin typeface="黑体" panose="02010609060101010101" pitchFamily="2" charset="-122"/>
                <a:ea typeface="黑体" panose="02010609060101010101" pitchFamily="2" charset="-122"/>
              </a:rPr>
              <a:t>ROS1+</a:t>
            </a:r>
          </a:p>
          <a:p>
            <a:pPr algn="ctr"/>
            <a:r>
              <a:rPr lang="en-US" altLang="zh-CN" b="1" dirty="0">
                <a:solidFill>
                  <a:schemeClr val="bg1"/>
                </a:solidFill>
                <a:latin typeface="黑体" panose="02010609060101010101" pitchFamily="2" charset="-122"/>
                <a:ea typeface="黑体" panose="02010609060101010101" pitchFamily="2" charset="-122"/>
              </a:rPr>
              <a:t>KRAS</a:t>
            </a:r>
            <a:r>
              <a:rPr lang="en-US" altLang="zh-CN" dirty="0">
                <a:solidFill>
                  <a:schemeClr val="bg1"/>
                </a:solidFill>
                <a:latin typeface="黑体" panose="02010609060101010101" pitchFamily="2" charset="-122"/>
                <a:ea typeface="黑体" panose="02010609060101010101" pitchFamily="2" charset="-122"/>
              </a:rPr>
              <a:t>-</a:t>
            </a:r>
          </a:p>
        </p:txBody>
      </p:sp>
      <p:grpSp>
        <p:nvGrpSpPr>
          <p:cNvPr id="160" name="组合 419"/>
          <p:cNvGrpSpPr/>
          <p:nvPr/>
        </p:nvGrpSpPr>
        <p:grpSpPr bwMode="auto">
          <a:xfrm>
            <a:off x="4244915" y="2957081"/>
            <a:ext cx="145976" cy="462253"/>
            <a:chOff x="2321750" y="2561826"/>
            <a:chExt cx="146071" cy="461967"/>
          </a:xfrm>
          <a:solidFill>
            <a:srgbClr val="FF0000"/>
          </a:solidFill>
        </p:grpSpPr>
        <p:grpSp>
          <p:nvGrpSpPr>
            <p:cNvPr id="184" name="Group 80"/>
            <p:cNvGrpSpPr/>
            <p:nvPr/>
          </p:nvGrpSpPr>
          <p:grpSpPr bwMode="auto">
            <a:xfrm>
              <a:off x="2321770" y="2561830"/>
              <a:ext cx="146051" cy="461963"/>
              <a:chOff x="1832" y="1342"/>
              <a:chExt cx="92" cy="291"/>
            </a:xfrm>
            <a:grpFill/>
          </p:grpSpPr>
          <p:sp>
            <p:nvSpPr>
              <p:cNvPr id="191"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92"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93"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185"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86"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87"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88"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89"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90"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grpSp>
        <p:nvGrpSpPr>
          <p:cNvPr id="161" name="组合 430"/>
          <p:cNvGrpSpPr/>
          <p:nvPr/>
        </p:nvGrpSpPr>
        <p:grpSpPr bwMode="auto">
          <a:xfrm>
            <a:off x="4514769" y="2957248"/>
            <a:ext cx="145976" cy="462253"/>
            <a:chOff x="2321750" y="2561826"/>
            <a:chExt cx="146071" cy="461967"/>
          </a:xfrm>
          <a:solidFill>
            <a:srgbClr val="FF0000"/>
          </a:solidFill>
        </p:grpSpPr>
        <p:grpSp>
          <p:nvGrpSpPr>
            <p:cNvPr id="174" name="Group 80"/>
            <p:cNvGrpSpPr/>
            <p:nvPr/>
          </p:nvGrpSpPr>
          <p:grpSpPr bwMode="auto">
            <a:xfrm>
              <a:off x="2321770" y="2561830"/>
              <a:ext cx="146051" cy="461963"/>
              <a:chOff x="1832" y="1342"/>
              <a:chExt cx="92" cy="291"/>
            </a:xfrm>
            <a:grpFill/>
          </p:grpSpPr>
          <p:sp>
            <p:nvSpPr>
              <p:cNvPr id="181"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82"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83"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175"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76"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77"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78"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79"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80"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grpSp>
        <p:nvGrpSpPr>
          <p:cNvPr id="162" name="组合 441"/>
          <p:cNvGrpSpPr/>
          <p:nvPr/>
        </p:nvGrpSpPr>
        <p:grpSpPr bwMode="auto">
          <a:xfrm>
            <a:off x="4514769" y="2957081"/>
            <a:ext cx="145976" cy="462253"/>
            <a:chOff x="2321750" y="2561826"/>
            <a:chExt cx="146071" cy="461967"/>
          </a:xfrm>
          <a:solidFill>
            <a:srgbClr val="FF0000"/>
          </a:solidFill>
        </p:grpSpPr>
        <p:grpSp>
          <p:nvGrpSpPr>
            <p:cNvPr id="164" name="Group 80"/>
            <p:cNvGrpSpPr/>
            <p:nvPr/>
          </p:nvGrpSpPr>
          <p:grpSpPr bwMode="auto">
            <a:xfrm>
              <a:off x="2321770" y="2561830"/>
              <a:ext cx="146051" cy="461963"/>
              <a:chOff x="1832" y="1342"/>
              <a:chExt cx="92" cy="291"/>
            </a:xfrm>
            <a:grpFill/>
          </p:grpSpPr>
          <p:sp>
            <p:nvSpPr>
              <p:cNvPr id="171"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72"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73"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165"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66"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67"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68"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169"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170"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cxnSp>
        <p:nvCxnSpPr>
          <p:cNvPr id="163" name="直接箭头连接符 503"/>
          <p:cNvCxnSpPr>
            <a:cxnSpLocks noChangeShapeType="1"/>
          </p:cNvCxnSpPr>
          <p:nvPr/>
        </p:nvCxnSpPr>
        <p:spPr bwMode="auto">
          <a:xfrm>
            <a:off x="4435475" y="2506663"/>
            <a:ext cx="0" cy="360362"/>
          </a:xfrm>
          <a:prstGeom prst="straightConnector1">
            <a:avLst/>
          </a:prstGeom>
          <a:ln>
            <a:solidFill>
              <a:srgbClr val="0086AB"/>
            </a:solidFill>
            <a:tailEnd type="arrow" w="med" len="med"/>
          </a:ln>
        </p:spPr>
        <p:style>
          <a:lnRef idx="1">
            <a:schemeClr val="accent3"/>
          </a:lnRef>
          <a:fillRef idx="0">
            <a:schemeClr val="accent3"/>
          </a:fillRef>
          <a:effectRef idx="0">
            <a:schemeClr val="accent3"/>
          </a:effectRef>
          <a:fontRef idx="minor">
            <a:schemeClr val="tx1"/>
          </a:fontRef>
        </p:style>
      </p:cxnSp>
      <p:cxnSp>
        <p:nvCxnSpPr>
          <p:cNvPr id="157" name="直接箭头连接符 513"/>
          <p:cNvCxnSpPr>
            <a:cxnSpLocks noChangeShapeType="1"/>
            <a:endCxn id="154" idx="0"/>
          </p:cNvCxnSpPr>
          <p:nvPr/>
        </p:nvCxnSpPr>
        <p:spPr bwMode="auto">
          <a:xfrm flipH="1">
            <a:off x="3200561" y="4689475"/>
            <a:ext cx="1199989" cy="513623"/>
          </a:xfrm>
          <a:prstGeom prst="straightConnector1">
            <a:avLst/>
          </a:prstGeom>
          <a:ln>
            <a:solidFill>
              <a:srgbClr val="0086AB"/>
            </a:solidFill>
            <a:tailEnd type="arrow" w="med" len="med"/>
          </a:ln>
        </p:spPr>
        <p:style>
          <a:lnRef idx="2">
            <a:schemeClr val="accent3"/>
          </a:lnRef>
          <a:fillRef idx="0">
            <a:schemeClr val="accent3"/>
          </a:fillRef>
          <a:effectRef idx="1">
            <a:schemeClr val="accent3"/>
          </a:effectRef>
          <a:fontRef idx="minor">
            <a:schemeClr val="tx1"/>
          </a:fontRef>
        </p:style>
      </p:cxnSp>
      <p:grpSp>
        <p:nvGrpSpPr>
          <p:cNvPr id="199" name="Group 8"/>
          <p:cNvGrpSpPr/>
          <p:nvPr/>
        </p:nvGrpSpPr>
        <p:grpSpPr bwMode="auto">
          <a:xfrm>
            <a:off x="7272338" y="3460911"/>
            <a:ext cx="868362" cy="1229038"/>
            <a:chOff x="1984" y="1386"/>
            <a:chExt cx="393" cy="331"/>
          </a:xfrm>
          <a:solidFill>
            <a:srgbClr val="0086AB"/>
          </a:solidFill>
        </p:grpSpPr>
        <p:sp>
          <p:nvSpPr>
            <p:cNvPr id="235" name="Rectangle 9"/>
            <p:cNvSpPr>
              <a:spLocks noChangeArrowheads="1"/>
            </p:cNvSpPr>
            <p:nvPr/>
          </p:nvSpPr>
          <p:spPr bwMode="auto">
            <a:xfrm>
              <a:off x="1984" y="1386"/>
              <a:ext cx="393" cy="331"/>
            </a:xfrm>
            <a:prstGeom prst="rect">
              <a:avLst/>
            </a:prstGeom>
            <a:grpFill/>
            <a:ln w="9525">
              <a:noFill/>
              <a:miter lim="800000"/>
            </a:ln>
          </p:spPr>
          <p:txBody>
            <a:bodyPr/>
            <a:lstStyle/>
            <a:p>
              <a:pPr algn="ctr"/>
              <a:endParaRPr lang="zh-CN" altLang="en-US">
                <a:ea typeface="黑体" panose="02010609060101010101" pitchFamily="2" charset="-122"/>
              </a:endParaRPr>
            </a:p>
          </p:txBody>
        </p:sp>
        <p:sp>
          <p:nvSpPr>
            <p:cNvPr id="236" name="Rectangle 10"/>
            <p:cNvSpPr>
              <a:spLocks noChangeArrowheads="1"/>
            </p:cNvSpPr>
            <p:nvPr/>
          </p:nvSpPr>
          <p:spPr bwMode="auto">
            <a:xfrm>
              <a:off x="1984" y="1386"/>
              <a:ext cx="393" cy="331"/>
            </a:xfrm>
            <a:prstGeom prst="rect">
              <a:avLst/>
            </a:prstGeom>
            <a:grpFill/>
            <a:ln w="9525" cap="rnd">
              <a:noFill/>
              <a:miter lim="800000"/>
            </a:ln>
          </p:spPr>
          <p:txBody>
            <a:bodyPr/>
            <a:lstStyle/>
            <a:p>
              <a:pPr algn="ctr"/>
              <a:endParaRPr lang="zh-CN" altLang="en-US">
                <a:ea typeface="黑体" panose="02010609060101010101" pitchFamily="2" charset="-122"/>
              </a:endParaRPr>
            </a:p>
          </p:txBody>
        </p:sp>
      </p:grpSp>
      <p:sp>
        <p:nvSpPr>
          <p:cNvPr id="200" name="Rectangle 11"/>
          <p:cNvSpPr>
            <a:spLocks noChangeArrowheads="1"/>
          </p:cNvSpPr>
          <p:nvPr/>
        </p:nvSpPr>
        <p:spPr bwMode="auto">
          <a:xfrm>
            <a:off x="7415928" y="3500438"/>
            <a:ext cx="585096" cy="1107992"/>
          </a:xfrm>
          <a:prstGeom prst="rect">
            <a:avLst/>
          </a:prstGeom>
          <a:noFill/>
          <a:ln w="9525">
            <a:noFill/>
            <a:miter lim="800000"/>
          </a:ln>
        </p:spPr>
        <p:txBody>
          <a:bodyPr wrap="none" lIns="0" tIns="0" rIns="0" bIns="0">
            <a:spAutoFit/>
          </a:bodyPr>
          <a:lstStyle/>
          <a:p>
            <a:pPr algn="ctr"/>
            <a:r>
              <a:rPr lang="en-US" altLang="zh-CN" b="1" dirty="0">
                <a:solidFill>
                  <a:schemeClr val="bg1"/>
                </a:solidFill>
                <a:latin typeface="黑体" panose="02010609060101010101" pitchFamily="2" charset="-122"/>
                <a:ea typeface="黑体" panose="02010609060101010101" pitchFamily="2" charset="-122"/>
              </a:rPr>
              <a:t>EGFR-</a:t>
            </a:r>
          </a:p>
          <a:p>
            <a:pPr algn="ctr"/>
            <a:r>
              <a:rPr lang="en-US" altLang="zh-CN" b="1" dirty="0">
                <a:solidFill>
                  <a:schemeClr val="bg1"/>
                </a:solidFill>
                <a:latin typeface="黑体" panose="02010609060101010101" pitchFamily="2" charset="-122"/>
                <a:ea typeface="黑体" panose="02010609060101010101" pitchFamily="2" charset="-122"/>
              </a:rPr>
              <a:t>ALK-</a:t>
            </a:r>
          </a:p>
          <a:p>
            <a:pPr algn="ctr"/>
            <a:r>
              <a:rPr lang="en-US" altLang="zh-CN" b="1" dirty="0">
                <a:solidFill>
                  <a:schemeClr val="bg1"/>
                </a:solidFill>
                <a:latin typeface="黑体" panose="02010609060101010101" pitchFamily="2" charset="-122"/>
                <a:ea typeface="黑体" panose="02010609060101010101" pitchFamily="2" charset="-122"/>
              </a:rPr>
              <a:t>ROS1-</a:t>
            </a:r>
          </a:p>
          <a:p>
            <a:pPr algn="ctr"/>
            <a:r>
              <a:rPr lang="en-US" altLang="zh-CN" b="1" dirty="0">
                <a:solidFill>
                  <a:schemeClr val="bg1"/>
                </a:solidFill>
                <a:latin typeface="黑体" panose="02010609060101010101" pitchFamily="2" charset="-122"/>
                <a:ea typeface="黑体" panose="02010609060101010101" pitchFamily="2" charset="-122"/>
              </a:rPr>
              <a:t>KRAS</a:t>
            </a:r>
            <a:r>
              <a:rPr lang="en-US" altLang="zh-CN" dirty="0">
                <a:solidFill>
                  <a:schemeClr val="bg1"/>
                </a:solidFill>
                <a:latin typeface="黑体" panose="02010609060101010101" pitchFamily="2" charset="-122"/>
                <a:ea typeface="黑体" panose="02010609060101010101" pitchFamily="2" charset="-122"/>
              </a:rPr>
              <a:t>-</a:t>
            </a:r>
          </a:p>
        </p:txBody>
      </p:sp>
      <p:grpSp>
        <p:nvGrpSpPr>
          <p:cNvPr id="201" name="组合 419"/>
          <p:cNvGrpSpPr/>
          <p:nvPr/>
        </p:nvGrpSpPr>
        <p:grpSpPr bwMode="auto">
          <a:xfrm>
            <a:off x="7498873" y="2934650"/>
            <a:ext cx="146071" cy="462042"/>
            <a:chOff x="2321750" y="2561826"/>
            <a:chExt cx="146071" cy="461967"/>
          </a:xfrm>
          <a:solidFill>
            <a:srgbClr val="7030A0"/>
          </a:solidFill>
        </p:grpSpPr>
        <p:grpSp>
          <p:nvGrpSpPr>
            <p:cNvPr id="225" name="Group 80"/>
            <p:cNvGrpSpPr/>
            <p:nvPr/>
          </p:nvGrpSpPr>
          <p:grpSpPr bwMode="auto">
            <a:xfrm>
              <a:off x="2321770" y="2561830"/>
              <a:ext cx="146051" cy="461963"/>
              <a:chOff x="1832" y="1342"/>
              <a:chExt cx="92" cy="291"/>
            </a:xfrm>
            <a:grpFill/>
          </p:grpSpPr>
          <p:sp>
            <p:nvSpPr>
              <p:cNvPr id="232"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233"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34"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226"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227"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28"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29"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230"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31"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grpSp>
        <p:nvGrpSpPr>
          <p:cNvPr id="202" name="组合 430"/>
          <p:cNvGrpSpPr/>
          <p:nvPr/>
        </p:nvGrpSpPr>
        <p:grpSpPr bwMode="auto">
          <a:xfrm>
            <a:off x="7768902" y="2934817"/>
            <a:ext cx="146071" cy="462042"/>
            <a:chOff x="2321750" y="2561826"/>
            <a:chExt cx="146071" cy="461967"/>
          </a:xfrm>
          <a:solidFill>
            <a:srgbClr val="7030A0"/>
          </a:solidFill>
        </p:grpSpPr>
        <p:grpSp>
          <p:nvGrpSpPr>
            <p:cNvPr id="215" name="Group 80"/>
            <p:cNvGrpSpPr/>
            <p:nvPr/>
          </p:nvGrpSpPr>
          <p:grpSpPr bwMode="auto">
            <a:xfrm>
              <a:off x="2321770" y="2561830"/>
              <a:ext cx="146051" cy="461963"/>
              <a:chOff x="1832" y="1342"/>
              <a:chExt cx="92" cy="291"/>
            </a:xfrm>
            <a:grpFill/>
          </p:grpSpPr>
          <p:sp>
            <p:nvSpPr>
              <p:cNvPr id="222"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223"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24"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216"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217"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18"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19"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220"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21"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grpSp>
        <p:nvGrpSpPr>
          <p:cNvPr id="203" name="组合 441"/>
          <p:cNvGrpSpPr/>
          <p:nvPr/>
        </p:nvGrpSpPr>
        <p:grpSpPr bwMode="auto">
          <a:xfrm>
            <a:off x="7768902" y="2934650"/>
            <a:ext cx="146071" cy="462042"/>
            <a:chOff x="2321750" y="2561826"/>
            <a:chExt cx="146071" cy="461967"/>
          </a:xfrm>
          <a:solidFill>
            <a:srgbClr val="7030A0"/>
          </a:solidFill>
        </p:grpSpPr>
        <p:grpSp>
          <p:nvGrpSpPr>
            <p:cNvPr id="205" name="Group 80"/>
            <p:cNvGrpSpPr/>
            <p:nvPr/>
          </p:nvGrpSpPr>
          <p:grpSpPr bwMode="auto">
            <a:xfrm>
              <a:off x="2321770" y="2561830"/>
              <a:ext cx="146051" cy="461963"/>
              <a:chOff x="1832" y="1342"/>
              <a:chExt cx="92" cy="291"/>
            </a:xfrm>
            <a:grpFill/>
          </p:grpSpPr>
          <p:sp>
            <p:nvSpPr>
              <p:cNvPr id="212" name="Oval 81"/>
              <p:cNvSpPr>
                <a:spLocks noChangeArrowheads="1"/>
              </p:cNvSpPr>
              <p:nvPr/>
            </p:nvSpPr>
            <p:spPr bwMode="auto">
              <a:xfrm>
                <a:off x="1850" y="1342"/>
                <a:ext cx="57" cy="46"/>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213" name="Rectangle 82"/>
              <p:cNvSpPr>
                <a:spLocks noChangeArrowheads="1"/>
              </p:cNvSpPr>
              <p:nvPr/>
            </p:nvSpPr>
            <p:spPr bwMode="auto">
              <a:xfrm>
                <a:off x="1832" y="1397"/>
                <a:ext cx="92" cy="127"/>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14" name="Rectangle 83"/>
              <p:cNvSpPr>
                <a:spLocks noChangeArrowheads="1"/>
              </p:cNvSpPr>
              <p:nvPr/>
            </p:nvSpPr>
            <p:spPr bwMode="auto">
              <a:xfrm>
                <a:off x="1853" y="1534"/>
                <a:ext cx="51" cy="99"/>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sp>
          <p:nvSpPr>
            <p:cNvPr id="206" name="Oval 194"/>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207" name="Rectangle 195"/>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08" name="Rectangle 196"/>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09" name="Oval 197"/>
            <p:cNvSpPr>
              <a:spLocks noChangeArrowheads="1"/>
            </p:cNvSpPr>
            <p:nvPr/>
          </p:nvSpPr>
          <p:spPr bwMode="auto">
            <a:xfrm>
              <a:off x="2350325" y="2561826"/>
              <a:ext cx="90488" cy="73025"/>
            </a:xfrm>
            <a:prstGeom prst="ellipse">
              <a:avLst/>
            </a:prstGeom>
            <a:grpFill/>
            <a:ln w="0">
              <a:noFill/>
              <a:round/>
            </a:ln>
          </p:spPr>
          <p:txBody>
            <a:bodyPr/>
            <a:lstStyle/>
            <a:p>
              <a:pPr algn="ctr" fontAlgn="auto">
                <a:spcBef>
                  <a:spcPts val="0"/>
                </a:spcBef>
                <a:spcAft>
                  <a:spcPts val="0"/>
                </a:spcAft>
                <a:defRPr/>
              </a:pPr>
              <a:endParaRPr lang="zh-CN" altLang="en-US">
                <a:latin typeface="+mn-lt"/>
                <a:ea typeface="+mn-ea"/>
              </a:endParaRPr>
            </a:p>
          </p:txBody>
        </p:sp>
        <p:sp>
          <p:nvSpPr>
            <p:cNvPr id="210" name="Rectangle 198"/>
            <p:cNvSpPr>
              <a:spLocks noChangeArrowheads="1"/>
            </p:cNvSpPr>
            <p:nvPr/>
          </p:nvSpPr>
          <p:spPr bwMode="auto">
            <a:xfrm>
              <a:off x="2321750" y="2649139"/>
              <a:ext cx="146050" cy="20161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sp>
          <p:nvSpPr>
            <p:cNvPr id="211" name="Rectangle 199"/>
            <p:cNvSpPr>
              <a:spLocks noChangeArrowheads="1"/>
            </p:cNvSpPr>
            <p:nvPr/>
          </p:nvSpPr>
          <p:spPr bwMode="auto">
            <a:xfrm>
              <a:off x="2355087" y="2866626"/>
              <a:ext cx="80963" cy="157162"/>
            </a:xfrm>
            <a:prstGeom prst="rect">
              <a:avLst/>
            </a:prstGeom>
            <a:grpFill/>
            <a:ln w="9525">
              <a:noFill/>
              <a:miter lim="800000"/>
            </a:ln>
          </p:spPr>
          <p:txBody>
            <a:bodyPr/>
            <a:lstStyle/>
            <a:p>
              <a:pPr algn="ctr" fontAlgn="auto">
                <a:spcBef>
                  <a:spcPts val="0"/>
                </a:spcBef>
                <a:spcAft>
                  <a:spcPts val="0"/>
                </a:spcAft>
                <a:defRPr/>
              </a:pPr>
              <a:endParaRPr lang="zh-CN" altLang="en-US">
                <a:latin typeface="+mn-lt"/>
                <a:ea typeface="+mn-ea"/>
              </a:endParaRPr>
            </a:p>
          </p:txBody>
        </p:sp>
      </p:grpSp>
      <p:cxnSp>
        <p:nvCxnSpPr>
          <p:cNvPr id="204" name="直接箭头连接符 503"/>
          <p:cNvCxnSpPr>
            <a:cxnSpLocks noChangeShapeType="1"/>
          </p:cNvCxnSpPr>
          <p:nvPr/>
        </p:nvCxnSpPr>
        <p:spPr bwMode="auto">
          <a:xfrm>
            <a:off x="7689850" y="2484438"/>
            <a:ext cx="0" cy="360362"/>
          </a:xfrm>
          <a:prstGeom prst="straightConnector1">
            <a:avLst/>
          </a:prstGeom>
          <a:ln>
            <a:solidFill>
              <a:srgbClr val="0086AB"/>
            </a:solidFill>
            <a:tailEnd type="arrow" w="med" len="med"/>
          </a:ln>
        </p:spPr>
        <p:style>
          <a:lnRef idx="1">
            <a:schemeClr val="accent3"/>
          </a:lnRef>
          <a:fillRef idx="0">
            <a:schemeClr val="accent3"/>
          </a:fillRef>
          <a:effectRef idx="0">
            <a:schemeClr val="accent3"/>
          </a:effectRef>
          <a:fontRef idx="minor">
            <a:schemeClr val="tx1"/>
          </a:fontRef>
        </p:style>
      </p:cxnSp>
      <p:cxnSp>
        <p:nvCxnSpPr>
          <p:cNvPr id="198" name="直接箭头连接符 270"/>
          <p:cNvCxnSpPr>
            <a:cxnSpLocks noChangeShapeType="1"/>
          </p:cNvCxnSpPr>
          <p:nvPr/>
        </p:nvCxnSpPr>
        <p:spPr bwMode="auto">
          <a:xfrm rot="5400000">
            <a:off x="7527131" y="4949032"/>
            <a:ext cx="382587" cy="6350"/>
          </a:xfrm>
          <a:prstGeom prst="straightConnector1">
            <a:avLst/>
          </a:prstGeom>
          <a:ln>
            <a:solidFill>
              <a:srgbClr val="0086AB"/>
            </a:solidFill>
            <a:tailEnd type="arrow" w="med" len="med"/>
          </a:ln>
        </p:spPr>
        <p:style>
          <a:lnRef idx="2">
            <a:schemeClr val="accent3"/>
          </a:lnRef>
          <a:fillRef idx="0">
            <a:schemeClr val="accent3"/>
          </a:fillRef>
          <a:effectRef idx="1">
            <a:schemeClr val="accent3"/>
          </a:effectRef>
          <a:fontRef idx="minor">
            <a:schemeClr val="tx1"/>
          </a:fontRef>
        </p:style>
      </p:cxnSp>
      <p:sp>
        <p:nvSpPr>
          <p:cNvPr id="237" name="矩形 236"/>
          <p:cNvSpPr/>
          <p:nvPr/>
        </p:nvSpPr>
        <p:spPr>
          <a:xfrm>
            <a:off x="2301875" y="2030413"/>
            <a:ext cx="4224338" cy="369887"/>
          </a:xfrm>
          <a:prstGeom prst="rect">
            <a:avLst/>
          </a:prstGeom>
          <a:ln>
            <a:solidFill>
              <a:srgbClr val="0086AB"/>
            </a:solidFill>
          </a:ln>
        </p:spPr>
        <p:style>
          <a:lnRef idx="2">
            <a:schemeClr val="accent2"/>
          </a:lnRef>
          <a:fillRef idx="1">
            <a:schemeClr val="lt1"/>
          </a:fillRef>
          <a:effectRef idx="0">
            <a:schemeClr val="accent2"/>
          </a:effectRef>
          <a:fontRef idx="minor">
            <a:schemeClr val="dk1"/>
          </a:fontRef>
        </p:style>
        <p:txBody>
          <a:bodyPr>
            <a:spAutoFit/>
          </a:bodyPr>
          <a:lstStyle/>
          <a:p>
            <a:pPr algn="ctr" fontAlgn="auto">
              <a:spcBef>
                <a:spcPts val="0"/>
              </a:spcBef>
              <a:spcAft>
                <a:spcPts val="0"/>
              </a:spcAft>
              <a:defRPr/>
            </a:pPr>
            <a:r>
              <a:rPr lang="en-US" altLang="zh-CN" b="1" dirty="0">
                <a:solidFill>
                  <a:srgbClr val="0086AB"/>
                </a:solidFill>
                <a:latin typeface="微软雅黑" panose="020B0503020204020204" pitchFamily="34" charset="-122"/>
                <a:ea typeface="微软雅黑" panose="020B0503020204020204" pitchFamily="34" charset="-122"/>
              </a:rPr>
              <a:t>EGFR</a:t>
            </a:r>
            <a:r>
              <a:rPr lang="zh-CN" altLang="en-US" b="1" dirty="0">
                <a:solidFill>
                  <a:srgbClr val="0086AB"/>
                </a:solidFill>
                <a:latin typeface="微软雅黑" panose="020B0503020204020204" pitchFamily="34" charset="-122"/>
                <a:ea typeface="微软雅黑" panose="020B0503020204020204" pitchFamily="34" charset="-122"/>
              </a:rPr>
              <a:t>、</a:t>
            </a:r>
            <a:r>
              <a:rPr lang="en-US" altLang="zh-CN" b="1" dirty="0">
                <a:solidFill>
                  <a:srgbClr val="0086AB"/>
                </a:solidFill>
                <a:latin typeface="微软雅黑" panose="020B0503020204020204" pitchFamily="34" charset="-122"/>
                <a:ea typeface="微软雅黑" panose="020B0503020204020204" pitchFamily="34" charset="-122"/>
              </a:rPr>
              <a:t>KRAS</a:t>
            </a:r>
            <a:r>
              <a:rPr lang="zh-CN" altLang="en-US" b="1" dirty="0">
                <a:solidFill>
                  <a:srgbClr val="0086AB"/>
                </a:solidFill>
                <a:latin typeface="微软雅黑" panose="020B0503020204020204" pitchFamily="34" charset="-122"/>
                <a:ea typeface="微软雅黑" panose="020B0503020204020204" pitchFamily="34" charset="-122"/>
              </a:rPr>
              <a:t>、</a:t>
            </a:r>
            <a:r>
              <a:rPr lang="en-US" altLang="zh-CN" b="1" dirty="0">
                <a:solidFill>
                  <a:srgbClr val="0086AB"/>
                </a:solidFill>
                <a:latin typeface="微软雅黑" panose="020B0503020204020204" pitchFamily="34" charset="-122"/>
                <a:ea typeface="微软雅黑" panose="020B0503020204020204" pitchFamily="34" charset="-122"/>
              </a:rPr>
              <a:t>ALK</a:t>
            </a:r>
            <a:r>
              <a:rPr lang="zh-CN" altLang="en-US" b="1" dirty="0">
                <a:solidFill>
                  <a:srgbClr val="0086AB"/>
                </a:solidFill>
                <a:latin typeface="微软雅黑" panose="020B0503020204020204" pitchFamily="34" charset="-122"/>
                <a:ea typeface="微软雅黑" panose="020B0503020204020204" pitchFamily="34" charset="-122"/>
              </a:rPr>
              <a:t>、</a:t>
            </a:r>
            <a:r>
              <a:rPr lang="en-US" altLang="zh-CN" b="1" dirty="0">
                <a:solidFill>
                  <a:srgbClr val="0086AB"/>
                </a:solidFill>
                <a:latin typeface="微软雅黑" panose="020B0503020204020204" pitchFamily="34" charset="-122"/>
                <a:ea typeface="微软雅黑" panose="020B0503020204020204" pitchFamily="34" charset="-122"/>
              </a:rPr>
              <a:t>ROS1</a:t>
            </a:r>
          </a:p>
        </p:txBody>
      </p:sp>
      <p:sp>
        <p:nvSpPr>
          <p:cNvPr id="238" name="矩形 237"/>
          <p:cNvSpPr/>
          <p:nvPr/>
        </p:nvSpPr>
        <p:spPr>
          <a:xfrm>
            <a:off x="431053" y="175171"/>
            <a:ext cx="1803400" cy="506890"/>
          </a:xfrm>
          <a:prstGeom prst="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latin typeface="微软雅黑" panose="020B0503020204020204" pitchFamily="34" charset="-122"/>
                <a:ea typeface="微软雅黑" panose="020B0503020204020204" pitchFamily="34" charset="-122"/>
              </a:rPr>
              <a:t>肺癌联检</a:t>
            </a:r>
            <a:r>
              <a:rPr lang="en-US" altLang="zh-CN" sz="1600" b="1" dirty="0" smtClean="0">
                <a:latin typeface="微软雅黑" panose="020B0503020204020204" pitchFamily="34" charset="-122"/>
                <a:ea typeface="微软雅黑" panose="020B0503020204020204" pitchFamily="34" charset="-122"/>
              </a:rPr>
              <a:t>-2</a:t>
            </a:r>
            <a:endParaRPr lang="zh-CN" altLang="en-US" sz="1600" b="1"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pPr/>
              <a:t>46</a:t>
            </a:fld>
            <a:endParaRPr lang="zh-CN" altLang="en-US"/>
          </a:p>
        </p:txBody>
      </p:sp>
      <p:grpSp>
        <p:nvGrpSpPr>
          <p:cNvPr id="248" name="组合 247"/>
          <p:cNvGrpSpPr/>
          <p:nvPr/>
        </p:nvGrpSpPr>
        <p:grpSpPr>
          <a:xfrm>
            <a:off x="0" y="-1"/>
            <a:ext cx="9144000" cy="859351"/>
            <a:chOff x="48216" y="-1"/>
            <a:chExt cx="9144000" cy="859351"/>
          </a:xfrm>
        </p:grpSpPr>
        <p:pic>
          <p:nvPicPr>
            <p:cNvPr id="249"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1"/>
              <a:ext cx="1547664" cy="857234"/>
            </a:xfrm>
            <a:prstGeom prst="rect">
              <a:avLst/>
            </a:prstGeom>
            <a:noFill/>
          </p:spPr>
        </p:pic>
        <p:cxnSp>
          <p:nvCxnSpPr>
            <p:cNvPr id="250" name="直接连接符 249"/>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http://www.medsci.cn/webeditor/uploadfile/201606/20160606100707292.png"/>
          <p:cNvPicPr>
            <a:picLocks noChangeAspect="1" noChangeArrowheads="1"/>
          </p:cNvPicPr>
          <p:nvPr/>
        </p:nvPicPr>
        <p:blipFill>
          <a:blip r:embed="rId2" cstate="print"/>
          <a:srcRect b="65658"/>
          <a:stretch>
            <a:fillRect/>
          </a:stretch>
        </p:blipFill>
        <p:spPr bwMode="auto">
          <a:xfrm>
            <a:off x="-32" y="2428868"/>
            <a:ext cx="9144033" cy="2071702"/>
          </a:xfrm>
          <a:prstGeom prst="rect">
            <a:avLst/>
          </a:prstGeom>
          <a:noFill/>
        </p:spPr>
      </p:pic>
      <p:sp>
        <p:nvSpPr>
          <p:cNvPr id="10242" name="AutoShape 2" descr="http://img4.imgtn.bdimg.com/it/u=295402849,2222918937&amp;fm=21&amp;gp=0.jpg"/>
          <p:cNvSpPr>
            <a:spLocks noChangeAspect="1" noChangeArrowheads="1"/>
          </p:cNvSpPr>
          <p:nvPr/>
        </p:nvSpPr>
        <p:spPr bwMode="auto">
          <a:xfrm>
            <a:off x="116681" y="-1919288"/>
            <a:ext cx="3571875" cy="4000501"/>
          </a:xfrm>
          <a:prstGeom prst="rect">
            <a:avLst/>
          </a:prstGeom>
          <a:noFill/>
        </p:spPr>
        <p:txBody>
          <a:bodyPr vert="horz" wrap="square" lIns="91440" tIns="45720" rIns="91440" bIns="45720" numCol="1" anchor="t" anchorCtr="0" compatLnSpc="1"/>
          <a:lstStyle/>
          <a:p>
            <a:endParaRPr lang="zh-CN" altLang="en-US"/>
          </a:p>
        </p:txBody>
      </p:sp>
      <p:sp>
        <p:nvSpPr>
          <p:cNvPr id="9" name="灯片编号占位符 8"/>
          <p:cNvSpPr>
            <a:spLocks noGrp="1"/>
          </p:cNvSpPr>
          <p:nvPr>
            <p:ph type="sldNum" sz="quarter" idx="12"/>
          </p:nvPr>
        </p:nvSpPr>
        <p:spPr/>
        <p:txBody>
          <a:bodyPr/>
          <a:lstStyle/>
          <a:p>
            <a:fld id="{8592E714-8771-4256-B120-A1444CD7D5F3}" type="slidenum">
              <a:rPr lang="zh-HK" altLang="en-US" smtClean="0"/>
              <a:pPr/>
              <a:t>47</a:t>
            </a:fld>
            <a:endParaRPr lang="zh-HK" altLang="en-US"/>
          </a:p>
        </p:txBody>
      </p:sp>
      <p:sp>
        <p:nvSpPr>
          <p:cNvPr id="11" name="矩形 10"/>
          <p:cNvSpPr/>
          <p:nvPr/>
        </p:nvSpPr>
        <p:spPr>
          <a:xfrm>
            <a:off x="848130" y="2955193"/>
            <a:ext cx="7416824" cy="830997"/>
          </a:xfrm>
          <a:prstGeom prst="rect">
            <a:avLst/>
          </a:prstGeom>
        </p:spPr>
        <p:txBody>
          <a:bodyPr wrap="squar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结</a:t>
            </a:r>
            <a:r>
              <a:rPr lang="zh-CN" altLang="en-US" sz="2400" b="1" dirty="0" smtClean="0">
                <a:solidFill>
                  <a:schemeClr val="bg1"/>
                </a:solidFill>
                <a:latin typeface="微软雅黑" panose="020B0503020204020204" pitchFamily="34" charset="-122"/>
                <a:ea typeface="微软雅黑" panose="020B0503020204020204" pitchFamily="34" charset="-122"/>
              </a:rPr>
              <a:t>直肠癌</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400" b="1" dirty="0" smtClean="0">
                <a:solidFill>
                  <a:schemeClr val="bg1"/>
                </a:solidFill>
                <a:latin typeface="微软雅黑" panose="020B0503020204020204" pitchFamily="34" charset="-122"/>
                <a:ea typeface="微软雅黑" panose="020B0503020204020204" pitchFamily="34" charset="-122"/>
              </a:rPr>
              <a:t>KRAS&amp;NRAS&amp;BRAF&amp;PIK3CA</a:t>
            </a:r>
            <a:r>
              <a:rPr lang="zh-CN" altLang="en-US" sz="2400" b="1" dirty="0">
                <a:solidFill>
                  <a:schemeClr val="bg1"/>
                </a:solidFill>
                <a:latin typeface="微软雅黑" panose="020B0503020204020204" pitchFamily="34" charset="-122"/>
                <a:ea typeface="微软雅黑" panose="020B0503020204020204" pitchFamily="34" charset="-122"/>
              </a:rPr>
              <a:t>突变检测</a:t>
            </a:r>
          </a:p>
        </p:txBody>
      </p:sp>
      <p:pic>
        <p:nvPicPr>
          <p:cNvPr id="21"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48120" y="-1"/>
            <a:ext cx="1547664" cy="857234"/>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744687" y="1886859"/>
            <a:ext cx="5152575" cy="4662714"/>
          </a:xfrm>
          <a:prstGeom prst="rect">
            <a:avLst/>
          </a:prstGeom>
        </p:spPr>
        <p:txBody>
          <a:bodyPr/>
          <a:lstStyle/>
          <a:p>
            <a:pPr marL="342900" marR="0" lvl="0" indent="-342900" algn="just" defTabSz="914400" rtl="0" eaLnBrk="0" fontAlgn="base" latinLnBrk="0" hangingPunct="0">
              <a:lnSpc>
                <a:spcPct val="100000"/>
              </a:lnSpc>
              <a:spcBef>
                <a:spcPct val="20000"/>
              </a:spcBef>
              <a:spcAft>
                <a:spcPct val="0"/>
              </a:spcAft>
              <a:buClr>
                <a:srgbClr val="808000"/>
              </a:buClr>
              <a:buSzTx/>
              <a:buFont typeface="Wingdings" panose="05000000000000000000" pitchFamily="2" charset="2"/>
              <a:buChar char="u"/>
              <a:defRPr/>
            </a:pPr>
            <a:r>
              <a:rPr lang="zh-CN" altLang="en-US" kern="0" dirty="0" smtClean="0">
                <a:solidFill>
                  <a:srgbClr val="003C54"/>
                </a:solidFill>
                <a:latin typeface="微软雅黑" panose="020B0503020204020204" pitchFamily="34" charset="-122"/>
                <a:ea typeface="微软雅黑" panose="020B0503020204020204" pitchFamily="34" charset="-122"/>
              </a:rPr>
              <a:t> 2006年7月在中国上市，随后销量逐年增长，2011年，我国16个重点城市样本医院西妥昔单抗用药达到1.59亿元。</a:t>
            </a:r>
            <a:endParaRPr lang="en-US" altLang="zh-CN" kern="0" dirty="0" smtClean="0">
              <a:solidFill>
                <a:srgbClr val="003C54"/>
              </a:solidFill>
              <a:latin typeface="微软雅黑" panose="020B0503020204020204" pitchFamily="34" charset="-122"/>
              <a:ea typeface="微软雅黑" panose="020B0503020204020204" pitchFamily="34" charset="-122"/>
            </a:endParaRPr>
          </a:p>
          <a:p>
            <a:pPr marL="342900" marR="0" lvl="0" indent="-342900" algn="just" defTabSz="914400" rtl="0" eaLnBrk="0" fontAlgn="base" latinLnBrk="0" hangingPunct="0">
              <a:lnSpc>
                <a:spcPct val="100000"/>
              </a:lnSpc>
              <a:spcBef>
                <a:spcPct val="20000"/>
              </a:spcBef>
              <a:spcAft>
                <a:spcPct val="0"/>
              </a:spcAft>
              <a:buClrTx/>
              <a:buSzTx/>
              <a:buFontTx/>
              <a:buNone/>
              <a:defRPr/>
            </a:pPr>
            <a:r>
              <a:rPr lang="zh-CN" altLang="en-US" kern="0" dirty="0" smtClean="0">
                <a:solidFill>
                  <a:srgbClr val="003C54"/>
                </a:solidFill>
                <a:latin typeface="微软雅黑" panose="020B0503020204020204" pitchFamily="34" charset="-122"/>
                <a:ea typeface="微软雅黑" panose="020B0503020204020204" pitchFamily="34" charset="-122"/>
              </a:rPr>
              <a:t>   </a:t>
            </a:r>
            <a:endParaRPr lang="en-US" altLang="zh-CN" kern="0" dirty="0" smtClean="0">
              <a:solidFill>
                <a:srgbClr val="003C54"/>
              </a:solidFill>
              <a:latin typeface="微软雅黑" panose="020B0503020204020204" pitchFamily="34" charset="-122"/>
              <a:ea typeface="微软雅黑" panose="020B0503020204020204" pitchFamily="34" charset="-122"/>
            </a:endParaRPr>
          </a:p>
          <a:p>
            <a:pPr marL="342900" marR="0" lvl="0" indent="-342900" algn="just" defTabSz="914400" rtl="0" eaLnBrk="0" fontAlgn="base" latinLnBrk="0" hangingPunct="0">
              <a:lnSpc>
                <a:spcPct val="100000"/>
              </a:lnSpc>
              <a:spcBef>
                <a:spcPct val="20000"/>
              </a:spcBef>
              <a:spcAft>
                <a:spcPct val="0"/>
              </a:spcAft>
              <a:buClrTx/>
              <a:buSzTx/>
              <a:buFontTx/>
              <a:buNone/>
              <a:defRPr/>
            </a:pPr>
            <a:endParaRPr lang="en-US" altLang="zh-CN" kern="0" dirty="0" smtClean="0">
              <a:solidFill>
                <a:srgbClr val="003C54"/>
              </a:solidFill>
              <a:latin typeface="微软雅黑" panose="020B0503020204020204" pitchFamily="34" charset="-122"/>
              <a:ea typeface="微软雅黑" panose="020B0503020204020204" pitchFamily="34" charset="-122"/>
            </a:endParaRPr>
          </a:p>
          <a:p>
            <a:pPr marL="342900" marR="0" lvl="0" indent="-342900" algn="just" defTabSz="914400" rtl="0" eaLnBrk="0" fontAlgn="base" latinLnBrk="0" hangingPunct="0">
              <a:lnSpc>
                <a:spcPct val="100000"/>
              </a:lnSpc>
              <a:spcBef>
                <a:spcPct val="20000"/>
              </a:spcBef>
              <a:spcAft>
                <a:spcPct val="0"/>
              </a:spcAft>
              <a:buClr>
                <a:srgbClr val="808000"/>
              </a:buClr>
              <a:buSzTx/>
              <a:buFont typeface="Wingdings" panose="05000000000000000000" pitchFamily="2" charset="2"/>
              <a:buChar char="u"/>
              <a:defRPr/>
            </a:pPr>
            <a:r>
              <a:rPr kumimoji="0" lang="zh-CN" altLang="en-US" sz="1800" b="0" i="0" u="none" strike="noStrike" kern="0" cap="none" spc="0" normalizeH="0" baseline="0" noProof="0" dirty="0" smtClean="0">
                <a:ln>
                  <a:noFill/>
                </a:ln>
                <a:solidFill>
                  <a:srgbClr val="003C54"/>
                </a:solidFill>
                <a:effectLst/>
                <a:uLnTx/>
                <a:uFillTx/>
                <a:latin typeface="微软雅黑" panose="020B0503020204020204" pitchFamily="34" charset="-122"/>
                <a:ea typeface="微软雅黑" panose="020B0503020204020204" pitchFamily="34" charset="-122"/>
              </a:rPr>
              <a:t>诊断相同的患者采取相同的治疗方案，</a:t>
            </a:r>
            <a:r>
              <a:rPr lang="zh-CN" altLang="en-US" kern="0" dirty="0" smtClean="0">
                <a:solidFill>
                  <a:srgbClr val="003C54"/>
                </a:solidFill>
                <a:latin typeface="微软雅黑" panose="020B0503020204020204" pitchFamily="34" charset="-122"/>
                <a:ea typeface="微软雅黑" panose="020B0503020204020204" pitchFamily="34" charset="-122"/>
              </a:rPr>
              <a:t>爱必妥对有些患者完全不起效！</a:t>
            </a:r>
            <a:endParaRPr lang="en-US" altLang="zh-CN" kern="0" dirty="0" smtClean="0">
              <a:solidFill>
                <a:srgbClr val="003C54"/>
              </a:solidFill>
              <a:latin typeface="微软雅黑" panose="020B0503020204020204" pitchFamily="34" charset="-122"/>
              <a:ea typeface="微软雅黑" panose="020B0503020204020204" pitchFamily="34" charset="-122"/>
            </a:endParaRPr>
          </a:p>
          <a:p>
            <a:pPr marL="342900" marR="0" lvl="0" indent="-342900" algn="just" defTabSz="914400" rtl="0" eaLnBrk="0" fontAlgn="base" latinLnBrk="0" hangingPunct="0">
              <a:lnSpc>
                <a:spcPct val="100000"/>
              </a:lnSpc>
              <a:spcBef>
                <a:spcPct val="20000"/>
              </a:spcBef>
              <a:spcAft>
                <a:spcPct val="0"/>
              </a:spcAft>
              <a:buClrTx/>
              <a:buSzTx/>
              <a:buFontTx/>
              <a:buNone/>
              <a:defRPr/>
            </a:pPr>
            <a:endParaRPr kumimoji="0" lang="en-US" altLang="zh-CN" sz="1800" b="0" i="0" u="none" strike="noStrike" kern="0" cap="none" spc="0" normalizeH="0" baseline="0" noProof="0" dirty="0" smtClean="0">
              <a:ln>
                <a:noFill/>
              </a:ln>
              <a:solidFill>
                <a:srgbClr val="003C54"/>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Tx/>
              <a:buFontTx/>
              <a:buNone/>
              <a:defRPr/>
            </a:pPr>
            <a:endParaRPr kumimoji="0" lang="en-US" altLang="zh-CN" sz="1800" b="0" i="0" u="none" strike="noStrike" kern="0" cap="none" spc="0" normalizeH="0" baseline="0" noProof="0" dirty="0" smtClean="0">
              <a:ln>
                <a:noFill/>
              </a:ln>
              <a:solidFill>
                <a:srgbClr val="003C54"/>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
                <a:srgbClr val="808000"/>
              </a:buClr>
              <a:buSzTx/>
              <a:buFont typeface="Wingdings" panose="05000000000000000000" pitchFamily="2" charset="2"/>
              <a:buChar char="u"/>
              <a:defRPr/>
            </a:pPr>
            <a:r>
              <a:rPr kumimoji="0" lang="en-US" altLang="zh-CN" sz="1800" b="0" i="0" u="none" strike="noStrike" kern="0" cap="none" spc="0" normalizeH="0" baseline="0" noProof="0" dirty="0" smtClean="0">
                <a:ln>
                  <a:noFill/>
                </a:ln>
                <a:solidFill>
                  <a:srgbClr val="003C54"/>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1" i="0" u="none" strike="noStrike" kern="0" cap="none" spc="0" normalizeH="0" baseline="0" noProof="0" dirty="0" smtClean="0">
                <a:ln>
                  <a:noFill/>
                </a:ln>
                <a:solidFill>
                  <a:srgbClr val="003C54"/>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爱必妥的个体化治疗</a:t>
            </a:r>
            <a:r>
              <a:rPr kumimoji="0" lang="zh-CN" altLang="en-US" sz="2000" b="0" i="0" u="none" strike="noStrike" kern="0" cap="none" spc="0" normalizeH="0" baseline="0" noProof="0" dirty="0" smtClean="0">
                <a:ln>
                  <a:noFill/>
                </a:ln>
                <a:solidFill>
                  <a:srgbClr val="003C54"/>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2000" b="0" i="0" u="none" strike="noStrike" kern="0" cap="none" spc="0" normalizeH="0" baseline="0" noProof="0" dirty="0" smtClean="0">
              <a:ln>
                <a:noFill/>
              </a:ln>
              <a:solidFill>
                <a:srgbClr val="003C54"/>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just" defTabSz="914400" rtl="0" eaLnBrk="0" fontAlgn="base" latinLnBrk="0" hangingPunct="0">
              <a:lnSpc>
                <a:spcPct val="100000"/>
              </a:lnSpc>
              <a:spcBef>
                <a:spcPct val="20000"/>
              </a:spcBef>
              <a:spcAft>
                <a:spcPct val="0"/>
              </a:spcAft>
              <a:buClrTx/>
              <a:buSzTx/>
              <a:buFontTx/>
              <a:buNone/>
              <a:defRPr/>
            </a:pPr>
            <a:r>
              <a:rPr kumimoji="0" lang="zh-CN" altLang="en-US" sz="1800" b="0" i="0" u="none" strike="noStrike" kern="0" cap="none" spc="0" normalizeH="0" baseline="0" noProof="0" dirty="0" smtClean="0">
                <a:ln>
                  <a:noFill/>
                </a:ln>
                <a:solidFill>
                  <a:srgbClr val="003C54"/>
                </a:solidFill>
                <a:effectLst/>
                <a:uLnTx/>
                <a:uFillTx/>
                <a:latin typeface="微软雅黑" panose="020B0503020204020204" pitchFamily="34" charset="-122"/>
                <a:ea typeface="微软雅黑" panose="020B0503020204020204" pitchFamily="34" charset="-122"/>
              </a:rPr>
              <a:t>     </a:t>
            </a:r>
            <a:r>
              <a:rPr lang="zh-CN" altLang="en-US" kern="0" dirty="0" smtClean="0">
                <a:solidFill>
                  <a:srgbClr val="003C54"/>
                </a:solidFill>
                <a:latin typeface="微软雅黑" panose="020B0503020204020204" pitchFamily="34" charset="-122"/>
                <a:ea typeface="微软雅黑" panose="020B0503020204020204" pitchFamily="34" charset="-122"/>
              </a:rPr>
              <a:t>通过检测肿瘤患者</a:t>
            </a:r>
            <a:r>
              <a:rPr lang="zh-CN" altLang="en-US" b="1" kern="0" dirty="0" smtClean="0">
                <a:solidFill>
                  <a:srgbClr val="FF0000"/>
                </a:solidFill>
                <a:latin typeface="微软雅黑" panose="020B0503020204020204" pitchFamily="34" charset="-122"/>
                <a:ea typeface="微软雅黑" panose="020B0503020204020204" pitchFamily="34" charset="-122"/>
              </a:rPr>
              <a:t>基因</a:t>
            </a:r>
            <a:r>
              <a:rPr lang="zh-CN" altLang="en-US" kern="0" dirty="0" smtClean="0">
                <a:solidFill>
                  <a:srgbClr val="003C54"/>
                </a:solidFill>
                <a:latin typeface="微软雅黑" panose="020B0503020204020204" pitchFamily="34" charset="-122"/>
                <a:ea typeface="微软雅黑" panose="020B0503020204020204" pitchFamily="34" charset="-122"/>
              </a:rPr>
              <a:t>状态，选择最适合的药物，以求最小的风险达到最佳的治疗效果。</a:t>
            </a:r>
          </a:p>
          <a:p>
            <a:pPr marL="342900" marR="0" lvl="0" indent="-342900" algn="just" defTabSz="914400" rtl="0" eaLnBrk="0" fontAlgn="base" latinLnBrk="0" hangingPunct="0">
              <a:lnSpc>
                <a:spcPct val="100000"/>
              </a:lnSpc>
              <a:spcBef>
                <a:spcPct val="20000"/>
              </a:spcBef>
              <a:spcAft>
                <a:spcPct val="0"/>
              </a:spcAft>
              <a:buClrTx/>
              <a:buSzTx/>
              <a:buFontTx/>
              <a:buNone/>
              <a:defRPr/>
            </a:pPr>
            <a:r>
              <a:rPr kumimoji="0" lang="zh-CN" altLang="en-US" sz="1800" b="0" i="0" u="none" strike="noStrike" kern="0" cap="none" spc="0" normalizeH="0" baseline="0" noProof="0" dirty="0" smtClean="0">
                <a:ln>
                  <a:noFill/>
                </a:ln>
                <a:solidFill>
                  <a:schemeClr val="tx1"/>
                </a:solidFill>
                <a:effectLst/>
                <a:uLnTx/>
                <a:uFillTx/>
                <a:latin typeface="宋体" panose="02010600030101010101" pitchFamily="2" charset="-122"/>
                <a:ea typeface="+mn-ea"/>
                <a:cs typeface="+mn-cs"/>
              </a:rPr>
              <a:t>  </a:t>
            </a:r>
            <a:endParaRPr kumimoji="0" lang="zh-CN" altLang="en-US" sz="1800" b="0" i="0" u="none" strike="noStrike" kern="0" cap="none" spc="0" normalizeH="0" baseline="0" noProof="0" dirty="0">
              <a:ln>
                <a:noFill/>
              </a:ln>
              <a:solidFill>
                <a:schemeClr val="tx1"/>
              </a:solidFill>
              <a:effectLst/>
              <a:uLnTx/>
              <a:uFillTx/>
              <a:latin typeface="宋体" panose="02010600030101010101" pitchFamily="2" charset="-122"/>
              <a:ea typeface="+mn-ea"/>
              <a:cs typeface="+mn-cs"/>
            </a:endParaRPr>
          </a:p>
        </p:txBody>
      </p:sp>
      <p:pic>
        <p:nvPicPr>
          <p:cNvPr id="4" name="Picture 5" descr="无标题5"/>
          <p:cNvPicPr>
            <a:picLocks noChangeAspect="1" noChangeArrowheads="1"/>
          </p:cNvPicPr>
          <p:nvPr/>
        </p:nvPicPr>
        <p:blipFill>
          <a:blip r:embed="rId3" cstate="print"/>
          <a:srcRect/>
          <a:stretch>
            <a:fillRect/>
          </a:stretch>
        </p:blipFill>
        <p:spPr>
          <a:xfrm>
            <a:off x="609600" y="1607610"/>
            <a:ext cx="2188248" cy="1607423"/>
          </a:xfrm>
          <a:prstGeom prst="rect">
            <a:avLst/>
          </a:prstGeom>
          <a:noFill/>
        </p:spPr>
      </p:pic>
      <p:sp>
        <p:nvSpPr>
          <p:cNvPr id="5" name="TextBox 4"/>
          <p:cNvSpPr txBox="1"/>
          <p:nvPr/>
        </p:nvSpPr>
        <p:spPr>
          <a:xfrm>
            <a:off x="399567" y="3380696"/>
            <a:ext cx="4148394" cy="2585323"/>
          </a:xfrm>
          <a:prstGeom prst="rect">
            <a:avLst/>
          </a:prstGeom>
          <a:noFill/>
        </p:spPr>
        <p:txBody>
          <a:bodyPr wrap="square" rtlCol="0">
            <a:spAutoFit/>
          </a:bodyPr>
          <a:lstStyle/>
          <a:p>
            <a:pPr algn="just">
              <a:lnSpc>
                <a:spcPct val="150000"/>
              </a:lnSpc>
              <a:buFontTx/>
              <a:buNone/>
            </a:pPr>
            <a:r>
              <a:rPr lang="zh-CN" altLang="en-US" sz="1800" dirty="0" smtClean="0">
                <a:solidFill>
                  <a:srgbClr val="0075A4"/>
                </a:solidFill>
                <a:latin typeface="微软雅黑" panose="020B0503020204020204" pitchFamily="34" charset="-122"/>
                <a:ea typeface="微软雅黑" panose="020B0503020204020204" pitchFamily="34" charset="-122"/>
              </a:rPr>
              <a:t>【药品名称】</a:t>
            </a:r>
          </a:p>
          <a:p>
            <a:pPr>
              <a:lnSpc>
                <a:spcPct val="150000"/>
              </a:lnSpc>
              <a:buFontTx/>
              <a:buNone/>
            </a:pPr>
            <a:r>
              <a:rPr lang="zh-CN" altLang="en-US" sz="1800" dirty="0" smtClean="0">
                <a:solidFill>
                  <a:srgbClr val="0075A4"/>
                </a:solidFill>
                <a:latin typeface="微软雅黑" panose="020B0503020204020204" pitchFamily="34" charset="-122"/>
                <a:ea typeface="微软雅黑" panose="020B0503020204020204" pitchFamily="34" charset="-122"/>
              </a:rPr>
              <a:t>商品名：爱必妥</a:t>
            </a:r>
          </a:p>
          <a:p>
            <a:pPr>
              <a:lnSpc>
                <a:spcPct val="150000"/>
              </a:lnSpc>
              <a:buFontTx/>
              <a:buNone/>
            </a:pPr>
            <a:r>
              <a:rPr lang="zh-CN" altLang="en-US" sz="1800" dirty="0" smtClean="0">
                <a:solidFill>
                  <a:srgbClr val="0075A4"/>
                </a:solidFill>
                <a:latin typeface="微软雅黑" panose="020B0503020204020204" pitchFamily="34" charset="-122"/>
                <a:ea typeface="微软雅黑" panose="020B0503020204020204" pitchFamily="34" charset="-122"/>
              </a:rPr>
              <a:t>通用名：</a:t>
            </a:r>
            <a:r>
              <a:rPr lang="zh-CN" altLang="en-US" sz="1800" b="1" dirty="0" smtClean="0">
                <a:solidFill>
                  <a:srgbClr val="FF0000"/>
                </a:solidFill>
                <a:latin typeface="微软雅黑" panose="020B0503020204020204" pitchFamily="34" charset="-122"/>
                <a:ea typeface="微软雅黑" panose="020B0503020204020204" pitchFamily="34" charset="-122"/>
              </a:rPr>
              <a:t>西妥昔单抗</a:t>
            </a:r>
          </a:p>
          <a:p>
            <a:pPr>
              <a:lnSpc>
                <a:spcPct val="150000"/>
              </a:lnSpc>
              <a:buFontTx/>
              <a:buNone/>
            </a:pPr>
            <a:r>
              <a:rPr lang="zh-CN" altLang="en-US" sz="1800" dirty="0" smtClean="0">
                <a:solidFill>
                  <a:srgbClr val="0075A4"/>
                </a:solidFill>
                <a:latin typeface="微软雅黑" panose="020B0503020204020204" pitchFamily="34" charset="-122"/>
                <a:ea typeface="微软雅黑" panose="020B0503020204020204" pitchFamily="34" charset="-122"/>
              </a:rPr>
              <a:t>英文商品名：</a:t>
            </a:r>
            <a:r>
              <a:rPr lang="zh-CN" altLang="en-US" sz="1800" dirty="0" smtClean="0">
                <a:solidFill>
                  <a:srgbClr val="0075A4"/>
                </a:solidFill>
                <a:latin typeface="微软雅黑" panose="020B0503020204020204" pitchFamily="34" charset="-122"/>
                <a:ea typeface="微软雅黑" panose="020B0503020204020204" pitchFamily="34" charset="-122"/>
                <a:cs typeface="Times New Roman" panose="02020603050405020304" pitchFamily="18" charset="0"/>
              </a:rPr>
              <a:t>Erbitux</a:t>
            </a:r>
          </a:p>
          <a:p>
            <a:pPr>
              <a:lnSpc>
                <a:spcPct val="150000"/>
              </a:lnSpc>
              <a:buFontTx/>
              <a:buNone/>
            </a:pPr>
            <a:r>
              <a:rPr lang="zh-CN" altLang="en-US" sz="1800" dirty="0" smtClean="0">
                <a:solidFill>
                  <a:srgbClr val="0075A4"/>
                </a:solidFill>
                <a:latin typeface="微软雅黑" panose="020B0503020204020204" pitchFamily="34" charset="-122"/>
                <a:ea typeface="微软雅黑" panose="020B0503020204020204" pitchFamily="34" charset="-122"/>
                <a:cs typeface="Times New Roman" panose="02020603050405020304" pitchFamily="18" charset="0"/>
              </a:rPr>
              <a:t>英文通用名：cetuximab</a:t>
            </a:r>
            <a:endParaRPr lang="en-US" altLang="zh-CN" sz="1800" dirty="0" smtClean="0">
              <a:solidFill>
                <a:srgbClr val="0075A4"/>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dirty="0" smtClean="0">
                <a:solidFill>
                  <a:srgbClr val="0075A4"/>
                </a:solidFill>
                <a:latin typeface="微软雅黑" panose="020B0503020204020204" pitchFamily="34" charset="-122"/>
                <a:ea typeface="微软雅黑" panose="020B0503020204020204" pitchFamily="34" charset="-122"/>
              </a:rPr>
              <a:t>生产企业：德国默克雪兰诺公司</a:t>
            </a:r>
          </a:p>
        </p:txBody>
      </p:sp>
      <p:sp>
        <p:nvSpPr>
          <p:cNvPr id="6" name="Rectangle 3"/>
          <p:cNvSpPr>
            <a:spLocks noGrp="1" noChangeArrowheads="1"/>
          </p:cNvSpPr>
          <p:nvPr>
            <p:ph type="title"/>
          </p:nvPr>
        </p:nvSpPr>
        <p:spPr>
          <a:xfrm>
            <a:off x="447675" y="954315"/>
            <a:ext cx="8229600" cy="1219200"/>
          </a:xfrm>
        </p:spPr>
        <p:txBody>
          <a:bodyPr anchor="t">
            <a:noAutofit/>
          </a:bodyPr>
          <a:lstStyle/>
          <a:p>
            <a:r>
              <a:rPr lang="zh-CN" altLang="en-US" sz="1800" b="1" spc="300" dirty="0">
                <a:latin typeface="微软雅黑" panose="020B0503020204020204" pitchFamily="34" charset="-122"/>
                <a:ea typeface="微软雅黑" panose="020B0503020204020204" pitchFamily="34" charset="-122"/>
                <a:cs typeface="+mn-cs"/>
                <a:sym typeface="Arial" panose="020B0604020202020204" pitchFamily="34" charset="0"/>
              </a:rPr>
              <a:t>爱必</a:t>
            </a:r>
            <a:r>
              <a:rPr lang="zh-CN" altLang="en-US" sz="1800" b="1" spc="300" dirty="0" smtClean="0">
                <a:latin typeface="微软雅黑" panose="020B0503020204020204" pitchFamily="34" charset="-122"/>
                <a:ea typeface="微软雅黑" panose="020B0503020204020204" pitchFamily="34" charset="-122"/>
                <a:cs typeface="+mn-cs"/>
                <a:sym typeface="Arial" panose="020B0604020202020204" pitchFamily="34" charset="0"/>
              </a:rPr>
              <a:t>妥</a:t>
            </a:r>
            <a:r>
              <a:rPr lang="en-US" altLang="zh-CN" sz="1800" dirty="0" smtClean="0">
                <a:solidFill>
                  <a:srgbClr val="0075A4"/>
                </a:solidFill>
                <a:latin typeface="微软雅黑" panose="020B0503020204020204" pitchFamily="34" charset="-122"/>
                <a:ea typeface="微软雅黑" panose="020B0503020204020204" pitchFamily="34" charset="-122"/>
              </a:rPr>
              <a:t/>
            </a:r>
            <a:br>
              <a:rPr lang="en-US" altLang="zh-CN" sz="1800" dirty="0" smtClean="0">
                <a:solidFill>
                  <a:srgbClr val="0075A4"/>
                </a:solidFill>
                <a:latin typeface="微软雅黑" panose="020B0503020204020204" pitchFamily="34" charset="-122"/>
                <a:ea typeface="微软雅黑" panose="020B0503020204020204" pitchFamily="34" charset="-122"/>
              </a:rPr>
            </a:br>
            <a:r>
              <a:rPr lang="zh-CN" altLang="en-US" sz="1800" dirty="0" smtClean="0">
                <a:solidFill>
                  <a:srgbClr val="0075A4"/>
                </a:solidFill>
                <a:latin typeface="微软雅黑" panose="020B0503020204020204" pitchFamily="34" charset="-122"/>
                <a:ea typeface="微软雅黑" panose="020B0503020204020204" pitchFamily="34" charset="-122"/>
              </a:rPr>
              <a:t>---</a:t>
            </a:r>
            <a:r>
              <a:rPr lang="zh-CN" altLang="en-US" sz="1800" b="1" spc="300" dirty="0">
                <a:latin typeface="微软雅黑" panose="020B0503020204020204" pitchFamily="34" charset="-122"/>
                <a:ea typeface="微软雅黑" panose="020B0503020204020204" pitchFamily="34" charset="-122"/>
                <a:cs typeface="+mn-cs"/>
                <a:sym typeface="Arial" panose="020B0604020202020204" pitchFamily="34" charset="0"/>
              </a:rPr>
              <a:t>第一个获准上市的靶向单克隆抗体</a:t>
            </a:r>
            <a:br>
              <a:rPr lang="zh-CN" altLang="en-US" sz="1800" b="1" spc="300" dirty="0">
                <a:latin typeface="微软雅黑" panose="020B0503020204020204" pitchFamily="34" charset="-122"/>
                <a:ea typeface="微软雅黑" panose="020B0503020204020204" pitchFamily="34" charset="-122"/>
                <a:cs typeface="+mn-cs"/>
                <a:sym typeface="Arial" panose="020B0604020202020204" pitchFamily="34" charset="0"/>
              </a:rPr>
            </a:br>
            <a:endParaRPr lang="zh-CN" altLang="en-US" sz="1800" b="1" spc="300" dirty="0">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7" name="TextBox 6"/>
          <p:cNvSpPr txBox="1"/>
          <p:nvPr/>
        </p:nvSpPr>
        <p:spPr>
          <a:xfrm>
            <a:off x="602351" y="150108"/>
            <a:ext cx="6611252" cy="830997"/>
          </a:xfrm>
          <a:prstGeom prst="rect">
            <a:avLst/>
          </a:prstGeom>
          <a:noFill/>
        </p:spPr>
        <p:txBody>
          <a:bodyPr wrap="square" rtlCol="0">
            <a:spAutoFit/>
          </a:bodyPr>
          <a:lstStyle/>
          <a:p>
            <a:r>
              <a:rPr lang="en-US" altLang="zh-CN" sz="2400" b="1" dirty="0" smtClean="0">
                <a:solidFill>
                  <a:srgbClr val="0085AB"/>
                </a:solidFill>
                <a:latin typeface="微软雅黑" panose="020B0503020204020204" pitchFamily="34" charset="-122"/>
                <a:ea typeface="微软雅黑" panose="020B0503020204020204" pitchFamily="34" charset="-122"/>
              </a:rPr>
              <a:t>KRAS&amp;NRAS&amp;BRAF&amp;PIK3CA</a:t>
            </a:r>
            <a:r>
              <a:rPr lang="zh-CN" altLang="en-US" sz="2400" b="1" dirty="0" smtClean="0">
                <a:solidFill>
                  <a:srgbClr val="0085AB"/>
                </a:solidFill>
                <a:latin typeface="微软雅黑" panose="020B0503020204020204" pitchFamily="34" charset="-122"/>
                <a:ea typeface="微软雅黑" panose="020B0503020204020204" pitchFamily="34" charset="-122"/>
              </a:rPr>
              <a:t>基因与</a:t>
            </a:r>
            <a:endParaRPr lang="en-US" altLang="zh-CN" sz="2400" b="1" dirty="0" smtClean="0">
              <a:solidFill>
                <a:srgbClr val="0085AB"/>
              </a:solidFill>
              <a:latin typeface="微软雅黑" panose="020B0503020204020204" pitchFamily="34" charset="-122"/>
              <a:ea typeface="微软雅黑" panose="020B0503020204020204" pitchFamily="34" charset="-122"/>
            </a:endParaRPr>
          </a:p>
          <a:p>
            <a:r>
              <a:rPr lang="zh-CN" altLang="en-US" sz="2400" b="1" dirty="0" smtClean="0">
                <a:solidFill>
                  <a:srgbClr val="0085AB"/>
                </a:solidFill>
                <a:latin typeface="微软雅黑" panose="020B0503020204020204" pitchFamily="34" charset="-122"/>
                <a:ea typeface="微软雅黑" panose="020B0503020204020204" pitchFamily="34" charset="-122"/>
              </a:rPr>
              <a:t>靶向药物爱必妥</a:t>
            </a:r>
            <a:endParaRPr lang="zh-CN" altLang="en-US" sz="2400" b="1" dirty="0">
              <a:solidFill>
                <a:srgbClr val="0085AB"/>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1"/>
            <a:ext cx="9144000" cy="859351"/>
            <a:chOff x="48216" y="-1"/>
            <a:chExt cx="9144000" cy="859351"/>
          </a:xfrm>
        </p:grpSpPr>
        <p:pic>
          <p:nvPicPr>
            <p:cNvPr id="10" name="Picture 3" descr="E:\3_工作文件\4_CTC宣传\PPT素材\logo友芝友医疗科技-01.png"/>
            <p:cNvPicPr>
              <a:picLocks noChangeAspect="1" noChangeArrowheads="1"/>
            </p:cNvPicPr>
            <p:nvPr/>
          </p:nvPicPr>
          <p:blipFill>
            <a:blip r:embed="rId4" cstate="print"/>
            <a:srcRect b="32053"/>
            <a:stretch>
              <a:fillRect/>
            </a:stretch>
          </p:blipFill>
          <p:spPr bwMode="auto">
            <a:xfrm>
              <a:off x="7596336" y="-1"/>
              <a:ext cx="1547664" cy="857234"/>
            </a:xfrm>
            <a:prstGeom prst="rect">
              <a:avLst/>
            </a:prstGeom>
            <a:noFill/>
          </p:spPr>
        </p:pic>
        <p:cxnSp>
          <p:nvCxnSpPr>
            <p:cNvPr id="11" name="直接连接符 10"/>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410051" y="1779133"/>
            <a:ext cx="4143404" cy="642942"/>
          </a:xfrm>
          <a:prstGeom prst="roundRect">
            <a:avLst/>
          </a:prstGeom>
          <a:solidFill>
            <a:srgbClr val="0085AB"/>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结直肠癌患者</a:t>
            </a:r>
            <a:endParaRPr lang="zh-CN" altLang="en-US" sz="1600" dirty="0">
              <a:latin typeface="微软雅黑" panose="020B0503020204020204" pitchFamily="34" charset="-122"/>
              <a:ea typeface="微软雅黑" panose="020B0503020204020204" pitchFamily="34" charset="-122"/>
            </a:endParaRPr>
          </a:p>
        </p:txBody>
      </p:sp>
      <p:cxnSp>
        <p:nvCxnSpPr>
          <p:cNvPr id="3" name="直接箭头连接符 2"/>
          <p:cNvCxnSpPr/>
          <p:nvPr/>
        </p:nvCxnSpPr>
        <p:spPr>
          <a:xfrm rot="5400000">
            <a:off x="4161075" y="2742753"/>
            <a:ext cx="642942" cy="1588"/>
          </a:xfrm>
          <a:prstGeom prst="straightConnector1">
            <a:avLst/>
          </a:prstGeom>
          <a:ln w="381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2481489" y="3136455"/>
            <a:ext cx="4000528" cy="571504"/>
          </a:xfrm>
          <a:prstGeom prst="roundRect">
            <a:avLst/>
          </a:prstGeom>
          <a:solidFill>
            <a:srgbClr val="0085AB"/>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结直肠癌联合基因检测</a:t>
            </a:r>
            <a:endParaRPr lang="en-US" altLang="zh-CN" sz="1600" dirty="0" smtClean="0">
              <a:latin typeface="微软雅黑" panose="020B0503020204020204" pitchFamily="34" charset="-122"/>
              <a:ea typeface="微软雅黑" panose="020B0503020204020204" pitchFamily="34" charset="-122"/>
            </a:endParaRPr>
          </a:p>
          <a:p>
            <a:pPr algn="ct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KRAS</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NRAS</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BRAF</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PIK3CA</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cxnSp>
        <p:nvCxnSpPr>
          <p:cNvPr id="5" name="直接箭头连接符 4"/>
          <p:cNvCxnSpPr/>
          <p:nvPr/>
        </p:nvCxnSpPr>
        <p:spPr>
          <a:xfrm rot="5400000">
            <a:off x="3910248" y="3779399"/>
            <a:ext cx="714380" cy="571504"/>
          </a:xfrm>
          <a:prstGeom prst="straightConnector1">
            <a:avLst/>
          </a:prstGeom>
          <a:ln w="5715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rot="16200000" flipH="1">
            <a:off x="4446033" y="3743679"/>
            <a:ext cx="714380" cy="642942"/>
          </a:xfrm>
          <a:prstGeom prst="straightConnector1">
            <a:avLst/>
          </a:prstGeom>
          <a:ln w="5715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a:xfrm>
            <a:off x="2410051" y="4422339"/>
            <a:ext cx="1571636" cy="571504"/>
          </a:xfrm>
          <a:prstGeom prst="roundRect">
            <a:avLst/>
          </a:prstGeom>
          <a:solidFill>
            <a:srgbClr val="0085AB"/>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未发现突变</a:t>
            </a:r>
            <a:endParaRPr lang="zh-CN" altLang="en-US" sz="1600" dirty="0">
              <a:latin typeface="微软雅黑" panose="020B0503020204020204" pitchFamily="34" charset="-122"/>
              <a:ea typeface="微软雅黑" panose="020B0503020204020204" pitchFamily="34" charset="-122"/>
            </a:endParaRPr>
          </a:p>
        </p:txBody>
      </p:sp>
      <p:sp>
        <p:nvSpPr>
          <p:cNvPr id="8" name="圆角矩形 7"/>
          <p:cNvSpPr/>
          <p:nvPr/>
        </p:nvSpPr>
        <p:spPr>
          <a:xfrm>
            <a:off x="5053257" y="4422339"/>
            <a:ext cx="1857388" cy="571504"/>
          </a:xfrm>
          <a:prstGeom prst="roundRect">
            <a:avLst/>
          </a:prstGeom>
          <a:solidFill>
            <a:srgbClr val="0085AB"/>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发现一个及以上的突变</a:t>
            </a:r>
            <a:endParaRPr lang="zh-CN" altLang="en-US" sz="1600" dirty="0">
              <a:latin typeface="微软雅黑" panose="020B0503020204020204" pitchFamily="34" charset="-122"/>
              <a:ea typeface="微软雅黑" panose="020B0503020204020204" pitchFamily="34" charset="-122"/>
            </a:endParaRPr>
          </a:p>
        </p:txBody>
      </p:sp>
      <p:sp>
        <p:nvSpPr>
          <p:cNvPr id="9" name="圆角矩形 8"/>
          <p:cNvSpPr/>
          <p:nvPr/>
        </p:nvSpPr>
        <p:spPr>
          <a:xfrm>
            <a:off x="1777152" y="5655483"/>
            <a:ext cx="2840608" cy="785818"/>
          </a:xfrm>
          <a:prstGeom prst="roundRect">
            <a:avLst/>
          </a:prstGeom>
          <a:solidFill>
            <a:srgbClr val="0085AB"/>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可进行靶向药物联合治疗</a:t>
            </a:r>
            <a:endParaRPr lang="en-US" altLang="zh-CN" sz="1400" dirty="0" smtClean="0">
              <a:latin typeface="微软雅黑" panose="020B0503020204020204" pitchFamily="34" charset="-122"/>
              <a:ea typeface="微软雅黑" panose="020B0503020204020204" pitchFamily="34" charset="-122"/>
            </a:endParaRPr>
          </a:p>
          <a:p>
            <a:pPr algn="ctr"/>
            <a:r>
              <a:rPr lang="zh-CN" altLang="en-US" sz="1000" dirty="0" smtClean="0">
                <a:latin typeface="微软雅黑" panose="020B0503020204020204" pitchFamily="34" charset="-122"/>
                <a:ea typeface="微软雅黑" panose="020B0503020204020204" pitchFamily="34" charset="-122"/>
              </a:rPr>
              <a:t>（西</a:t>
            </a:r>
            <a:r>
              <a:rPr lang="zh-CN" altLang="en-US" sz="1000" dirty="0">
                <a:latin typeface="微软雅黑" panose="020B0503020204020204" pitchFamily="34" charset="-122"/>
                <a:ea typeface="微软雅黑" panose="020B0503020204020204" pitchFamily="34" charset="-122"/>
              </a:rPr>
              <a:t>妥昔单抗</a:t>
            </a:r>
            <a:r>
              <a:rPr lang="en-US" altLang="zh-CN" sz="1000" dirty="0">
                <a:latin typeface="微软雅黑" panose="020B0503020204020204" pitchFamily="34" charset="-122"/>
                <a:ea typeface="微软雅黑" panose="020B0503020204020204" pitchFamily="34" charset="-122"/>
              </a:rPr>
              <a:t>+</a:t>
            </a:r>
            <a:r>
              <a:rPr lang="en-US" altLang="zh-CN" sz="1000" dirty="0" smtClean="0">
                <a:latin typeface="微软雅黑" panose="020B0503020204020204" pitchFamily="34" charset="-122"/>
                <a:ea typeface="微软雅黑" panose="020B0503020204020204" pitchFamily="34" charset="-122"/>
              </a:rPr>
              <a:t>FOLIRI</a:t>
            </a:r>
            <a:r>
              <a:rPr lang="zh-CN" altLang="en-US" sz="1000" dirty="0" smtClean="0">
                <a:latin typeface="微软雅黑" panose="020B0503020204020204" pitchFamily="34" charset="-122"/>
                <a:ea typeface="微软雅黑" panose="020B0503020204020204" pitchFamily="34" charset="-122"/>
              </a:rPr>
              <a:t>联合</a:t>
            </a:r>
            <a:r>
              <a:rPr lang="zh-CN" altLang="en-US" sz="1000" dirty="0">
                <a:latin typeface="微软雅黑" panose="020B0503020204020204" pitchFamily="34" charset="-122"/>
                <a:ea typeface="微软雅黑" panose="020B0503020204020204" pitchFamily="34" charset="-122"/>
              </a:rPr>
              <a:t>治疗</a:t>
            </a:r>
            <a:endParaRPr lang="en-US" altLang="zh-CN" sz="1000" dirty="0">
              <a:latin typeface="微软雅黑" panose="020B0503020204020204" pitchFamily="34" charset="-122"/>
              <a:ea typeface="微软雅黑" panose="020B0503020204020204" pitchFamily="34" charset="-122"/>
            </a:endParaRPr>
          </a:p>
          <a:p>
            <a:pPr algn="ct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帕尼单抗</a:t>
            </a:r>
            <a:r>
              <a:rPr lang="en-US" altLang="zh-CN" sz="1000" dirty="0">
                <a:latin typeface="微软雅黑" panose="020B0503020204020204" pitchFamily="34" charset="-122"/>
                <a:ea typeface="微软雅黑" panose="020B0503020204020204" pitchFamily="34" charset="-122"/>
              </a:rPr>
              <a:t>+FOLFOX</a:t>
            </a:r>
            <a:r>
              <a:rPr lang="zh-CN" altLang="en-US" sz="1000" dirty="0">
                <a:latin typeface="微软雅黑" panose="020B0503020204020204" pitchFamily="34" charset="-122"/>
                <a:ea typeface="微软雅黑" panose="020B0503020204020204" pitchFamily="34" charset="-122"/>
              </a:rPr>
              <a:t>联合</a:t>
            </a:r>
            <a:r>
              <a:rPr lang="zh-CN" altLang="en-US" sz="1000" dirty="0" smtClean="0">
                <a:latin typeface="微软雅黑" panose="020B0503020204020204" pitchFamily="34" charset="-122"/>
                <a:ea typeface="微软雅黑" panose="020B0503020204020204" pitchFamily="34" charset="-122"/>
              </a:rPr>
              <a:t>治疗）</a:t>
            </a:r>
            <a:endParaRPr lang="zh-CN" altLang="en-US" sz="1000" dirty="0">
              <a:latin typeface="微软雅黑" panose="020B0503020204020204" pitchFamily="34" charset="-122"/>
              <a:ea typeface="微软雅黑" panose="020B0503020204020204" pitchFamily="34" charset="-122"/>
            </a:endParaRPr>
          </a:p>
        </p:txBody>
      </p:sp>
      <p:sp>
        <p:nvSpPr>
          <p:cNvPr id="10" name="圆角矩形 9"/>
          <p:cNvSpPr/>
          <p:nvPr/>
        </p:nvSpPr>
        <p:spPr>
          <a:xfrm>
            <a:off x="5196132" y="5636785"/>
            <a:ext cx="1928826" cy="785818"/>
          </a:xfrm>
          <a:prstGeom prst="roundRect">
            <a:avLst/>
          </a:prstGeom>
          <a:solidFill>
            <a:srgbClr val="0085AB"/>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无法进行靶向药物联合治疗</a:t>
            </a:r>
            <a:endParaRPr lang="zh-CN" altLang="en-US" sz="1600" dirty="0">
              <a:latin typeface="微软雅黑" panose="020B0503020204020204" pitchFamily="34" charset="-122"/>
              <a:ea typeface="微软雅黑" panose="020B0503020204020204" pitchFamily="34" charset="-122"/>
            </a:endParaRPr>
          </a:p>
        </p:txBody>
      </p:sp>
      <p:cxnSp>
        <p:nvCxnSpPr>
          <p:cNvPr id="11" name="直接箭头连接符 10"/>
          <p:cNvCxnSpPr/>
          <p:nvPr/>
        </p:nvCxnSpPr>
        <p:spPr>
          <a:xfrm rot="5400000">
            <a:off x="2875191" y="5314521"/>
            <a:ext cx="642942" cy="1588"/>
          </a:xfrm>
          <a:prstGeom prst="straightConnector1">
            <a:avLst/>
          </a:prstGeom>
          <a:ln w="381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rot="5400000">
            <a:off x="5804149" y="5314521"/>
            <a:ext cx="642942" cy="1588"/>
          </a:xfrm>
          <a:prstGeom prst="straightConnector1">
            <a:avLst/>
          </a:prstGeom>
          <a:ln w="381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5" name="灯片编号占位符 14"/>
          <p:cNvSpPr>
            <a:spLocks noGrp="1"/>
          </p:cNvSpPr>
          <p:nvPr>
            <p:ph type="sldNum" sz="quarter" idx="12"/>
          </p:nvPr>
        </p:nvSpPr>
        <p:spPr/>
        <p:txBody>
          <a:bodyPr/>
          <a:lstStyle/>
          <a:p>
            <a:fld id="{8592E714-8771-4256-B120-A1444CD7D5F3}" type="slidenum">
              <a:rPr lang="zh-HK" altLang="en-US" smtClean="0"/>
              <a:pPr/>
              <a:t>49</a:t>
            </a:fld>
            <a:endParaRPr lang="zh-HK" altLang="en-US"/>
          </a:p>
        </p:txBody>
      </p:sp>
      <p:sp>
        <p:nvSpPr>
          <p:cNvPr id="29" name="矩形 28"/>
          <p:cNvSpPr/>
          <p:nvPr/>
        </p:nvSpPr>
        <p:spPr>
          <a:xfrm>
            <a:off x="537047" y="175171"/>
            <a:ext cx="1803400" cy="506890"/>
          </a:xfrm>
          <a:prstGeom prst="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latin typeface="微软雅黑" panose="020B0503020204020204" pitchFamily="34" charset="-122"/>
                <a:ea typeface="微软雅黑" panose="020B0503020204020204" pitchFamily="34" charset="-122"/>
              </a:rPr>
              <a:t>结直肠癌联检</a:t>
            </a:r>
            <a:endParaRPr lang="zh-CN" altLang="en-US" sz="1600" b="1"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0" y="-1"/>
            <a:ext cx="9144000" cy="859351"/>
            <a:chOff x="48216" y="-1"/>
            <a:chExt cx="9144000" cy="859351"/>
          </a:xfrm>
        </p:grpSpPr>
        <p:pic>
          <p:nvPicPr>
            <p:cNvPr id="31"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1"/>
              <a:ext cx="1547664" cy="857234"/>
            </a:xfrm>
            <a:prstGeom prst="rect">
              <a:avLst/>
            </a:prstGeom>
            <a:noFill/>
          </p:spPr>
        </p:pic>
        <p:cxnSp>
          <p:nvCxnSpPr>
            <p:cNvPr id="32" name="直接连接符 31"/>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IMG_1978.JPG"/>
          <p:cNvPicPr>
            <a:picLocks noChangeAspect="1"/>
          </p:cNvPicPr>
          <p:nvPr/>
        </p:nvPicPr>
        <p:blipFill rotWithShape="1">
          <a:blip r:embed="rId2" cstate="print"/>
          <a:srcRect t="4480"/>
          <a:stretch>
            <a:fillRect/>
          </a:stretch>
        </p:blipFill>
        <p:spPr>
          <a:xfrm>
            <a:off x="1043608" y="3941717"/>
            <a:ext cx="1305907" cy="1470691"/>
          </a:xfrm>
          <a:prstGeom prst="rect">
            <a:avLst/>
          </a:prstGeom>
          <a:ln>
            <a:noFill/>
          </a:ln>
          <a:effectLst>
            <a:outerShdw blurRad="292100" dist="139700" dir="2700000" algn="tl" rotWithShape="0">
              <a:srgbClr val="333333">
                <a:alpha val="65000"/>
              </a:srgbClr>
            </a:outerShdw>
          </a:effectLst>
        </p:spPr>
      </p:pic>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30486"/>
          <a:stretch>
            <a:fillRect/>
          </a:stretch>
        </p:blipFill>
        <p:spPr bwMode="auto">
          <a:xfrm>
            <a:off x="1043608" y="1809739"/>
            <a:ext cx="1305907" cy="14270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内容占位符 3"/>
          <p:cNvPicPr>
            <a:picLocks noGrp="1" noChangeAspect="1"/>
          </p:cNvPicPr>
          <p:nvPr>
            <p:ph idx="1"/>
          </p:nvPr>
        </p:nvPicPr>
        <p:blipFill rotWithShape="1">
          <a:blip r:embed="rId4" cstate="print">
            <a:extLst>
              <a:ext uri="{28A0092B-C50C-407E-A947-70E740481C1C}">
                <a14:useLocalDpi xmlns:a14="http://schemas.microsoft.com/office/drawing/2010/main" xmlns="" val="0"/>
              </a:ext>
            </a:extLst>
          </a:blip>
          <a:srcRect r="23636"/>
          <a:stretch>
            <a:fillRect/>
          </a:stretch>
        </p:blipFill>
        <p:spPr>
          <a:xfrm>
            <a:off x="4270982" y="3951326"/>
            <a:ext cx="1309130" cy="1461081"/>
          </a:xfrm>
        </p:spPr>
      </p:pic>
      <p:pic>
        <p:nvPicPr>
          <p:cNvPr id="12" name="Picture 3"/>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r="7096" b="8465"/>
          <a:stretch>
            <a:fillRect/>
          </a:stretch>
        </p:blipFill>
        <p:spPr bwMode="auto">
          <a:xfrm>
            <a:off x="4198974" y="1809739"/>
            <a:ext cx="1309130" cy="14270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 name="TextBox 12"/>
          <p:cNvSpPr txBox="1"/>
          <p:nvPr/>
        </p:nvSpPr>
        <p:spPr>
          <a:xfrm>
            <a:off x="2424746" y="1953582"/>
            <a:ext cx="1800200" cy="1015663"/>
          </a:xfrm>
          <a:prstGeom prst="rect">
            <a:avLst/>
          </a:prstGeom>
          <a:noFill/>
        </p:spPr>
        <p:txBody>
          <a:bodyPr wrap="square" rtlCol="0">
            <a:spAutoFit/>
          </a:bodyPr>
          <a:lstStyle/>
          <a:p>
            <a:pPr>
              <a:lnSpc>
                <a:spcPct val="150000"/>
              </a:lnSpc>
            </a:pPr>
            <a:r>
              <a:rPr lang="zh-CN" altLang="en-US" sz="1200" b="1" dirty="0" smtClean="0">
                <a:solidFill>
                  <a:srgbClr val="0086AB"/>
                </a:solidFill>
                <a:latin typeface="微软雅黑" panose="020B0503020204020204" pitchFamily="34" charset="-122"/>
                <a:ea typeface="微软雅黑" panose="020B0503020204020204" pitchFamily="34" charset="-122"/>
              </a:rPr>
              <a:t>阜外医院胡盛寿院士：</a:t>
            </a:r>
            <a:endParaRPr lang="en-US" altLang="zh-CN" sz="1200" b="1" dirty="0" smtClean="0">
              <a:solidFill>
                <a:srgbClr val="0086AB"/>
              </a:solidFill>
              <a:latin typeface="微软雅黑" panose="020B0503020204020204" pitchFamily="34" charset="-122"/>
              <a:ea typeface="微软雅黑" panose="020B0503020204020204" pitchFamily="34" charset="-122"/>
            </a:endParaRPr>
          </a:p>
          <a:p>
            <a:r>
              <a:rPr lang="zh-CN" altLang="en-US" sz="1100" dirty="0" smtClean="0">
                <a:latin typeface="微软雅黑" panose="020B0503020204020204" pitchFamily="34" charset="-122"/>
                <a:ea typeface="微软雅黑" panose="020B0503020204020204" pitchFamily="34" charset="-122"/>
              </a:rPr>
              <a:t>心脑血管用药的安全性不容忽视，需要重视基因所带来的影响</a:t>
            </a:r>
            <a:endParaRPr lang="en-US" altLang="zh-CN" sz="1100" dirty="0" smtClean="0">
              <a:latin typeface="微软雅黑" panose="020B0503020204020204" pitchFamily="34" charset="-122"/>
              <a:ea typeface="微软雅黑" panose="020B0503020204020204" pitchFamily="34" charset="-122"/>
            </a:endParaRPr>
          </a:p>
          <a:p>
            <a:r>
              <a:rPr lang="en-US" altLang="zh-CN" sz="900" dirty="0">
                <a:latin typeface="微软雅黑" panose="020B0503020204020204" pitchFamily="34" charset="-122"/>
                <a:ea typeface="微软雅黑" panose="020B0503020204020204" pitchFamily="34" charset="-122"/>
              </a:rPr>
              <a:t> </a:t>
            </a:r>
            <a:r>
              <a:rPr lang="en-US" altLang="zh-CN" sz="900" dirty="0" smtClean="0">
                <a:latin typeface="微软雅黑" panose="020B0503020204020204" pitchFamily="34" charset="-122"/>
                <a:ea typeface="微软雅黑" panose="020B0503020204020204" pitchFamily="34" charset="-122"/>
              </a:rPr>
              <a:t>            </a:t>
            </a:r>
            <a:r>
              <a:rPr lang="en-US" altLang="zh-CN" sz="800" dirty="0" smtClean="0">
                <a:latin typeface="微软雅黑" panose="020B0503020204020204" pitchFamily="34" charset="-122"/>
                <a:ea typeface="微软雅黑" panose="020B0503020204020204" pitchFamily="34" charset="-122"/>
              </a:rPr>
              <a:t>——</a:t>
            </a:r>
            <a:r>
              <a:rPr lang="zh-CN" altLang="en-US" sz="800" dirty="0" smtClean="0">
                <a:latin typeface="微软雅黑" panose="020B0503020204020204" pitchFamily="34" charset="-122"/>
                <a:ea typeface="微软雅黑" panose="020B0503020204020204" pitchFamily="34" charset="-122"/>
              </a:rPr>
              <a:t>精准心血管病学峰会</a:t>
            </a:r>
            <a:endParaRPr lang="zh-CN" altLang="en-US" sz="800" dirty="0">
              <a:latin typeface="微软雅黑" panose="020B0503020204020204" pitchFamily="34" charset="-122"/>
              <a:ea typeface="微软雅黑" panose="020B0503020204020204" pitchFamily="34" charset="-122"/>
            </a:endParaRPr>
          </a:p>
        </p:txBody>
      </p:sp>
      <p:sp>
        <p:nvSpPr>
          <p:cNvPr id="14" name="TextBox 13"/>
          <p:cNvSpPr txBox="1"/>
          <p:nvPr/>
        </p:nvSpPr>
        <p:spPr>
          <a:xfrm>
            <a:off x="2439629" y="4246175"/>
            <a:ext cx="1800200" cy="907941"/>
          </a:xfrm>
          <a:prstGeom prst="rect">
            <a:avLst/>
          </a:prstGeom>
          <a:noFill/>
        </p:spPr>
        <p:txBody>
          <a:bodyPr wrap="square" rtlCol="0">
            <a:spAutoFit/>
          </a:bodyPr>
          <a:lstStyle/>
          <a:p>
            <a:r>
              <a:rPr lang="zh-CN" altLang="en-US" sz="1200" b="1" dirty="0">
                <a:solidFill>
                  <a:srgbClr val="0086AB"/>
                </a:solidFill>
                <a:latin typeface="微软雅黑" panose="020B0503020204020204" pitchFamily="34" charset="-122"/>
                <a:ea typeface="微软雅黑" panose="020B0503020204020204" pitchFamily="34" charset="-122"/>
              </a:rPr>
              <a:t>阜外</a:t>
            </a:r>
            <a:r>
              <a:rPr lang="zh-CN" altLang="en-US" sz="1200" b="1" dirty="0" smtClean="0">
                <a:solidFill>
                  <a:srgbClr val="0086AB"/>
                </a:solidFill>
                <a:latin typeface="微软雅黑" panose="020B0503020204020204" pitchFamily="34" charset="-122"/>
                <a:ea typeface="微软雅黑" panose="020B0503020204020204" pitchFamily="34" charset="-122"/>
              </a:rPr>
              <a:t>医院惠汝太院长</a:t>
            </a:r>
            <a:r>
              <a:rPr lang="en-US" altLang="zh-CN" sz="1100" dirty="0">
                <a:latin typeface="微软雅黑" panose="020B0503020204020204" pitchFamily="34" charset="-122"/>
                <a:ea typeface="微软雅黑" panose="020B0503020204020204" pitchFamily="34" charset="-122"/>
              </a:rPr>
              <a:t>SLCO1B1</a:t>
            </a:r>
            <a:r>
              <a:rPr lang="zh-CN" altLang="en-US" sz="1100" dirty="0">
                <a:latin typeface="微软雅黑" panose="020B0503020204020204" pitchFamily="34" charset="-122"/>
                <a:ea typeface="微软雅黑" panose="020B0503020204020204" pitchFamily="34" charset="-122"/>
              </a:rPr>
              <a:t>风险基因携带所带来的他汀用药风险不容忽视！</a:t>
            </a:r>
            <a:endParaRPr lang="en-US" altLang="zh-CN" sz="1100" dirty="0">
              <a:latin typeface="微软雅黑" panose="020B0503020204020204" pitchFamily="34" charset="-122"/>
              <a:ea typeface="微软雅黑" panose="020B0503020204020204" pitchFamily="34" charset="-122"/>
            </a:endParaRPr>
          </a:p>
          <a:p>
            <a:r>
              <a:rPr lang="en-US" altLang="zh-CN" sz="800" dirty="0" smtClean="0">
                <a:latin typeface="微软雅黑" panose="020B0503020204020204" pitchFamily="34" charset="-122"/>
                <a:ea typeface="微软雅黑" panose="020B0503020204020204" pitchFamily="34" charset="-122"/>
              </a:rPr>
              <a:t>                ——</a:t>
            </a:r>
            <a:r>
              <a:rPr lang="zh-CN" altLang="en-US" sz="800" dirty="0">
                <a:latin typeface="微软雅黑" panose="020B0503020204020204" pitchFamily="34" charset="-122"/>
                <a:ea typeface="微软雅黑" panose="020B0503020204020204" pitchFamily="34" charset="-122"/>
              </a:rPr>
              <a:t>精准心血管病学峰会</a:t>
            </a:r>
          </a:p>
        </p:txBody>
      </p:sp>
      <p:sp>
        <p:nvSpPr>
          <p:cNvPr id="15" name="TextBox 14"/>
          <p:cNvSpPr txBox="1"/>
          <p:nvPr/>
        </p:nvSpPr>
        <p:spPr>
          <a:xfrm>
            <a:off x="5593098" y="2080295"/>
            <a:ext cx="1800200" cy="923330"/>
          </a:xfrm>
          <a:prstGeom prst="rect">
            <a:avLst/>
          </a:prstGeom>
          <a:noFill/>
        </p:spPr>
        <p:txBody>
          <a:bodyPr wrap="square" rtlCol="0">
            <a:spAutoFit/>
          </a:bodyPr>
          <a:lstStyle/>
          <a:p>
            <a:r>
              <a:rPr lang="zh-CN" altLang="en-US" sz="1200" b="1" dirty="0">
                <a:solidFill>
                  <a:srgbClr val="0086AB"/>
                </a:solidFill>
                <a:latin typeface="微软雅黑" panose="020B0503020204020204" pitchFamily="34" charset="-122"/>
                <a:ea typeface="微软雅黑" panose="020B0503020204020204" pitchFamily="34" charset="-122"/>
              </a:rPr>
              <a:t>阜外</a:t>
            </a:r>
            <a:r>
              <a:rPr lang="zh-CN" altLang="en-US" sz="1200" b="1" dirty="0" smtClean="0">
                <a:solidFill>
                  <a:srgbClr val="0086AB"/>
                </a:solidFill>
                <a:latin typeface="微软雅黑" panose="020B0503020204020204" pitchFamily="34" charset="-122"/>
                <a:ea typeface="微软雅黑" panose="020B0503020204020204" pitchFamily="34" charset="-122"/>
              </a:rPr>
              <a:t>医院荆志成教授：</a:t>
            </a:r>
            <a:endParaRPr lang="en-US" altLang="zh-CN" sz="1200" dirty="0" smtClean="0">
              <a:solidFill>
                <a:srgbClr val="0086AB"/>
              </a:solidFill>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明确基因</a:t>
            </a:r>
            <a:r>
              <a:rPr lang="zh-CN" altLang="en-US" sz="1100" dirty="0" smtClean="0">
                <a:latin typeface="微软雅黑" panose="020B0503020204020204" pitchFamily="34" charset="-122"/>
                <a:ea typeface="微软雅黑" panose="020B0503020204020204" pitchFamily="34" charset="-122"/>
              </a:rPr>
              <a:t>与心脑血管药物疗效</a:t>
            </a:r>
            <a:r>
              <a:rPr lang="zh-CN" altLang="en-US" sz="1100" dirty="0">
                <a:latin typeface="微软雅黑" panose="020B0503020204020204" pitchFamily="34" charset="-122"/>
                <a:ea typeface="微软雅黑" panose="020B0503020204020204" pitchFamily="34" charset="-122"/>
              </a:rPr>
              <a:t>的对应关系，将推动国内精准医疗的蓬勃发展</a:t>
            </a:r>
            <a:endParaRPr lang="en-US" altLang="zh-CN" sz="1100" dirty="0">
              <a:latin typeface="微软雅黑" panose="020B0503020204020204" pitchFamily="34" charset="-122"/>
              <a:ea typeface="微软雅黑" panose="020B0503020204020204" pitchFamily="34" charset="-122"/>
            </a:endParaRPr>
          </a:p>
          <a:p>
            <a:r>
              <a:rPr lang="en-US" altLang="zh-CN" sz="900" dirty="0" smtClean="0">
                <a:latin typeface="微软雅黑" panose="020B0503020204020204" pitchFamily="34" charset="-122"/>
                <a:ea typeface="微软雅黑" panose="020B0503020204020204" pitchFamily="34" charset="-122"/>
              </a:rPr>
              <a:t>                          ——</a:t>
            </a:r>
            <a:r>
              <a:rPr lang="en-US" altLang="zh-CN" sz="900" dirty="0">
                <a:latin typeface="微软雅黑" panose="020B0503020204020204" pitchFamily="34" charset="-122"/>
                <a:ea typeface="微软雅黑" panose="020B0503020204020204" pitchFamily="34" charset="-122"/>
              </a:rPr>
              <a:t>ASC</a:t>
            </a:r>
            <a:r>
              <a:rPr lang="zh-CN" altLang="en-US" sz="900" dirty="0">
                <a:latin typeface="微软雅黑" panose="020B0503020204020204" pitchFamily="34" charset="-122"/>
                <a:ea typeface="微软雅黑" panose="020B0503020204020204" pitchFamily="34" charset="-122"/>
              </a:rPr>
              <a:t>峰会</a:t>
            </a:r>
          </a:p>
        </p:txBody>
      </p:sp>
      <p:sp>
        <p:nvSpPr>
          <p:cNvPr id="16" name="TextBox 15"/>
          <p:cNvSpPr txBox="1"/>
          <p:nvPr/>
        </p:nvSpPr>
        <p:spPr>
          <a:xfrm>
            <a:off x="5629373" y="4246175"/>
            <a:ext cx="1800200" cy="984885"/>
          </a:xfrm>
          <a:prstGeom prst="rect">
            <a:avLst/>
          </a:prstGeom>
          <a:noFill/>
        </p:spPr>
        <p:txBody>
          <a:bodyPr wrap="square" rtlCol="0">
            <a:spAutoFit/>
          </a:bodyPr>
          <a:lstStyle/>
          <a:p>
            <a:r>
              <a:rPr lang="zh-CN" altLang="en-US" sz="1200" b="1" dirty="0">
                <a:solidFill>
                  <a:srgbClr val="0086AB"/>
                </a:solidFill>
                <a:latin typeface="微软雅黑" panose="020B0503020204020204" pitchFamily="34" charset="-122"/>
                <a:ea typeface="微软雅黑" panose="020B0503020204020204" pitchFamily="34" charset="-122"/>
              </a:rPr>
              <a:t>朝阳医院刘丽宏</a:t>
            </a:r>
            <a:r>
              <a:rPr lang="zh-CN" altLang="en-US" sz="1200" b="1" dirty="0" smtClean="0">
                <a:solidFill>
                  <a:srgbClr val="0086AB"/>
                </a:solidFill>
                <a:latin typeface="微软雅黑" panose="020B0503020204020204" pitchFamily="34" charset="-122"/>
                <a:ea typeface="微软雅黑" panose="020B0503020204020204" pitchFamily="34" charset="-122"/>
              </a:rPr>
              <a:t>院长：</a:t>
            </a:r>
            <a:endParaRPr lang="en-US" altLang="zh-CN" sz="1200" b="1" dirty="0">
              <a:solidFill>
                <a:srgbClr val="0086AB"/>
              </a:solidFill>
              <a:latin typeface="微软雅黑" panose="020B0503020204020204" pitchFamily="34" charset="-122"/>
              <a:ea typeface="微软雅黑" panose="020B0503020204020204" pitchFamily="34" charset="-122"/>
            </a:endParaRPr>
          </a:p>
          <a:p>
            <a:r>
              <a:rPr lang="zh-CN" altLang="en-US" sz="1100" dirty="0">
                <a:latin typeface="微软雅黑" panose="020B0503020204020204" pitchFamily="34" charset="-122"/>
                <a:ea typeface="微软雅黑" panose="020B0503020204020204" pitchFamily="34" charset="-122"/>
              </a:rPr>
              <a:t>他汀药物基因组学可以提高用药的安全性和</a:t>
            </a:r>
            <a:r>
              <a:rPr lang="zh-CN" altLang="en-US" sz="1100" dirty="0" smtClean="0">
                <a:latin typeface="微软雅黑" panose="020B0503020204020204" pitchFamily="34" charset="-122"/>
                <a:ea typeface="微软雅黑" panose="020B0503020204020204" pitchFamily="34" charset="-122"/>
              </a:rPr>
              <a:t>有效性</a:t>
            </a:r>
            <a:endParaRPr lang="en-US" altLang="zh-CN" sz="1100" dirty="0" smtClean="0">
              <a:latin typeface="微软雅黑" panose="020B0503020204020204" pitchFamily="34" charset="-122"/>
              <a:ea typeface="微软雅黑" panose="020B0503020204020204" pitchFamily="34" charset="-122"/>
            </a:endParaRPr>
          </a:p>
          <a:p>
            <a:r>
              <a:rPr lang="en-US" altLang="zh-CN" sz="800" dirty="0" smtClean="0">
                <a:latin typeface="微软雅黑" panose="020B0503020204020204" pitchFamily="34" charset="-122"/>
                <a:ea typeface="微软雅黑" panose="020B0503020204020204" pitchFamily="34" charset="-122"/>
              </a:rPr>
              <a:t>                         </a:t>
            </a:r>
          </a:p>
          <a:p>
            <a:r>
              <a:rPr lang="en-US" altLang="zh-CN" sz="800" dirty="0" smtClean="0">
                <a:latin typeface="微软雅黑" panose="020B0503020204020204" pitchFamily="34" charset="-122"/>
                <a:ea typeface="微软雅黑" panose="020B0503020204020204" pitchFamily="34" charset="-122"/>
              </a:rPr>
              <a:t>                          ——2017</a:t>
            </a:r>
            <a:r>
              <a:rPr lang="zh-CN" altLang="en-US" sz="800" dirty="0" smtClean="0">
                <a:latin typeface="微软雅黑" panose="020B0503020204020204" pitchFamily="34" charset="-122"/>
                <a:ea typeface="微软雅黑" panose="020B0503020204020204" pitchFamily="34" charset="-122"/>
              </a:rPr>
              <a:t>精准医学实验室诊断及临床解读会议</a:t>
            </a:r>
            <a:endParaRPr lang="zh-CN" altLang="en-US" sz="800"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1194757" y="1809739"/>
            <a:ext cx="6270549" cy="0"/>
          </a:xfrm>
          <a:prstGeom prst="line">
            <a:avLst/>
          </a:prstGeom>
          <a:ln w="38100">
            <a:solidFill>
              <a:srgbClr val="0086AB"/>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87625" y="3918893"/>
            <a:ext cx="6270549" cy="0"/>
          </a:xfrm>
          <a:prstGeom prst="line">
            <a:avLst/>
          </a:prstGeom>
          <a:ln w="38100">
            <a:solidFill>
              <a:srgbClr val="0086AB"/>
            </a:solidFill>
          </a:ln>
        </p:spPr>
        <p:style>
          <a:lnRef idx="1">
            <a:schemeClr val="accent1"/>
          </a:lnRef>
          <a:fillRef idx="0">
            <a:schemeClr val="accent1"/>
          </a:fillRef>
          <a:effectRef idx="0">
            <a:schemeClr val="accent1"/>
          </a:effectRef>
          <a:fontRef idx="minor">
            <a:schemeClr val="tx1"/>
          </a:fontRef>
        </p:style>
      </p:cxnSp>
      <p:pic>
        <p:nvPicPr>
          <p:cNvPr id="19" name="Picture 3" descr="E:\3_工作文件\4_CTC宣传\PPT素材\logo友芝友医疗科技-01.png"/>
          <p:cNvPicPr>
            <a:picLocks noChangeAspect="1" noChangeArrowheads="1"/>
          </p:cNvPicPr>
          <p:nvPr/>
        </p:nvPicPr>
        <p:blipFill>
          <a:blip r:embed="rId6" cstate="print"/>
          <a:srcRect b="32053"/>
          <a:stretch>
            <a:fillRect/>
          </a:stretch>
        </p:blipFill>
        <p:spPr bwMode="auto">
          <a:xfrm>
            <a:off x="7596336" y="-27384"/>
            <a:ext cx="1547664" cy="857234"/>
          </a:xfrm>
          <a:prstGeom prst="rect">
            <a:avLst/>
          </a:prstGeom>
          <a:noFill/>
        </p:spPr>
      </p:pic>
      <p:cxnSp>
        <p:nvCxnSpPr>
          <p:cNvPr id="20" name="直接连接符 19"/>
          <p:cNvCxnSpPr/>
          <p:nvPr/>
        </p:nvCxnSpPr>
        <p:spPr bwMode="auto">
          <a:xfrm>
            <a:off x="0"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sp>
        <p:nvSpPr>
          <p:cNvPr id="2" name="TextBox 1"/>
          <p:cNvSpPr txBox="1"/>
          <p:nvPr/>
        </p:nvSpPr>
        <p:spPr>
          <a:xfrm>
            <a:off x="1856477" y="5877272"/>
            <a:ext cx="4224681" cy="523220"/>
          </a:xfrm>
          <a:prstGeom prst="rect">
            <a:avLst/>
          </a:prstGeom>
          <a:noFill/>
        </p:spPr>
        <p:txBody>
          <a:bodyPr wrap="square" rtlCol="0">
            <a:spAutoFit/>
          </a:bodyPr>
          <a:lstStyle/>
          <a:p>
            <a:r>
              <a:rPr lang="zh-CN" altLang="en-US" sz="2800" b="1" dirty="0">
                <a:solidFill>
                  <a:srgbClr val="0086AB"/>
                </a:solidFill>
                <a:latin typeface="微软雅黑" panose="020B0503020204020204" pitchFamily="34" charset="-122"/>
                <a:ea typeface="微软雅黑" panose="020B0503020204020204" pitchFamily="34" charset="-122"/>
                <a:cs typeface="+mj-cs"/>
              </a:rPr>
              <a:t>专家呼吁心血管精准用药</a:t>
            </a:r>
          </a:p>
        </p:txBody>
      </p:sp>
      <p:sp>
        <p:nvSpPr>
          <p:cNvPr id="21" name="TextBox 20"/>
          <p:cNvSpPr txBox="1"/>
          <p:nvPr/>
        </p:nvSpPr>
        <p:spPr>
          <a:xfrm>
            <a:off x="2076952" y="243188"/>
            <a:ext cx="5086528" cy="614045"/>
          </a:xfrm>
          <a:prstGeom prst="rect">
            <a:avLst/>
          </a:prstGeom>
          <a:noFill/>
        </p:spPr>
        <p:txBody>
          <a:bodyPr wrap="square" rtlCol="0">
            <a:spAutoFit/>
          </a:bodyPr>
          <a:lstStyle/>
          <a:p>
            <a:r>
              <a:rPr lang="zh-CN" altLang="en-US" sz="3400" b="1" dirty="0">
                <a:latin typeface="微软雅黑" panose="020B0503020204020204" pitchFamily="34" charset="-122"/>
                <a:ea typeface="微软雅黑" panose="020B0503020204020204" pitchFamily="34" charset="-122"/>
              </a:rPr>
              <a:t>心</a:t>
            </a:r>
            <a:r>
              <a:rPr lang="zh-CN" altLang="en-US" sz="3400" b="1" dirty="0" smtClean="0">
                <a:latin typeface="微软雅黑" panose="020B0503020204020204" pitchFamily="34" charset="-122"/>
                <a:ea typeface="微软雅黑" panose="020B0503020204020204" pitchFamily="34" charset="-122"/>
              </a:rPr>
              <a:t>血管用药指导基因检测</a:t>
            </a:r>
            <a:endParaRPr lang="zh-CN" altLang="en-US" sz="3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1912327"/>
            <a:ext cx="3114675" cy="2095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矩形 5"/>
          <p:cNvSpPr/>
          <p:nvPr/>
        </p:nvSpPr>
        <p:spPr>
          <a:xfrm>
            <a:off x="4445530" y="1991869"/>
            <a:ext cx="3283862" cy="646331"/>
          </a:xfrm>
          <a:prstGeom prst="rect">
            <a:avLst/>
          </a:prstGeom>
        </p:spPr>
        <p:txBody>
          <a:bodyPr wrap="square">
            <a:spAutoFit/>
          </a:bodyPr>
          <a:lstStyle/>
          <a:p>
            <a:r>
              <a:rPr lang="zh-CN" altLang="en-US" b="1" kern="0" dirty="0" smtClean="0">
                <a:solidFill>
                  <a:schemeClr val="tx1">
                    <a:lumMod val="65000"/>
                    <a:lumOff val="35000"/>
                  </a:schemeClr>
                </a:solidFill>
                <a:latin typeface="微软雅黑" panose="020B0503020204020204" pitchFamily="34" charset="-122"/>
                <a:ea typeface="微软雅黑" panose="020B0503020204020204" pitchFamily="34" charset="-122"/>
              </a:rPr>
              <a:t>阿司匹林</a:t>
            </a:r>
            <a:r>
              <a:rPr lang="en-US" altLang="zh-CN" kern="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kern="0" dirty="0" smtClean="0">
                <a:solidFill>
                  <a:schemeClr val="tx1">
                    <a:lumMod val="65000"/>
                    <a:lumOff val="35000"/>
                  </a:schemeClr>
                </a:solidFill>
                <a:latin typeface="微软雅黑" panose="020B0503020204020204" pitchFamily="34" charset="-122"/>
                <a:ea typeface="微软雅黑" panose="020B0503020204020204" pitchFamily="34" charset="-122"/>
              </a:rPr>
              <a:t>历史</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悠久的解热镇痛药多用于预防血栓等疾病</a:t>
            </a:r>
          </a:p>
        </p:txBody>
      </p:sp>
      <p:sp>
        <p:nvSpPr>
          <p:cNvPr id="8" name="矩形 7"/>
          <p:cNvSpPr/>
          <p:nvPr/>
        </p:nvSpPr>
        <p:spPr>
          <a:xfrm>
            <a:off x="4297869" y="2836134"/>
            <a:ext cx="4104456" cy="1200329"/>
          </a:xfrm>
          <a:prstGeom prst="rect">
            <a:avLst/>
          </a:prstGeom>
        </p:spPr>
        <p:txBody>
          <a:bodyPr wrap="square">
            <a:spAutoFit/>
          </a:bodyPr>
          <a:lstStyle/>
          <a:p>
            <a:r>
              <a:rPr lang="zh-CN" altLang="en-US" kern="0" dirty="0" smtClean="0">
                <a:solidFill>
                  <a:srgbClr val="C00000"/>
                </a:solidFill>
                <a:latin typeface="微软雅黑" panose="020B0503020204020204" pitchFamily="34" charset="-122"/>
                <a:ea typeface="微软雅黑" panose="020B0503020204020204" pitchFamily="34" charset="-122"/>
              </a:rPr>
              <a:t>突变型</a:t>
            </a:r>
            <a:r>
              <a:rPr lang="en-US" altLang="zh-CN" kern="0" dirty="0" smtClean="0">
                <a:solidFill>
                  <a:srgbClr val="C00000"/>
                </a:solidFill>
                <a:latin typeface="微软雅黑" panose="020B0503020204020204" pitchFamily="34" charset="-122"/>
                <a:ea typeface="微软雅黑" panose="020B0503020204020204" pitchFamily="34" charset="-122"/>
              </a:rPr>
              <a:t>PIK3CA</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结直肠癌的患者诊断后经常服用阿司匹林能够显著</a:t>
            </a:r>
            <a:r>
              <a:rPr lang="zh-CN" altLang="en-US" kern="0" dirty="0">
                <a:solidFill>
                  <a:srgbClr val="C00000"/>
                </a:solidFill>
                <a:latin typeface="微软雅黑" panose="020B0503020204020204" pitchFamily="34" charset="-122"/>
                <a:ea typeface="微软雅黑" panose="020B0503020204020204" pitchFamily="34" charset="-122"/>
              </a:rPr>
              <a:t>延长生存</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，但野生型</a:t>
            </a:r>
            <a:r>
              <a:rPr lang="en-US" altLang="zh-CN" kern="0" dirty="0">
                <a:solidFill>
                  <a:schemeClr val="tx1">
                    <a:lumMod val="65000"/>
                    <a:lumOff val="35000"/>
                  </a:schemeClr>
                </a:solidFill>
                <a:latin typeface="微软雅黑" panose="020B0503020204020204" pitchFamily="34" charset="-122"/>
                <a:ea typeface="微软雅黑" panose="020B0503020204020204" pitchFamily="34" charset="-122"/>
              </a:rPr>
              <a:t>PIK3CA</a:t>
            </a: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患者并没有得出这样的结果。</a:t>
            </a:r>
          </a:p>
        </p:txBody>
      </p:sp>
      <p:cxnSp>
        <p:nvCxnSpPr>
          <p:cNvPr id="10" name="直接连接符 9"/>
          <p:cNvCxnSpPr/>
          <p:nvPr/>
        </p:nvCxnSpPr>
        <p:spPr>
          <a:xfrm>
            <a:off x="0" y="10904"/>
            <a:ext cx="9144000" cy="0"/>
          </a:xfrm>
          <a:prstGeom prst="line">
            <a:avLst/>
          </a:prstGeom>
          <a:ln w="28575">
            <a:solidFill>
              <a:srgbClr val="0086AB"/>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06023" y="125992"/>
            <a:ext cx="5681438" cy="400110"/>
          </a:xfrm>
          <a:prstGeom prst="rect">
            <a:avLst/>
          </a:prstGeom>
          <a:noFill/>
        </p:spPr>
        <p:txBody>
          <a:bodyPr wrap="squar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阿司匹林与结直肠癌</a:t>
            </a:r>
          </a:p>
        </p:txBody>
      </p:sp>
      <p:sp>
        <p:nvSpPr>
          <p:cNvPr id="7" name="灯片编号占位符 6"/>
          <p:cNvSpPr>
            <a:spLocks noGrp="1"/>
          </p:cNvSpPr>
          <p:nvPr>
            <p:ph type="sldNum" sz="quarter" idx="12"/>
          </p:nvPr>
        </p:nvSpPr>
        <p:spPr/>
        <p:txBody>
          <a:bodyPr/>
          <a:lstStyle/>
          <a:p>
            <a:fld id="{A5DA2D75-C7BE-47EC-ABAF-1BD6E9DDAAE6}" type="slidenum">
              <a:rPr lang="zh-CN" altLang="en-US" smtClean="0"/>
              <a:pPr/>
              <a:t>50</a:t>
            </a:fld>
            <a:endParaRPr lang="zh-CN" altLang="en-US"/>
          </a:p>
        </p:txBody>
      </p:sp>
      <p:grpSp>
        <p:nvGrpSpPr>
          <p:cNvPr id="18" name="组合 17"/>
          <p:cNvGrpSpPr/>
          <p:nvPr/>
        </p:nvGrpSpPr>
        <p:grpSpPr>
          <a:xfrm>
            <a:off x="4809" y="121377"/>
            <a:ext cx="9144000" cy="859351"/>
            <a:chOff x="48216" y="-1"/>
            <a:chExt cx="9144000" cy="859351"/>
          </a:xfrm>
        </p:grpSpPr>
        <p:pic>
          <p:nvPicPr>
            <p:cNvPr id="19"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96336" y="-1"/>
              <a:ext cx="1547664" cy="857234"/>
            </a:xfrm>
            <a:prstGeom prst="rect">
              <a:avLst/>
            </a:prstGeom>
            <a:noFill/>
          </p:spPr>
        </p:pic>
        <p:cxnSp>
          <p:nvCxnSpPr>
            <p:cNvPr id="20" name="直接连接符 19"/>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
        <p:nvSpPr>
          <p:cNvPr id="2" name="TextBox 1"/>
          <p:cNvSpPr txBox="1"/>
          <p:nvPr/>
        </p:nvSpPr>
        <p:spPr>
          <a:xfrm>
            <a:off x="406023" y="326047"/>
            <a:ext cx="2509793" cy="400110"/>
          </a:xfrm>
          <a:prstGeom prst="rect">
            <a:avLst/>
          </a:prstGeom>
          <a:noFill/>
        </p:spPr>
        <p:txBody>
          <a:bodyPr wrap="square" rtlCol="0">
            <a:spAutoFit/>
          </a:bodyPr>
          <a:lstStyle/>
          <a:p>
            <a:r>
              <a:rPr lang="en-US" altLang="zh-CN"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rPr>
              <a:t>PIK3CA</a:t>
            </a:r>
            <a:r>
              <a:rPr lang="zh-CN" altLang="en-US"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rPr>
              <a:t>与阿司匹林</a:t>
            </a:r>
          </a:p>
        </p:txBody>
      </p:sp>
      <p:sp>
        <p:nvSpPr>
          <p:cNvPr id="3" name="矩形 2"/>
          <p:cNvSpPr/>
          <p:nvPr/>
        </p:nvSpPr>
        <p:spPr>
          <a:xfrm>
            <a:off x="5312061" y="4683140"/>
            <a:ext cx="3724382" cy="1200329"/>
          </a:xfrm>
          <a:prstGeom prst="rect">
            <a:avLst/>
          </a:prstGeom>
        </p:spPr>
        <p:txBody>
          <a:bodyPr wrap="square">
            <a:spAutoFit/>
          </a:bodyPr>
          <a:lstStyle/>
          <a:p>
            <a:pPr lvl="0" fontAlgn="base">
              <a:spcBef>
                <a:spcPct val="0"/>
              </a:spcBef>
              <a:spcAft>
                <a:spcPct val="0"/>
              </a:spcAft>
            </a:pPr>
            <a:r>
              <a:rPr lang="zh-CN" altLang="zh-CN" kern="0" dirty="0">
                <a:solidFill>
                  <a:schemeClr val="tx1">
                    <a:lumMod val="85000"/>
                    <a:lumOff val="15000"/>
                  </a:schemeClr>
                </a:solidFill>
                <a:latin typeface="微软雅黑" panose="020B0503020204020204" pitchFamily="34" charset="-122"/>
                <a:ea typeface="微软雅黑" panose="020B0503020204020204" pitchFamily="34" charset="-122"/>
              </a:rPr>
              <a:t>10年心血管风险≥10%且无出血风险增加</a:t>
            </a:r>
            <a:r>
              <a:rPr lang="zh-CN" altLang="zh-CN" kern="0" dirty="0">
                <a:solidFill>
                  <a:srgbClr val="FF0000"/>
                </a:solidFill>
                <a:latin typeface="微软雅黑" panose="020B0503020204020204" pitchFamily="34" charset="-122"/>
                <a:ea typeface="微软雅黑" panose="020B0503020204020204" pitchFamily="34" charset="-122"/>
              </a:rPr>
              <a:t>的50岁至69岁人群</a:t>
            </a:r>
            <a:r>
              <a:rPr lang="zh-CN" altLang="zh-CN" kern="0" dirty="0">
                <a:solidFill>
                  <a:schemeClr val="tx1">
                    <a:lumMod val="85000"/>
                    <a:lumOff val="15000"/>
                  </a:schemeClr>
                </a:solidFill>
                <a:latin typeface="微软雅黑" panose="020B0503020204020204" pitchFamily="34" charset="-122"/>
                <a:ea typeface="微软雅黑" panose="020B0503020204020204" pitchFamily="34" charset="-122"/>
              </a:rPr>
              <a:t>应考虑服用低剂量阿司匹林来预防心血管病和结</a:t>
            </a:r>
            <a:r>
              <a:rPr lang="zh-CN" altLang="zh-CN" kern="0" dirty="0">
                <a:solidFill>
                  <a:srgbClr val="FF0000"/>
                </a:solidFill>
                <a:latin typeface="微软雅黑" panose="020B0503020204020204" pitchFamily="34" charset="-122"/>
                <a:ea typeface="微软雅黑" panose="020B0503020204020204" pitchFamily="34" charset="-122"/>
              </a:rPr>
              <a:t>直肠癌</a:t>
            </a:r>
            <a:r>
              <a:rPr lang="zh-CN" altLang="zh-CN" kern="0" dirty="0">
                <a:solidFill>
                  <a:schemeClr val="tx1">
                    <a:lumMod val="85000"/>
                    <a:lumOff val="15000"/>
                  </a:schemeClr>
                </a:solidFill>
                <a:latin typeface="微软雅黑" panose="020B0503020204020204" pitchFamily="34" charset="-122"/>
                <a:ea typeface="微软雅黑" panose="020B0503020204020204" pitchFamily="34" charset="-122"/>
              </a:rPr>
              <a:t>。（B建议）</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3" name="Picture 2"/>
          <p:cNvPicPr>
            <a:picLocks noChangeAspect="1" noChangeArrowheads="1"/>
          </p:cNvPicPr>
          <p:nvPr/>
        </p:nvPicPr>
        <p:blipFill>
          <a:blip r:embed="rId4" cstate="print"/>
          <a:srcRect/>
          <a:stretch>
            <a:fillRect/>
          </a:stretch>
        </p:blipFill>
        <p:spPr bwMode="auto">
          <a:xfrm>
            <a:off x="179512" y="4474296"/>
            <a:ext cx="4775199" cy="1618016"/>
          </a:xfrm>
          <a:prstGeom prst="rect">
            <a:avLst/>
          </a:prstGeom>
          <a:noFill/>
          <a:ln w="9525">
            <a:solidFill>
              <a:schemeClr val="tx1">
                <a:lumMod val="50000"/>
                <a:lumOff val="50000"/>
              </a:schemeClr>
            </a:solidFill>
            <a:miter lim="800000"/>
            <a:headEnd/>
            <a:tailEnd/>
          </a:ln>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www.360zhyx.com/Uploads/maill_img/1452827887_569864ef8ce08.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14" t="28138" r="314" b="40194"/>
          <a:stretch>
            <a:fillRect/>
          </a:stretch>
        </p:blipFill>
        <p:spPr bwMode="auto">
          <a:xfrm>
            <a:off x="-108520" y="2313265"/>
            <a:ext cx="9252520" cy="1907823"/>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p:nvSpPr>
        <p:spPr>
          <a:xfrm>
            <a:off x="848130" y="3325745"/>
            <a:ext cx="7416824" cy="461665"/>
          </a:xfrm>
          <a:prstGeom prst="rect">
            <a:avLst/>
          </a:prstGeom>
        </p:spPr>
        <p:txBody>
          <a:bodyPr wrap="square">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甲状腺癌</a:t>
            </a:r>
            <a:r>
              <a:rPr lang="en-US" altLang="zh-CN" sz="2400" b="1" dirty="0" smtClean="0">
                <a:solidFill>
                  <a:schemeClr val="bg1"/>
                </a:solidFill>
                <a:latin typeface="微软雅黑" panose="020B0503020204020204" pitchFamily="34" charset="-122"/>
                <a:ea typeface="微软雅黑" panose="020B0503020204020204" pitchFamily="34" charset="-122"/>
              </a:rPr>
              <a:t>BRAF</a:t>
            </a:r>
            <a:r>
              <a:rPr lang="zh-CN" altLang="en-US" sz="2400" b="1" dirty="0" smtClean="0">
                <a:solidFill>
                  <a:schemeClr val="bg1"/>
                </a:solidFill>
                <a:latin typeface="微软雅黑" panose="020B0503020204020204" pitchFamily="34" charset="-122"/>
                <a:ea typeface="微软雅黑" panose="020B0503020204020204" pitchFamily="34" charset="-122"/>
              </a:rPr>
              <a:t>突变</a:t>
            </a:r>
            <a:r>
              <a:rPr lang="zh-CN" altLang="en-US" sz="2400" b="1" dirty="0">
                <a:solidFill>
                  <a:schemeClr val="bg1"/>
                </a:solidFill>
                <a:latin typeface="微软雅黑" panose="020B0503020204020204" pitchFamily="34" charset="-122"/>
                <a:ea typeface="微软雅黑" panose="020B0503020204020204" pitchFamily="34" charset="-122"/>
              </a:rPr>
              <a:t>检测</a:t>
            </a:r>
          </a:p>
        </p:txBody>
      </p:sp>
      <p:sp>
        <p:nvSpPr>
          <p:cNvPr id="2" name="灯片编号占位符 1"/>
          <p:cNvSpPr>
            <a:spLocks noGrp="1"/>
          </p:cNvSpPr>
          <p:nvPr>
            <p:ph type="sldNum" sz="quarter" idx="12"/>
          </p:nvPr>
        </p:nvSpPr>
        <p:spPr/>
        <p:txBody>
          <a:bodyPr/>
          <a:lstStyle/>
          <a:p>
            <a:fld id="{A5DA2D75-C7BE-47EC-ABAF-1BD6E9DDAAE6}" type="slidenum">
              <a:rPr lang="zh-CN" altLang="en-US" smtClean="0"/>
              <a:pPr/>
              <a:t>51</a:t>
            </a:fld>
            <a:endParaRPr lang="zh-CN" altLang="en-US"/>
          </a:p>
        </p:txBody>
      </p:sp>
      <p:pic>
        <p:nvPicPr>
          <p:cNvPr id="15"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52929" y="121377"/>
            <a:ext cx="1547664" cy="857234"/>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467544" y="3598061"/>
            <a:ext cx="1564265" cy="792088"/>
          </a:xfrm>
          <a:prstGeom prst="round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甲状腺癌</a:t>
            </a:r>
            <a:endParaRPr lang="zh-CN" altLang="en-US" sz="1600" dirty="0">
              <a:latin typeface="微软雅黑" panose="020B0503020204020204" pitchFamily="34" charset="-122"/>
              <a:ea typeface="微软雅黑" panose="020B0503020204020204" pitchFamily="34" charset="-122"/>
            </a:endParaRPr>
          </a:p>
        </p:txBody>
      </p:sp>
      <p:sp>
        <p:nvSpPr>
          <p:cNvPr id="9" name="圆角矩形 8"/>
          <p:cNvSpPr/>
          <p:nvPr/>
        </p:nvSpPr>
        <p:spPr>
          <a:xfrm>
            <a:off x="2749517" y="2985993"/>
            <a:ext cx="1564265" cy="792088"/>
          </a:xfrm>
          <a:prstGeom prst="round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分化型甲状腺癌（</a:t>
            </a:r>
            <a:r>
              <a:rPr lang="en-US" altLang="zh-CN" sz="1600" dirty="0" smtClean="0">
                <a:latin typeface="微软雅黑" panose="020B0503020204020204" pitchFamily="34" charset="-122"/>
                <a:ea typeface="微软雅黑" panose="020B0503020204020204" pitchFamily="34" charset="-122"/>
              </a:rPr>
              <a:t>90%</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10" name="圆角矩形 9"/>
          <p:cNvSpPr/>
          <p:nvPr/>
        </p:nvSpPr>
        <p:spPr>
          <a:xfrm>
            <a:off x="2749517" y="4437112"/>
            <a:ext cx="1564265" cy="792088"/>
          </a:xfrm>
          <a:prstGeom prst="round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未分化型甲状腺癌（</a:t>
            </a:r>
            <a:r>
              <a:rPr lang="en-US" altLang="zh-CN" sz="1600" dirty="0" smtClean="0">
                <a:latin typeface="微软雅黑" panose="020B0503020204020204" pitchFamily="34" charset="-122"/>
                <a:ea typeface="微软雅黑" panose="020B0503020204020204" pitchFamily="34" charset="-122"/>
              </a:rPr>
              <a:t>10%</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11" name="圆角矩形 10"/>
          <p:cNvSpPr/>
          <p:nvPr/>
        </p:nvSpPr>
        <p:spPr>
          <a:xfrm>
            <a:off x="4621725" y="2985993"/>
            <a:ext cx="1564265" cy="792088"/>
          </a:xfrm>
          <a:prstGeom prst="round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手术治疗</a:t>
            </a:r>
            <a:endParaRPr lang="zh-CN" altLang="en-US" sz="1600" dirty="0">
              <a:latin typeface="微软雅黑" panose="020B0503020204020204" pitchFamily="34" charset="-122"/>
              <a:ea typeface="微软雅黑" panose="020B0503020204020204" pitchFamily="34" charset="-122"/>
            </a:endParaRPr>
          </a:p>
        </p:txBody>
      </p:sp>
      <p:cxnSp>
        <p:nvCxnSpPr>
          <p:cNvPr id="14" name="直接箭头连接符 13"/>
          <p:cNvCxnSpPr>
            <a:stCxn id="8" idx="3"/>
            <a:endCxn id="9" idx="1"/>
          </p:cNvCxnSpPr>
          <p:nvPr/>
        </p:nvCxnSpPr>
        <p:spPr>
          <a:xfrm flipV="1">
            <a:off x="2031809" y="3382037"/>
            <a:ext cx="717708" cy="612068"/>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8" idx="3"/>
            <a:endCxn id="10" idx="1"/>
          </p:cNvCxnSpPr>
          <p:nvPr/>
        </p:nvCxnSpPr>
        <p:spPr>
          <a:xfrm>
            <a:off x="2031809" y="3994105"/>
            <a:ext cx="717708" cy="839051"/>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9" idx="3"/>
            <a:endCxn id="11" idx="1"/>
          </p:cNvCxnSpPr>
          <p:nvPr/>
        </p:nvCxnSpPr>
        <p:spPr>
          <a:xfrm>
            <a:off x="4313782" y="3382037"/>
            <a:ext cx="307943" cy="0"/>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1" idx="3"/>
            <a:endCxn id="27" idx="5"/>
          </p:cNvCxnSpPr>
          <p:nvPr/>
        </p:nvCxnSpPr>
        <p:spPr>
          <a:xfrm>
            <a:off x="6185990" y="3382037"/>
            <a:ext cx="960295" cy="3495"/>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27" name="左右箭头 26"/>
          <p:cNvSpPr/>
          <p:nvPr/>
        </p:nvSpPr>
        <p:spPr>
          <a:xfrm rot="5400000">
            <a:off x="6368679" y="2989487"/>
            <a:ext cx="1951257" cy="792089"/>
          </a:xfrm>
          <a:prstGeom prst="leftRightArrow">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33" name="TextBox 32"/>
          <p:cNvSpPr txBox="1"/>
          <p:nvPr/>
        </p:nvSpPr>
        <p:spPr>
          <a:xfrm>
            <a:off x="7237492" y="2597207"/>
            <a:ext cx="213632" cy="1569660"/>
          </a:xfrm>
          <a:prstGeom prst="rect">
            <a:avLst/>
          </a:prstGeom>
          <a:noFill/>
        </p:spPr>
        <p:txBody>
          <a:bodyPr wrap="square" rtlCol="0" anchor="ctr">
            <a:spAutoFit/>
          </a:body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术后碘</a:t>
            </a:r>
            <a:r>
              <a:rPr lang="en-US" altLang="zh-CN" sz="1200" b="1" dirty="0" smtClean="0">
                <a:solidFill>
                  <a:schemeClr val="bg1"/>
                </a:solidFill>
                <a:latin typeface="微软雅黑" panose="020B0503020204020204" pitchFamily="34" charset="-122"/>
                <a:ea typeface="微软雅黑" panose="020B0503020204020204" pitchFamily="34" charset="-122"/>
              </a:rPr>
              <a:t>131</a:t>
            </a:r>
            <a:r>
              <a:rPr lang="zh-CN" altLang="en-US" sz="1200" b="1" dirty="0" smtClean="0">
                <a:solidFill>
                  <a:schemeClr val="bg1"/>
                </a:solidFill>
                <a:latin typeface="微软雅黑" panose="020B0503020204020204" pitchFamily="34" charset="-122"/>
                <a:ea typeface="微软雅黑" panose="020B0503020204020204" pitchFamily="34" charset="-122"/>
              </a:rPr>
              <a:t>治疗</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34" name="五边形 33"/>
          <p:cNvSpPr/>
          <p:nvPr/>
        </p:nvSpPr>
        <p:spPr>
          <a:xfrm rot="5400000">
            <a:off x="5992238" y="2408561"/>
            <a:ext cx="1202341" cy="470916"/>
          </a:xfrm>
          <a:prstGeom prst="homePlat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TextBox 34"/>
          <p:cNvSpPr txBox="1"/>
          <p:nvPr/>
        </p:nvSpPr>
        <p:spPr>
          <a:xfrm>
            <a:off x="6286513" y="2285992"/>
            <a:ext cx="571503" cy="430887"/>
          </a:xfrm>
          <a:prstGeom prst="rect">
            <a:avLst/>
          </a:prstGeom>
          <a:noFill/>
        </p:spPr>
        <p:txBody>
          <a:bodyPr wrap="square" rtlCol="0" anchor="ctr">
            <a:spAutoFit/>
          </a:bodyPr>
          <a:lstStyle/>
          <a:p>
            <a:pPr algn="ctr"/>
            <a:r>
              <a:rPr lang="en-US" altLang="zh-CN" sz="1100" b="1" dirty="0" smtClean="0">
                <a:solidFill>
                  <a:schemeClr val="bg1"/>
                </a:solidFill>
                <a:latin typeface="微软雅黑" panose="020B0503020204020204" pitchFamily="34" charset="-122"/>
                <a:ea typeface="微软雅黑" panose="020B0503020204020204" pitchFamily="34" charset="-122"/>
              </a:rPr>
              <a:t>BRAF</a:t>
            </a:r>
            <a:r>
              <a:rPr lang="zh-CN" altLang="en-US" sz="1100" b="1" dirty="0" smtClean="0">
                <a:solidFill>
                  <a:schemeClr val="bg1"/>
                </a:solidFill>
                <a:latin typeface="微软雅黑" panose="020B0503020204020204" pitchFamily="34" charset="-122"/>
                <a:ea typeface="微软雅黑" panose="020B0503020204020204" pitchFamily="34" charset="-122"/>
              </a:rPr>
              <a:t>检测</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6948263" y="1546314"/>
            <a:ext cx="1944216" cy="792088"/>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    BRAF</a:t>
            </a:r>
            <a:r>
              <a:rPr lang="zh-CN" altLang="en-US" dirty="0" smtClean="0">
                <a:latin typeface="微软雅黑" panose="020B0503020204020204" pitchFamily="34" charset="-122"/>
                <a:ea typeface="微软雅黑" panose="020B0503020204020204" pitchFamily="34" charset="-122"/>
              </a:rPr>
              <a:t>突变，</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治疗效果差</a:t>
            </a:r>
            <a:endParaRPr lang="zh-CN" altLang="en-US" dirty="0">
              <a:latin typeface="微软雅黑" panose="020B0503020204020204" pitchFamily="34" charset="-122"/>
              <a:ea typeface="微软雅黑" panose="020B0503020204020204" pitchFamily="34" charset="-122"/>
            </a:endParaRPr>
          </a:p>
        </p:txBody>
      </p:sp>
      <p:sp>
        <p:nvSpPr>
          <p:cNvPr id="37" name="圆角矩形 36"/>
          <p:cNvSpPr/>
          <p:nvPr/>
        </p:nvSpPr>
        <p:spPr>
          <a:xfrm>
            <a:off x="6948263" y="4437112"/>
            <a:ext cx="1944216" cy="792088"/>
          </a:xfrm>
          <a:prstGeom prst="round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  BRAF</a:t>
            </a:r>
            <a:r>
              <a:rPr lang="zh-CN" altLang="en-US" dirty="0" smtClean="0">
                <a:latin typeface="微软雅黑" panose="020B0503020204020204" pitchFamily="34" charset="-122"/>
                <a:ea typeface="微软雅黑" panose="020B0503020204020204" pitchFamily="34" charset="-122"/>
              </a:rPr>
              <a:t>野生，</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治疗效果好</a:t>
            </a:r>
            <a:endParaRPr lang="zh-CN" altLang="en-US"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A5DA2D75-C7BE-47EC-ABAF-1BD6E9DDAAE6}" type="slidenum">
              <a:rPr lang="zh-CN" altLang="en-US" smtClean="0"/>
              <a:pPr/>
              <a:t>52</a:t>
            </a:fld>
            <a:endParaRPr lang="zh-CN" altLang="en-US"/>
          </a:p>
        </p:txBody>
      </p:sp>
      <p:grpSp>
        <p:nvGrpSpPr>
          <p:cNvPr id="31" name="组合 30"/>
          <p:cNvGrpSpPr/>
          <p:nvPr/>
        </p:nvGrpSpPr>
        <p:grpSpPr>
          <a:xfrm>
            <a:off x="4809" y="121377"/>
            <a:ext cx="9144000" cy="859351"/>
            <a:chOff x="48216" y="-1"/>
            <a:chExt cx="9144000" cy="859351"/>
          </a:xfrm>
        </p:grpSpPr>
        <p:pic>
          <p:nvPicPr>
            <p:cNvPr id="32"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1"/>
              <a:ext cx="1547664" cy="857234"/>
            </a:xfrm>
            <a:prstGeom prst="rect">
              <a:avLst/>
            </a:prstGeom>
            <a:noFill/>
          </p:spPr>
        </p:pic>
        <p:cxnSp>
          <p:nvCxnSpPr>
            <p:cNvPr id="38" name="直接连接符 37"/>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
        <p:nvSpPr>
          <p:cNvPr id="4" name="矩形 3"/>
          <p:cNvSpPr/>
          <p:nvPr/>
        </p:nvSpPr>
        <p:spPr>
          <a:xfrm>
            <a:off x="214052" y="365328"/>
            <a:ext cx="2712602" cy="400110"/>
          </a:xfrm>
          <a:prstGeom prst="rect">
            <a:avLst/>
          </a:prstGeom>
        </p:spPr>
        <p:txBody>
          <a:bodyPr wrap="none">
            <a:spAutoFit/>
          </a:bodyPr>
          <a:lstStyle/>
          <a:p>
            <a:r>
              <a:rPr lang="zh-CN" altLang="en-US"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甲状腺癌与碘</a:t>
            </a:r>
            <a:r>
              <a:rPr lang="en-US" altLang="zh-CN"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131</a:t>
            </a:r>
            <a:r>
              <a:rPr lang="zh-CN" altLang="en-US"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治疗</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359890" y="1268760"/>
            <a:ext cx="5028534" cy="3163491"/>
            <a:chOff x="424618" y="533400"/>
            <a:chExt cx="8566983" cy="5257800"/>
          </a:xfrm>
        </p:grpSpPr>
        <p:pic>
          <p:nvPicPr>
            <p:cNvPr id="8" name="Picture 3"/>
            <p:cNvPicPr>
              <a:picLocks noChangeAspect="1" noChangeArrowheads="1"/>
            </p:cNvPicPr>
            <p:nvPr/>
          </p:nvPicPr>
          <p:blipFill>
            <a:blip r:embed="rId2" cstate="print"/>
            <a:srcRect/>
            <a:stretch>
              <a:fillRect/>
            </a:stretch>
          </p:blipFill>
          <p:spPr bwMode="auto">
            <a:xfrm>
              <a:off x="1162050" y="2590800"/>
              <a:ext cx="6915150" cy="1447800"/>
            </a:xfrm>
            <a:prstGeom prst="rect">
              <a:avLst/>
            </a:prstGeom>
            <a:noFill/>
            <a:ln w="9525">
              <a:noFill/>
              <a:miter lim="800000"/>
              <a:headEnd/>
              <a:tailEnd/>
            </a:ln>
            <a:effectLst/>
          </p:spPr>
        </p:pic>
        <p:pic>
          <p:nvPicPr>
            <p:cNvPr id="9" name="Picture 2"/>
            <p:cNvPicPr>
              <a:picLocks noChangeAspect="1" noChangeArrowheads="1"/>
            </p:cNvPicPr>
            <p:nvPr/>
          </p:nvPicPr>
          <p:blipFill>
            <a:blip r:embed="rId3" cstate="print"/>
            <a:srcRect/>
            <a:stretch>
              <a:fillRect/>
            </a:stretch>
          </p:blipFill>
          <p:spPr bwMode="auto">
            <a:xfrm>
              <a:off x="424618" y="3810000"/>
              <a:ext cx="8566983" cy="1981200"/>
            </a:xfrm>
            <a:prstGeom prst="rect">
              <a:avLst/>
            </a:prstGeom>
            <a:noFill/>
            <a:ln w="9525">
              <a:noFill/>
              <a:miter lim="800000"/>
              <a:headEnd/>
              <a:tailEnd/>
            </a:ln>
            <a:effectLst/>
          </p:spPr>
        </p:pic>
        <p:pic>
          <p:nvPicPr>
            <p:cNvPr id="10" name="Picture 4"/>
            <p:cNvPicPr>
              <a:picLocks noChangeAspect="1" noChangeArrowheads="1"/>
            </p:cNvPicPr>
            <p:nvPr/>
          </p:nvPicPr>
          <p:blipFill>
            <a:blip r:embed="rId4" cstate="print"/>
            <a:srcRect/>
            <a:stretch>
              <a:fillRect/>
            </a:stretch>
          </p:blipFill>
          <p:spPr bwMode="auto">
            <a:xfrm>
              <a:off x="670035" y="533400"/>
              <a:ext cx="8092966" cy="2057400"/>
            </a:xfrm>
            <a:prstGeom prst="rect">
              <a:avLst/>
            </a:prstGeom>
            <a:noFill/>
            <a:ln w="9525">
              <a:noFill/>
              <a:miter lim="800000"/>
              <a:headEnd/>
              <a:tailEnd/>
            </a:ln>
            <a:effectLst/>
          </p:spPr>
        </p:pic>
        <p:sp>
          <p:nvSpPr>
            <p:cNvPr id="11" name="圆角矩形 10"/>
            <p:cNvSpPr/>
            <p:nvPr/>
          </p:nvSpPr>
          <p:spPr bwMode="auto">
            <a:xfrm>
              <a:off x="5791200" y="3962400"/>
              <a:ext cx="914400" cy="685800"/>
            </a:xfrm>
            <a:prstGeom prst="roundRect">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ndParaRPr>
            </a:p>
          </p:txBody>
        </p:sp>
        <p:sp>
          <p:nvSpPr>
            <p:cNvPr id="12" name="TextBox 11"/>
            <p:cNvSpPr txBox="1"/>
            <p:nvPr/>
          </p:nvSpPr>
          <p:spPr>
            <a:xfrm>
              <a:off x="7924801" y="849868"/>
              <a:ext cx="914400" cy="377420"/>
            </a:xfrm>
            <a:prstGeom prst="rect">
              <a:avLst/>
            </a:prstGeom>
            <a:noFill/>
          </p:spPr>
          <p:txBody>
            <a:bodyPr wrap="square" rtlCol="0">
              <a:spAutoFit/>
            </a:bodyPr>
            <a:lstStyle/>
            <a:p>
              <a:r>
                <a:rPr lang="en-US" altLang="zh-CN" sz="1100" dirty="0" smtClean="0"/>
                <a:t>(</a:t>
              </a:r>
              <a:r>
                <a:rPr lang="en-US" altLang="zh-CN" sz="1100" b="1" dirty="0" smtClean="0"/>
                <a:t>ATA</a:t>
              </a:r>
              <a:r>
                <a:rPr lang="en-US" altLang="zh-CN" sz="1100" dirty="0" smtClean="0"/>
                <a:t>)</a:t>
              </a:r>
              <a:endParaRPr lang="zh-CN" altLang="en-US" sz="1100" dirty="0"/>
            </a:p>
          </p:txBody>
        </p:sp>
      </p:grpSp>
      <p:sp>
        <p:nvSpPr>
          <p:cNvPr id="2" name="圆角矩形 1"/>
          <p:cNvSpPr/>
          <p:nvPr/>
        </p:nvSpPr>
        <p:spPr>
          <a:xfrm>
            <a:off x="3324486" y="1268760"/>
            <a:ext cx="5063938" cy="3163491"/>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83930" y="2708920"/>
            <a:ext cx="5701199" cy="3382895"/>
            <a:chOff x="483930" y="2708920"/>
            <a:chExt cx="5701199" cy="3382895"/>
          </a:xfrm>
        </p:grpSpPr>
        <p:sp>
          <p:nvSpPr>
            <p:cNvPr id="3" name="圆角矩形 2"/>
            <p:cNvSpPr/>
            <p:nvPr/>
          </p:nvSpPr>
          <p:spPr>
            <a:xfrm>
              <a:off x="483930" y="2708920"/>
              <a:ext cx="5701199" cy="3382895"/>
            </a:xfrm>
            <a:prstGeom prst="roundRect">
              <a:avLst/>
            </a:prstGeom>
            <a:solidFill>
              <a:schemeClr val="bg1">
                <a:lumMod val="9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p:cNvPicPr>
              <a:picLocks noChangeAspect="1" noChangeArrowheads="1"/>
            </p:cNvPicPr>
            <p:nvPr/>
          </p:nvPicPr>
          <p:blipFill>
            <a:blip r:embed="rId5" cstate="print"/>
            <a:srcRect b="10000"/>
            <a:stretch>
              <a:fillRect/>
            </a:stretch>
          </p:blipFill>
          <p:spPr bwMode="auto">
            <a:xfrm>
              <a:off x="677615" y="2850506"/>
              <a:ext cx="5178839" cy="3032472"/>
            </a:xfrm>
            <a:prstGeom prst="rect">
              <a:avLst/>
            </a:prstGeom>
            <a:noFill/>
            <a:ln w="9525">
              <a:noFill/>
              <a:miter lim="800000"/>
              <a:headEnd/>
              <a:tailEnd/>
            </a:ln>
            <a:effectLst/>
          </p:spPr>
        </p:pic>
      </p:grpSp>
      <p:cxnSp>
        <p:nvCxnSpPr>
          <p:cNvPr id="6" name="直接连接符 5"/>
          <p:cNvCxnSpPr/>
          <p:nvPr/>
        </p:nvCxnSpPr>
        <p:spPr bwMode="auto">
          <a:xfrm>
            <a:off x="1066028" y="5025726"/>
            <a:ext cx="3884129" cy="1003"/>
          </a:xfrm>
          <a:prstGeom prst="line">
            <a:avLst/>
          </a:prstGeom>
          <a:solidFill>
            <a:schemeClr val="accent1"/>
          </a:solidFill>
          <a:ln w="19050" cap="flat" cmpd="sng" algn="ctr">
            <a:solidFill>
              <a:srgbClr val="FF0000"/>
            </a:solidFill>
            <a:prstDash val="solid"/>
            <a:round/>
            <a:headEnd type="none" w="med" len="med"/>
            <a:tailEnd type="none" w="med" len="med"/>
          </a:ln>
          <a:effectLst/>
        </p:spPr>
      </p:cxnSp>
      <p:sp>
        <p:nvSpPr>
          <p:cNvPr id="26" name="灯片编号占位符 25"/>
          <p:cNvSpPr>
            <a:spLocks noGrp="1"/>
          </p:cNvSpPr>
          <p:nvPr>
            <p:ph type="sldNum" sz="quarter" idx="12"/>
          </p:nvPr>
        </p:nvSpPr>
        <p:spPr/>
        <p:txBody>
          <a:bodyPr/>
          <a:lstStyle/>
          <a:p>
            <a:fld id="{A5DA2D75-C7BE-47EC-ABAF-1BD6E9DDAAE6}" type="slidenum">
              <a:rPr lang="zh-CN" altLang="en-US" smtClean="0"/>
              <a:pPr/>
              <a:t>53</a:t>
            </a:fld>
            <a:endParaRPr lang="zh-CN" altLang="en-US"/>
          </a:p>
        </p:txBody>
      </p:sp>
      <p:grpSp>
        <p:nvGrpSpPr>
          <p:cNvPr id="27" name="组合 26"/>
          <p:cNvGrpSpPr/>
          <p:nvPr/>
        </p:nvGrpSpPr>
        <p:grpSpPr>
          <a:xfrm>
            <a:off x="4809" y="121377"/>
            <a:ext cx="9144000" cy="859351"/>
            <a:chOff x="48216" y="-1"/>
            <a:chExt cx="9144000" cy="859351"/>
          </a:xfrm>
        </p:grpSpPr>
        <p:pic>
          <p:nvPicPr>
            <p:cNvPr id="28" name="Picture 3" descr="E:\3_工作文件\4_CTC宣传\PPT素材\logo友芝友医疗科技-01.png"/>
            <p:cNvPicPr>
              <a:picLocks noChangeAspect="1" noChangeArrowheads="1"/>
            </p:cNvPicPr>
            <p:nvPr/>
          </p:nvPicPr>
          <p:blipFill>
            <a:blip r:embed="rId6" cstate="print"/>
            <a:srcRect b="32053"/>
            <a:stretch>
              <a:fillRect/>
            </a:stretch>
          </p:blipFill>
          <p:spPr bwMode="auto">
            <a:xfrm>
              <a:off x="7596336" y="-1"/>
              <a:ext cx="1547664" cy="857234"/>
            </a:xfrm>
            <a:prstGeom prst="rect">
              <a:avLst/>
            </a:prstGeom>
            <a:noFill/>
          </p:spPr>
        </p:pic>
        <p:cxnSp>
          <p:nvCxnSpPr>
            <p:cNvPr id="29" name="直接连接符 28"/>
            <p:cNvCxnSpPr/>
            <p:nvPr/>
          </p:nvCxnSpPr>
          <p:spPr bwMode="auto">
            <a:xfrm>
              <a:off x="48216"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grpSp>
      <p:sp>
        <p:nvSpPr>
          <p:cNvPr id="13" name="TextBox 12"/>
          <p:cNvSpPr txBox="1"/>
          <p:nvPr/>
        </p:nvSpPr>
        <p:spPr>
          <a:xfrm>
            <a:off x="483930" y="424613"/>
            <a:ext cx="3606353" cy="400110"/>
          </a:xfrm>
          <a:prstGeom prst="rect">
            <a:avLst/>
          </a:prstGeom>
          <a:noFill/>
        </p:spPr>
        <p:txBody>
          <a:bodyPr wrap="square" rtlCol="0">
            <a:spAutoFit/>
          </a:bodyPr>
          <a:lstStyle/>
          <a:p>
            <a:r>
              <a:rPr lang="en-US" altLang="zh-CN"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BRAF</a:t>
            </a:r>
            <a:r>
              <a:rPr lang="zh-CN" altLang="en-US"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与甲状腺癌相关证据</a:t>
            </a:r>
            <a:endParaRPr lang="zh-CN" altLang="en-US" sz="2000" b="1" dirty="0">
              <a:solidFill>
                <a:srgbClr val="008DAE"/>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http://img12.3lian.com/gaoqing02/02/50/56.jpg"/>
          <p:cNvPicPr>
            <a:picLocks noChangeAspect="1" noChangeArrowheads="1"/>
          </p:cNvPicPr>
          <p:nvPr/>
        </p:nvPicPr>
        <p:blipFill rotWithShape="1">
          <a:blip r:embed="rId2" cstate="print">
            <a:grayscl/>
            <a:lum bright="30000"/>
          </a:blip>
          <a:srcRect l="25543" t="11765" b="5058"/>
          <a:stretch>
            <a:fillRect/>
          </a:stretch>
        </p:blipFill>
        <p:spPr bwMode="auto">
          <a:xfrm flipH="1">
            <a:off x="1100647" y="19305"/>
            <a:ext cx="8077200" cy="6838696"/>
          </a:xfrm>
          <a:prstGeom prst="rect">
            <a:avLst/>
          </a:prstGeom>
          <a:noFill/>
        </p:spPr>
      </p:pic>
      <p:sp>
        <p:nvSpPr>
          <p:cNvPr id="5" name="文本框 4"/>
          <p:cNvSpPr txBox="1"/>
          <p:nvPr/>
        </p:nvSpPr>
        <p:spPr>
          <a:xfrm>
            <a:off x="1708043" y="2825060"/>
            <a:ext cx="5791200" cy="1107996"/>
          </a:xfrm>
          <a:prstGeom prst="rect">
            <a:avLst/>
          </a:prstGeom>
          <a:noFill/>
          <a:ln>
            <a:noFill/>
          </a:ln>
        </p:spPr>
        <p:txBody>
          <a:bodyPr wrap="square" rtlCol="0">
            <a:spAutoFit/>
          </a:bodyPr>
          <a:lstStyle/>
          <a:p>
            <a:pPr algn="ctr"/>
            <a:r>
              <a:rPr lang="en-US" altLang="zh-CN" sz="6600" b="1" spc="300" dirty="0" smtClean="0">
                <a:solidFill>
                  <a:srgbClr val="0086AB"/>
                </a:solidFill>
                <a:latin typeface="微软雅黑" panose="020B0503020204020204" pitchFamily="34" charset="-122"/>
                <a:ea typeface="微软雅黑" panose="020B0503020204020204" pitchFamily="34" charset="-122"/>
              </a:rPr>
              <a:t>TH</a:t>
            </a:r>
            <a:r>
              <a:rPr lang="en-US" altLang="zh-CN" sz="6600" b="1" spc="300" dirty="0" smtClean="0">
                <a:solidFill>
                  <a:schemeClr val="tx1">
                    <a:lumMod val="50000"/>
                    <a:lumOff val="50000"/>
                  </a:schemeClr>
                </a:solidFill>
                <a:latin typeface="微软雅黑" panose="020B0503020204020204" pitchFamily="34" charset="-122"/>
                <a:ea typeface="微软雅黑" panose="020B0503020204020204" pitchFamily="34" charset="-122"/>
              </a:rPr>
              <a:t>A</a:t>
            </a:r>
            <a:r>
              <a:rPr lang="en-US" altLang="zh-CN" sz="6600" b="1" spc="300" dirty="0" smtClean="0">
                <a:solidFill>
                  <a:srgbClr val="0086AB"/>
                </a:solidFill>
                <a:latin typeface="微软雅黑" panose="020B0503020204020204" pitchFamily="34" charset="-122"/>
                <a:ea typeface="微软雅黑" panose="020B0503020204020204" pitchFamily="34" charset="-122"/>
              </a:rPr>
              <a:t>NKS</a:t>
            </a:r>
            <a:endParaRPr lang="zh-HK" altLang="en-US" sz="1600" b="1" spc="300" dirty="0">
              <a:solidFill>
                <a:srgbClr val="0086AB"/>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pPr/>
              <a:t>54</a:t>
            </a:fld>
            <a:endParaRPr lang="zh-CN" altLang="en-US"/>
          </a:p>
        </p:txBody>
      </p:sp>
      <p:pic>
        <p:nvPicPr>
          <p:cNvPr id="7" name="Picture 3" descr="E:\3_工作文件\4_CTC宣传\PPT素材\logo友芝友医疗科技-01.png"/>
          <p:cNvPicPr>
            <a:picLocks noChangeAspect="1" noChangeArrowheads="1"/>
          </p:cNvPicPr>
          <p:nvPr/>
        </p:nvPicPr>
        <p:blipFill>
          <a:blip r:embed="rId3" cstate="print"/>
          <a:srcRect b="32053"/>
          <a:stretch>
            <a:fillRect/>
          </a:stretch>
        </p:blipFill>
        <p:spPr bwMode="auto">
          <a:xfrm>
            <a:off x="7552929" y="121377"/>
            <a:ext cx="1547664" cy="85723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8"/>
          <p:cNvSpPr>
            <a:spLocks noGrp="1"/>
          </p:cNvSpPr>
          <p:nvPr>
            <p:ph type="sldNum" sz="quarter" idx="12"/>
          </p:nvPr>
        </p:nvSpPr>
        <p:spPr>
          <a:xfrm>
            <a:off x="6553200" y="6520259"/>
            <a:ext cx="2133600" cy="365125"/>
          </a:xfrm>
        </p:spPr>
        <p:txBody>
          <a:bodyPr/>
          <a:lstStyle/>
          <a:p>
            <a:fld id="{0C913308-F349-4B6D-A68A-DD1791B4A57B}" type="slidenum">
              <a:rPr lang="zh-CN" altLang="en-US" smtClean="0">
                <a:solidFill>
                  <a:schemeClr val="bg1"/>
                </a:solidFill>
              </a:rPr>
              <a:pPr/>
              <a:t>6</a:t>
            </a:fld>
            <a:endParaRPr lang="zh-CN" altLang="en-US" dirty="0">
              <a:solidFill>
                <a:schemeClr val="bg1"/>
              </a:solidFill>
            </a:endParaRPr>
          </a:p>
        </p:txBody>
      </p:sp>
      <p:sp>
        <p:nvSpPr>
          <p:cNvPr id="9" name="TextBox 8"/>
          <p:cNvSpPr txBox="1"/>
          <p:nvPr/>
        </p:nvSpPr>
        <p:spPr>
          <a:xfrm>
            <a:off x="316800" y="334800"/>
            <a:ext cx="6629272" cy="522000"/>
          </a:xfrm>
          <a:prstGeom prst="rect">
            <a:avLst/>
          </a:prstGeom>
          <a:noFill/>
        </p:spPr>
        <p:txBody>
          <a:bodyPr wrap="square" lIns="77614" tIns="38807" rIns="77614" bIns="38807" rtlCol="0">
            <a:spAutoFit/>
          </a:bodyPr>
          <a:lstStyle/>
          <a:p>
            <a:pPr>
              <a:spcBef>
                <a:spcPct val="0"/>
              </a:spcBef>
            </a:pPr>
            <a:r>
              <a:rPr lang="zh-CN" altLang="en-US" sz="2800" b="1" dirty="0">
                <a:solidFill>
                  <a:srgbClr val="0086AB"/>
                </a:solidFill>
                <a:latin typeface="微软雅黑" panose="020B0503020204020204" pitchFamily="34" charset="-122"/>
                <a:ea typeface="微软雅黑" panose="020B0503020204020204" pitchFamily="34" charset="-122"/>
                <a:cs typeface="+mj-cs"/>
              </a:rPr>
              <a:t>全新的医疗模式</a:t>
            </a:r>
            <a:r>
              <a:rPr lang="en-US" altLang="zh-CN" sz="2800" b="1" dirty="0">
                <a:solidFill>
                  <a:srgbClr val="0086AB"/>
                </a:solidFill>
                <a:latin typeface="微软雅黑" panose="020B0503020204020204" pitchFamily="34" charset="-122"/>
                <a:ea typeface="微软雅黑" panose="020B0503020204020204" pitchFamily="34" charset="-122"/>
                <a:cs typeface="+mj-cs"/>
              </a:rPr>
              <a:t>——</a:t>
            </a:r>
            <a:r>
              <a:rPr lang="zh-CN" altLang="en-US" sz="2800" b="1" dirty="0">
                <a:solidFill>
                  <a:srgbClr val="0086AB"/>
                </a:solidFill>
                <a:latin typeface="微软雅黑" panose="020B0503020204020204" pitchFamily="34" charset="-122"/>
                <a:ea typeface="微软雅黑" panose="020B0503020204020204" pitchFamily="34" charset="-122"/>
                <a:cs typeface="+mj-cs"/>
              </a:rPr>
              <a:t>精准用药门诊</a:t>
            </a:r>
          </a:p>
        </p:txBody>
      </p:sp>
      <p:sp>
        <p:nvSpPr>
          <p:cNvPr id="14" name="圆角矩形 13"/>
          <p:cNvSpPr/>
          <p:nvPr/>
        </p:nvSpPr>
        <p:spPr>
          <a:xfrm>
            <a:off x="7236296" y="2468893"/>
            <a:ext cx="1728192" cy="3936437"/>
          </a:xfrm>
          <a:prstGeom prst="roundRect">
            <a:avLst/>
          </a:prstGeom>
          <a:no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971752" y="2468893"/>
            <a:ext cx="1728192" cy="3936437"/>
          </a:xfrm>
          <a:prstGeom prst="roundRect">
            <a:avLst/>
          </a:prstGeom>
          <a:no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2621136" y="2468893"/>
            <a:ext cx="1728192" cy="3936437"/>
          </a:xfrm>
          <a:prstGeom prst="roundRect">
            <a:avLst/>
          </a:prstGeom>
          <a:no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260549" y="2468893"/>
            <a:ext cx="1728192" cy="3936437"/>
          </a:xfrm>
          <a:prstGeom prst="roundRect">
            <a:avLst/>
          </a:prstGeom>
          <a:no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988742" y="4173082"/>
            <a:ext cx="678147" cy="528059"/>
          </a:xfrm>
          <a:prstGeom prst="rightArrow">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a:off x="4357961" y="4173082"/>
            <a:ext cx="678147" cy="528059"/>
          </a:xfrm>
          <a:prstGeom prst="rightArrow">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a:off x="6732240" y="4173082"/>
            <a:ext cx="536351" cy="528059"/>
          </a:xfrm>
          <a:prstGeom prst="rightArrow">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60549" y="2798736"/>
            <a:ext cx="1179500" cy="369332"/>
          </a:xfrm>
          <a:prstGeom prst="rect">
            <a:avLst/>
          </a:prstGeom>
          <a:noFill/>
        </p:spPr>
        <p:txBody>
          <a:bodyPr wrap="square" rtlCol="0">
            <a:spAutoFit/>
          </a:bodyPr>
          <a:lstStyle/>
          <a:p>
            <a:r>
              <a:rPr lang="zh-CN" altLang="en-US" b="1" dirty="0">
                <a:solidFill>
                  <a:srgbClr val="0086AB"/>
                </a:solidFill>
                <a:latin typeface="微软雅黑" panose="020B0503020204020204" pitchFamily="34" charset="-122"/>
                <a:ea typeface="微软雅黑" panose="020B0503020204020204" pitchFamily="34" charset="-122"/>
              </a:rPr>
              <a:t>预约挂号</a:t>
            </a:r>
          </a:p>
        </p:txBody>
      </p:sp>
      <p:sp>
        <p:nvSpPr>
          <p:cNvPr id="22" name="TextBox 21"/>
          <p:cNvSpPr txBox="1"/>
          <p:nvPr/>
        </p:nvSpPr>
        <p:spPr>
          <a:xfrm>
            <a:off x="2598144" y="2801117"/>
            <a:ext cx="1179500" cy="369332"/>
          </a:xfrm>
          <a:prstGeom prst="rect">
            <a:avLst/>
          </a:prstGeom>
          <a:noFill/>
        </p:spPr>
        <p:txBody>
          <a:bodyPr wrap="square" rtlCol="0">
            <a:spAutoFit/>
          </a:bodyPr>
          <a:lstStyle/>
          <a:p>
            <a:r>
              <a:rPr lang="zh-CN" altLang="en-US" b="1" dirty="0">
                <a:solidFill>
                  <a:srgbClr val="0086AB"/>
                </a:solidFill>
                <a:latin typeface="微软雅黑" panose="020B0503020204020204" pitchFamily="34" charset="-122"/>
                <a:ea typeface="微软雅黑" panose="020B0503020204020204" pitchFamily="34" charset="-122"/>
              </a:rPr>
              <a:t>首诊</a:t>
            </a:r>
          </a:p>
        </p:txBody>
      </p:sp>
      <p:sp>
        <p:nvSpPr>
          <p:cNvPr id="23" name="TextBox 22"/>
          <p:cNvSpPr txBox="1"/>
          <p:nvPr/>
        </p:nvSpPr>
        <p:spPr>
          <a:xfrm>
            <a:off x="4971752" y="2803499"/>
            <a:ext cx="1179500" cy="369332"/>
          </a:xfrm>
          <a:prstGeom prst="rect">
            <a:avLst/>
          </a:prstGeom>
          <a:noFill/>
        </p:spPr>
        <p:txBody>
          <a:bodyPr wrap="square" rtlCol="0">
            <a:spAutoFit/>
          </a:bodyPr>
          <a:lstStyle/>
          <a:p>
            <a:r>
              <a:rPr lang="zh-CN" altLang="en-US" b="1" dirty="0">
                <a:solidFill>
                  <a:srgbClr val="0086AB"/>
                </a:solidFill>
                <a:latin typeface="微软雅黑" panose="020B0503020204020204" pitchFamily="34" charset="-122"/>
                <a:ea typeface="微软雅黑" panose="020B0503020204020204" pitchFamily="34" charset="-122"/>
              </a:rPr>
              <a:t>复诊</a:t>
            </a:r>
          </a:p>
        </p:txBody>
      </p:sp>
      <p:sp>
        <p:nvSpPr>
          <p:cNvPr id="24" name="TextBox 23"/>
          <p:cNvSpPr txBox="1"/>
          <p:nvPr/>
        </p:nvSpPr>
        <p:spPr>
          <a:xfrm>
            <a:off x="7236296" y="2758467"/>
            <a:ext cx="1179500" cy="369332"/>
          </a:xfrm>
          <a:prstGeom prst="rect">
            <a:avLst/>
          </a:prstGeom>
          <a:noFill/>
        </p:spPr>
        <p:txBody>
          <a:bodyPr wrap="square" rtlCol="0">
            <a:spAutoFit/>
          </a:bodyPr>
          <a:lstStyle/>
          <a:p>
            <a:r>
              <a:rPr lang="zh-CN" altLang="en-US" b="1" dirty="0">
                <a:solidFill>
                  <a:srgbClr val="0086AB"/>
                </a:solidFill>
                <a:latin typeface="微软雅黑" panose="020B0503020204020204" pitchFamily="34" charset="-122"/>
                <a:ea typeface="微软雅黑" panose="020B0503020204020204" pitchFamily="34" charset="-122"/>
              </a:rPr>
              <a:t>效益</a:t>
            </a:r>
          </a:p>
        </p:txBody>
      </p:sp>
      <p:sp>
        <p:nvSpPr>
          <p:cNvPr id="21" name="TextBox 20"/>
          <p:cNvSpPr txBox="1"/>
          <p:nvPr/>
        </p:nvSpPr>
        <p:spPr>
          <a:xfrm>
            <a:off x="260549" y="3429001"/>
            <a:ext cx="1728192" cy="954107"/>
          </a:xfrm>
          <a:prstGeom prst="rect">
            <a:avLst/>
          </a:prstGeom>
          <a:noFill/>
        </p:spPr>
        <p:txBody>
          <a:bodyPr wrap="square" rtlCol="0">
            <a:spAutoFit/>
          </a:bodyPr>
          <a:lstStyle/>
          <a:p>
            <a:r>
              <a:rPr lang="zh-CN" altLang="en-US" sz="1400" dirty="0">
                <a:solidFill>
                  <a:srgbClr val="0086AB"/>
                </a:solidFill>
                <a:latin typeface="微软雅黑" panose="020B0503020204020204" pitchFamily="34" charset="-122"/>
                <a:ea typeface="微软雅黑" panose="020B0503020204020204" pitchFamily="34" charset="-122"/>
              </a:rPr>
              <a:t>多平台预约挂号：</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 微信公众号</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 医院</a:t>
            </a:r>
            <a:r>
              <a:rPr lang="en-US" altLang="zh-CN" sz="1400" dirty="0">
                <a:solidFill>
                  <a:srgbClr val="0086AB"/>
                </a:solidFill>
                <a:latin typeface="微软雅黑" panose="020B0503020204020204" pitchFamily="34" charset="-122"/>
                <a:ea typeface="微软雅黑" panose="020B0503020204020204" pitchFamily="34" charset="-122"/>
              </a:rPr>
              <a:t>APP</a:t>
            </a:r>
          </a:p>
          <a:p>
            <a:r>
              <a:rPr lang="zh-CN" altLang="en-US" sz="1400" dirty="0">
                <a:solidFill>
                  <a:srgbClr val="0086AB"/>
                </a:solidFill>
                <a:latin typeface="微软雅黑" panose="020B0503020204020204" pitchFamily="34" charset="-122"/>
                <a:ea typeface="微软雅黑" panose="020B0503020204020204" pitchFamily="34" charset="-122"/>
              </a:rPr>
              <a:t>→ 医院热线</a:t>
            </a:r>
          </a:p>
        </p:txBody>
      </p:sp>
      <p:sp>
        <p:nvSpPr>
          <p:cNvPr id="26" name="TextBox 25"/>
          <p:cNvSpPr txBox="1"/>
          <p:nvPr/>
        </p:nvSpPr>
        <p:spPr>
          <a:xfrm>
            <a:off x="2598144" y="3429000"/>
            <a:ext cx="1728192" cy="1815882"/>
          </a:xfrm>
          <a:prstGeom prst="rect">
            <a:avLst/>
          </a:prstGeom>
          <a:noFill/>
        </p:spPr>
        <p:txBody>
          <a:bodyPr wrap="square" rtlCol="0">
            <a:spAutoFit/>
          </a:bodyPr>
          <a:lstStyle/>
          <a:p>
            <a:r>
              <a:rPr lang="zh-CN" altLang="en-US" sz="1400" dirty="0">
                <a:solidFill>
                  <a:srgbClr val="0086AB"/>
                </a:solidFill>
                <a:latin typeface="微软雅黑" panose="020B0503020204020204" pitchFamily="34" charset="-122"/>
                <a:ea typeface="微软雅黑" panose="020B0503020204020204" pitchFamily="34" charset="-122"/>
              </a:rPr>
              <a:t>多方信息收集：</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 既往病史</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 用药史</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 影响及指标检测</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 </a:t>
            </a:r>
            <a:r>
              <a:rPr lang="zh-CN" altLang="en-US" sz="1400" b="1" dirty="0">
                <a:solidFill>
                  <a:srgbClr val="FF0000"/>
                </a:solidFill>
                <a:latin typeface="微软雅黑" panose="020B0503020204020204" pitchFamily="34" charset="-122"/>
                <a:ea typeface="微软雅黑" panose="020B0503020204020204" pitchFamily="34" charset="-122"/>
              </a:rPr>
              <a:t>基因检测结果</a:t>
            </a:r>
            <a:endParaRPr lang="en-US" altLang="zh-CN" sz="1400" b="1" dirty="0">
              <a:solidFill>
                <a:srgbClr val="FF0000"/>
              </a:solidFill>
              <a:latin typeface="微软雅黑" panose="020B0503020204020204" pitchFamily="34" charset="-122"/>
              <a:ea typeface="微软雅黑" panose="020B0503020204020204" pitchFamily="34" charset="-122"/>
            </a:endParaRPr>
          </a:p>
          <a:p>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制定个体化的用药治疗方案</a:t>
            </a:r>
            <a:endParaRPr lang="en-US" altLang="zh-CN" sz="1400" dirty="0">
              <a:solidFill>
                <a:srgbClr val="0086AB"/>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971752" y="3429001"/>
            <a:ext cx="1728192" cy="2031325"/>
          </a:xfrm>
          <a:prstGeom prst="rect">
            <a:avLst/>
          </a:prstGeom>
          <a:noFill/>
        </p:spPr>
        <p:txBody>
          <a:bodyPr wrap="square" rtlCol="0">
            <a:spAutoFit/>
          </a:bodyPr>
          <a:lstStyle/>
          <a:p>
            <a:r>
              <a:rPr lang="zh-CN" altLang="en-US" sz="1400" dirty="0">
                <a:solidFill>
                  <a:srgbClr val="0086AB"/>
                </a:solidFill>
                <a:latin typeface="微软雅黑" panose="020B0503020204020204" pitchFamily="34" charset="-122"/>
                <a:ea typeface="微软雅黑" panose="020B0503020204020204" pitchFamily="34" charset="-122"/>
              </a:rPr>
              <a:t>多节点跟踪：</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 病历</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 用药说明</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 健康管理方案</a:t>
            </a:r>
            <a:endParaRPr lang="en-US" altLang="zh-CN" sz="1400" dirty="0">
              <a:solidFill>
                <a:srgbClr val="0086AB"/>
              </a:solidFill>
              <a:latin typeface="微软雅黑" panose="020B0503020204020204" pitchFamily="34" charset="-122"/>
              <a:ea typeface="微软雅黑" panose="020B0503020204020204" pitchFamily="34" charset="-122"/>
            </a:endParaRPr>
          </a:p>
          <a:p>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综合考量患者基因信息、身体状况、疾病进展等，实时进行治疗方案修改</a:t>
            </a:r>
            <a:endParaRPr lang="en-US" altLang="zh-CN" sz="1400" dirty="0">
              <a:solidFill>
                <a:srgbClr val="0086AB"/>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7236296" y="3429001"/>
            <a:ext cx="1728192" cy="1384995"/>
          </a:xfrm>
          <a:prstGeom prst="rect">
            <a:avLst/>
          </a:prstGeom>
          <a:noFill/>
        </p:spPr>
        <p:txBody>
          <a:bodyPr wrap="square" rtlCol="0">
            <a:spAutoFit/>
          </a:bodyPr>
          <a:lstStyle/>
          <a:p>
            <a:r>
              <a:rPr lang="zh-CN" altLang="en-US" sz="1400" dirty="0">
                <a:solidFill>
                  <a:srgbClr val="0086AB"/>
                </a:solidFill>
                <a:latin typeface="微软雅黑" panose="020B0503020204020204" pitchFamily="34" charset="-122"/>
                <a:ea typeface="微软雅黑" panose="020B0503020204020204" pitchFamily="34" charset="-122"/>
              </a:rPr>
              <a:t>多方面收益：</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 人均降低药费</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en-US" altLang="zh-CN" sz="1400" b="1" u="sng" dirty="0">
                <a:solidFill>
                  <a:srgbClr val="FF0000"/>
                </a:solidFill>
                <a:latin typeface="微软雅黑" panose="020B0503020204020204" pitchFamily="34" charset="-122"/>
                <a:ea typeface="微软雅黑" panose="020B0503020204020204" pitchFamily="34" charset="-122"/>
              </a:rPr>
              <a:t>367</a:t>
            </a:r>
            <a:r>
              <a:rPr lang="zh-CN" altLang="en-US" sz="1400" b="1" u="sng" dirty="0">
                <a:solidFill>
                  <a:srgbClr val="FF0000"/>
                </a:solidFill>
                <a:latin typeface="微软雅黑" panose="020B0503020204020204" pitchFamily="34" charset="-122"/>
                <a:ea typeface="微软雅黑" panose="020B0503020204020204" pitchFamily="34" charset="-122"/>
              </a:rPr>
              <a:t>元</a:t>
            </a:r>
            <a:r>
              <a:rPr lang="en-US" altLang="zh-CN" sz="1400" b="1" u="sng" dirty="0">
                <a:solidFill>
                  <a:srgbClr val="FF0000"/>
                </a:solidFill>
                <a:latin typeface="微软雅黑" panose="020B0503020204020204" pitchFamily="34" charset="-122"/>
                <a:ea typeface="微软雅黑" panose="020B0503020204020204" pitchFamily="34" charset="-122"/>
              </a:rPr>
              <a:t>/</a:t>
            </a:r>
            <a:r>
              <a:rPr lang="zh-CN" altLang="en-US" sz="1400" b="1" u="sng" dirty="0">
                <a:solidFill>
                  <a:srgbClr val="FF0000"/>
                </a:solidFill>
                <a:latin typeface="微软雅黑" panose="020B0503020204020204" pitchFamily="34" charset="-122"/>
                <a:ea typeface="微软雅黑" panose="020B0503020204020204" pitchFamily="34" charset="-122"/>
              </a:rPr>
              <a:t>月</a:t>
            </a:r>
            <a:endParaRPr lang="en-US" altLang="zh-CN" sz="1400" b="1" u="sng" dirty="0">
              <a:solidFill>
                <a:srgbClr val="FF0000"/>
              </a:solidFill>
              <a:latin typeface="微软雅黑" panose="020B0503020204020204" pitchFamily="34" charset="-122"/>
              <a:ea typeface="微软雅黑" panose="020B0503020204020204" pitchFamily="34" charset="-122"/>
            </a:endParaRPr>
          </a:p>
          <a:p>
            <a:r>
              <a:rPr lang="zh-CN" altLang="en-US" sz="1400" dirty="0">
                <a:solidFill>
                  <a:srgbClr val="0086AB"/>
                </a:solidFill>
                <a:latin typeface="微软雅黑" panose="020B0503020204020204" pitchFamily="34" charset="-122"/>
                <a:ea typeface="微软雅黑" panose="020B0503020204020204" pitchFamily="34" charset="-122"/>
              </a:rPr>
              <a:t>→ 药物干预率提高</a:t>
            </a:r>
            <a:endParaRPr lang="en-US" altLang="zh-CN" sz="1400" dirty="0">
              <a:solidFill>
                <a:srgbClr val="0086AB"/>
              </a:solidFill>
              <a:latin typeface="微软雅黑" panose="020B0503020204020204" pitchFamily="34" charset="-122"/>
              <a:ea typeface="微软雅黑" panose="020B0503020204020204" pitchFamily="34" charset="-122"/>
            </a:endParaRPr>
          </a:p>
          <a:p>
            <a:r>
              <a:rPr lang="en-US" altLang="zh-CN" sz="1400" b="1" u="sng" dirty="0">
                <a:solidFill>
                  <a:srgbClr val="FF0000"/>
                </a:solidFill>
                <a:latin typeface="微软雅黑" panose="020B0503020204020204" pitchFamily="34" charset="-122"/>
                <a:ea typeface="微软雅黑" panose="020B0503020204020204" pitchFamily="34" charset="-122"/>
              </a:rPr>
              <a:t>93%</a:t>
            </a:r>
          </a:p>
          <a:p>
            <a:r>
              <a:rPr lang="zh-CN" altLang="en-US" sz="1400" dirty="0">
                <a:solidFill>
                  <a:srgbClr val="0086AB"/>
                </a:solidFill>
                <a:latin typeface="微软雅黑" panose="020B0503020204020204" pitchFamily="34" charset="-122"/>
                <a:ea typeface="微软雅黑" panose="020B0503020204020204" pitchFamily="34" charset="-122"/>
              </a:rPr>
              <a:t>→ 医患矛盾降低</a:t>
            </a:r>
          </a:p>
        </p:txBody>
      </p:sp>
      <p:sp>
        <p:nvSpPr>
          <p:cNvPr id="25" name="AutoShape 4" descr="data:image/jpeg;base64,/9j/4AAQSkZJRgABAQAAAQABAAD/2wBDAAgGBgcGBQgHBwcJCQgKDBQNDAsLDBkSEw8UHRofHh0aHBwgJC4nICIsIxwcKDcpLDAxNDQ0Hyc5PTgyPC4zNDL/2wBDAQkJCQwLDBgNDRgyIRwhMjIyMjIyMjIyMjIyMjIyMjIyMjIyMjIyMjIyMjIyMjIyMjIyMjIyMjIyMjIyMjIyMjL/wAARCAEsASo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iiigAooooAKKKKACiiigAooooAKKKKACiiigAooooAKKKKACiiigAooooAKKKKACiiigAooooAKKKKACiiigAooooAKKKKACiiigAooooAKKKKACiiigAooooAKKKKACiiigAooooAKKQnFNaRVXLEAD1OKAHUtZl1r+kWP/H3qdnB/11nVf5msub4geFYFLNrlk+O0Um8/kuaV0Q6kVuzp6SuP/wCFn+Ec4/tX/wAgSf8AxNW4PH/hS4AK67ZJn/nrJ5Z/8exRdAqkH1OlorPttb0y9/49dRtJ8dfKmVsfkavLIrDIIIouNST2H0UgORS0ygooooAKKKKACiiigAooooAKKKKACiiigAooooAKKKKACiiigAooooAKKKKACiikJx1oAOtGfeq9zdQWkDTXEyRRIMs7sAAPqa891H4j3GoPLa+FrIz7Mhr64+WFB/eGeo9yR+NJtIznVjBe8z0G7vbaygaa6uI4Il5LyMFA/E1xF98UtOMpg0SyutUl6Bo4yqZ+pGT9QDXnWo31rLdefrF/Pr12CTtDbLdT6DAzj6YH1qhc69fToYo3S1g6CG1UIv6cn8SaxlV7HmVsyS0idrqni7xVcLm51LTdBiI4jTEs+PcfN/IVyt1f2V1/x/6trWpHHIMgRT+ef5VhgFm6FvXjJrcufDbWeg/2jLeQpP8AKWtD97DdMepxzio55S2OGWKrVb2KyX+j24/0fw7bE/3riZ3P5AgU7+32wRFpelxD0Ftn/wBCJrMhhkuJkhiXdJIdqrnqfSvQbzwilxomlxyTxWzQood/LLSuzuAAQOwJxzk0lzSIpe1qp8r2OP8A7euh1ttPx6fZI/8ACnDXSV/e6XpUoxyDbY/9BIqjqFm2n6jc2TyLI0EhjLL0OK6nwjaQQRedeQwMl6rou8OziMdSqgHvjn2IpJSbsTTdSU+VsxJrvSZFQ3PhyKLcMrJbzPHn3G7Iqza6ja2xzYa1rOnEcjc/mqPyI/lW34itb1vDsdnHFHHBp6jeXhEbyrnhlHX3P1rhO1NtxZdSrUpStc9I0rxj4qt1HlXmna/COSvEU+PYcf8AoJro7D4oaTJOLbVobnSpycf6QuUz7sOn4gCvLtI8M6pqdzb7LW4igmORciMlF9CT6UPqWp6Xcy2F+iXKxMUeC6XeuR6E8j6g1aqNbnVTx1WEU5LQ+hbe6guollt5o5Y25DxsGB/EVYzXz3pmoRW10JtE1KbRLlmz5Ujb7d/YkjgfUfjXe6V8SHt5o7PxPafYZm4W7j5gf3yCcD3yR7itI1Ez0qOMhUPR6WoIZ4p4UkikSRGGVZWBBH1qetDrCiiigAooooAKKKKACiiigAooooAKKKKACiiigAooooAKKKTNACE4Ga5vxP4w07w3bjz8z3bnENrHy7n19h7ms7xb40bSpl0rS4Rd6xMOIwcrCOxb39vqenXzJ7mW0vZmglbVNclyZ70/OI/UR/TpkdB06VnKdjixOKVPRblvXtTudTmW78Tztk4aDR7dsBB6yHt9Tz9Kw7rU7vVXjtkCQwkhYrWH5Yxnp9T7mqVzDcQSf6VHKsjjdmUHLe/P86k025Sy1K2upIjKsMqyFM43YOcfpXM5tvU8OrXlUnaRsNokttY3ljf6e0GoRDzoZTn94oxuX0PBzxzwaxZ7K6tUje5tpoVk+6ZEIz9M16F4v1vybDQ9St7wS3QnllRdnylScEfQfdHrmuQ8Ry3c14kst5PdWtwPOtzI5ICntz0IORj2qpxSKr0oRvboamj2sWl2+n34uYY7q7BaCSZsRqynDRv/ALJBHPYirHie30q4sLjUru7tRq8h/dxWMxkRvTdnvj+VcWZXaJYmcmNCSqk8DPX88U+0tLm+fZZ2k9w3pDGW/lxQpaWSFCo3HkhEn0xbI3Ba/uJYY0XcphXczMO1dc3xBgQhY9KaRBMZw0s2G35z2HTPOKy7L4feKL0A/wBnpbKe9zKF/RcmtiL4Ra2yjzdQsIz6Irt/hTSn0RpRpYhRtBHJa3qFnqdytxbWH2SRsmYLIWDsT156GtnwhPLJJdsyNcmG1EUUOFb5WkBONxA/Wtr/AIVBqeP+Qtbf9+W/xqCX4T69GpMN/YScdG3pn9DQoSTuVHDV1PnaMHxmf+KgcfafOYRIGUAARYUfIMcYHt61H4X0q11PVNt7LtgjH3B96RjwAPfv+FTXngTxTZZaTSmnTruglD/p1rLW71HR47i2KS2nngLIJEKMQPQnp+FJ35rtGcoTjV55x0PTBpljY6Y9vIyyWNigMEkl26bmfnc4TkD047e9eZ6vDd2+rXEF7v8APR9pDSbyB2+bvxitbS/FDQfahqHmzRzLGcR4G8oAFVs/wkAZxWUou9f1vn57q7l5J6ZY/wAgKJyUkgxFSNSKUdyslrM9utx5ZEDOIxIeBu9K6C5sNd8NI8F/Zi408/eRxvhYH0P8J9xg113h/TNPYW+py3Kiw04Oscc9ucPjlpQT1J6+wx6VyPjLUkn8QXYspHW2kwZAlwZElPUN6DjHHtTcORXKnQVGnzt6lzw9q95pDNc+HJ3mtxzPpE7EsB3aP1+o59Qa9V8N+LdN8S2vmWjlJkOJbeTiSM+49PevnuOWSKRZI3ZGU7lYHBB9c10FjfPqF9FdQXAsNci/1Vyp2pcH+646ZPvwe9OnU7m+Fx7XuyPoQUVxvg/xmmuh7C/iFpq9vxLA3G8D+Jfb26iuxVs10J3PahNSV0OoooplhRRRQAUUUUAFFFFABRRRQAUUUUAFFFISBQAh4rjPGni2TRlj0vSlE2sXXEa9RCv99h/If0BrR8W+JoPDGjtcsvmXEh8u3hHWRz/QdSa8d1C7uNP+0Pcz+brd9893MTkwqekanscYBx0HFZznY48XiVSj5kN5eR6ZFPZ2dwbi8nJN9fZJaRs8qpPO3PU9/pVbQtQi0zVFuZg5UIygoASuRjODwcAniszPpSd65nJ3ufOyrydTmPUvE2iReINNju4JpLm6htkKzqAsbAt3x0zkn2A5rz3VbSzsrhYLW9F2QP3rouEDeinuK1rHxHcaNodvbWd35xmkMk8b/MqL02Y9+SfwrJW0bV9WFvo1pI7y4ZYM58vPUFum0epqp+9tudFVxrWcF7zIr3Upr0Qm6ZSkESxRqFACqPp+tbeheDNe8RrHsRrawBys9wTjnrtXqf0r0Hwt8NbPSSl5qgS9vhyFIzHEfYHqfc/pXfBQBgYxWkaXWR3YfL7+9VZw+jfC/QtO2yXaNqE695/uZ/3Bx+ea7SC2hto1jgiSNB0VFAA/Kp6K2SS2PUhShBWirCYHpS4paKZoJRilooAbgGq11YWt5CYrm3hmjPVZEDD9at0mKLCaT3PPdZ+FekXhaXTXfT5jzhDujJ/3T0/CvO9V8N+IPCN2Ll422RNujvbf5l79f7v48V9CgU2SNZEKuoZSMEEdazlTT2OStgqdTVKzPB9O8ZyS3UP9sotysaMkdwqDzI8gjtgMPrXKAE4UZJ6D3Nes+KvhfBcpLeaCFt7g/MbbpG/0/un9K81s559D1gST2mLu3JzDOpG1uxI781hUjJbnkYmjVg0p6rudN4a8P6csyTalPAbhT/x7TY2nIOEPqxOOnSq3iDw9HBb32opJbiQTgLb2qnEceOrAgEdvzrT8Oa1ZaZZ3Gt3loTHLIIzIz75GkAz8oAAQc56iue1TxZqupS3am5kS2ueDAcMAvoCRmqfLyjk6UKSvuMs7ptS+zRvObbVLcj7HehtpJHRHP6An1weK9b8GeLBrsD2d6nkata/LcREY3f7S+3t2/KvCQD64966Kw1C8upYb6yk2a5YjKMP+XqIDlWHcgfiQPUClTqdx4LGOD5WfQg6UtYPhjxDa+JNDhvoCFc/JNFnmOQdVP+elborqPoE01dC0UUUDCiiigAooooAKKKKACiiigBDUNxMkELyyEKiKWZj2AqU9DXnvxJ1SaYWvhmzkKzX/AM1ww/hhHXPoDg59gaTdlczqTUIuTON1bxA2ranceJblT5ELmDSrdumf+ehH/j31wO1cfJI8sjPI5Z2O5iTySev61oazepdXSw2+Vs7VfJgUf3QeSfcnk/WmxwW0Ol/abmKWRp2ZItj7QhXGSeDnqOPSuST5mfM16jqzZnYoXrTtjeV5mDs3bc9s1NZWVxqN9DZWcfmXE7bUX+ZPsKm19DnjBylZFjR9FvfEGopYaem52wXcg7Y1/vN/nmvdvDPhax8NWPk2q75n5muHHzyH1+ntWDaDT/AOmW2lWmLnV71lHPWRz/E3oorV8WeLI/DGmRkhZb6UYij6AnHJPsK6IRUFqfQYajTw8HKW/U6dpEjGWIUdyaeGz0rynwVLqvibUZtW1i/kawtm+WMttjZ+vTpgf1r0r+0rD/n8t/8Av6v+NaJ31OylWVSPNsi7miqf9p2X/P3B/wB/F/xo/tOy/wCfuD/v4v8AjVXRpzxLlFUzqdiP+Xu3/wC/i/40n9q2A/5fLf8A7+r/AI0XQuddy7S0wOCMjBB6EUoYHgHpQWOpKQnioZrmKAbpZERfVmxQJtLcnzSHGDmqsN/a3BxDcRSEddjhv5VZyCKBKSYxZY3UFGDKehBzXM+LfBll4mt/MIWC+iB8q4C8/RvVa4/xy2q+Fdciv9KupYbS6yzIpynmDk/L05HP4Gur8FeLR4osJFlURXsAAlUdDnow/Ko5k3ys5fbQqTdKa1PIorvVfC2pXFhcRIH4862nQPG/XDY7+xrJuJ3ubiSeQ5eRtxx/SvW9b02DxtY3VuRHbeINNZkU5xnuPfYw/ImvIpIZIJpIZozFNGxR0bqrDsa55w5Tx8ZRlT2d4iDNPhlktpo5omKSxsHRhwQQetbmmWGlQmBr24W5nuATDAmRGvBwZW44z1A6daoarcxXjLcERLdsxEqwDCEDGCPft+AqLdTj5ORc19Tp9A8QJoWrw63CNum3zLDqMI6QSdnHtzn6EjtXtcbq6gqdykZBHpXzdo9zCkz2d3/x5Xi+VLn+A/wv+B5+ma9Y+G+sTzWVxoN+2b3S32Kx6vF/Cfw6fTHrW9Kdz3MvxHOuVnfUUlLW56gUUUUAFFFFABRRRQAUnelpM80ARTSpBA8jttRFLE+gFeC3+rzXf9q+IXOJtTlNtbZ/ggXrj8AB9WavSfibqklj4Wezt2xcajItqmOu0/f/APHcj8a8l8QSgXsenxEeRYRi3QDuw5c/ixNY1ZWPKzGtyx5UZOea0NP1RrKGS2mtorq0kO5oZcjDYxuUjkHHepdIs9Ovo5YLu7e2uSQYG2blb1Uj8qhvdHks4DOt1bTwh/LzG/zbvQqeQeO9c9mtTxYxlFcyI76+hmRYra0W1t0Jfb5hYk9ySa9T+G/htNI0l9cv0CXVwm5N4wYouo/PGTXn/g7Qm8QeJbe2Zd1rD++uT/sA8L+JwPzr2HxBewT+HNaggbm3gKPt7ErnH6itqK05mepgqVourLfoed+Hb1vEXxQF+w+QNI6A84VRhf6GotfstU8YeN76GzQtFbyeQJG+5GF4OT9c8VU8CataaBfX2p3uSkdv5aBOrMzA4H/fNaVtr+ueLtRGmaNEunWTHdJ5AwUUnks3r7dzRFpqzJhKNSCjJ6t7HV6ppFvovwvv7G3lEqxwNvfH3nzz+v5V4VsXH3Rx7V9C+LbOKw+Hmo20K4jjtdq1899qKulrBj/dcUtNBNi/3V/KjYv91fypaKzuzz+dibVH8I/KlCjI4/Ggc0o6896LsqLlc9l0+fUoY7dwPE7KqqdoEBQj6elbPgnxBLrk+tGaGaLyLsoqyDBA/wAa52HwpefYo5h4e08r5YbcdQlyRjPpXL6Sp0PzZZINOt7qa0WeJpL5lbEgflRjk47V0XaPahUlTSbOl8a/EuW2uZNM0SRDIhKy3BGdp9F/xry69v7zUZTLe3Utw57yOW/n0qzpOhaprszx6daSzkHLuB8q/UnjNb03wz8URRbxZxyf7KyjNYvmkzgqSr1ndXscjFI8Lh4nZGByCpwR+Ndr4d+JGr6PPHHfSte2ZOGVzl1Hqrd/oa467tLmxuWtruCSCZeqOCDUPtU8ziYQq1KUj6NvotK8Z+GMiYG2nAaOUdUbsfqDXmul2Or+B/F9r58Ya3nkEBlX7kisfXsenB9Kl+FmpebdX2gXHz2tzEXVT2PRvzGPyqS/1bXPBupNp+oR/wBoaWzfuluBu3IDxhvUDHWtm00pM9GU4VFGq9PMXxlfXHhv4jR6jb5+eJJGUHAdejD/AMdqx8R9AhurOHxVp65VkX7Tt/iQ/df6jOD7fSsrx/q1nr8Gl6rZEhDG8Uit1jIwcH8zXoHhia1/4QnSrS+AMd3H5G1uQxYHg/Wla7aJharKcL6PY8MSNpZEjRd7uQqgdyTgD9a21tNL0lj/AGhK19djI+zW5wiHn7znqR6Adqq63pcvh3xDc2BJBt5A0LnuhOVP5fqKibU5N7SxxQxSvktJGp3Z9s5x+FY7Ox5biqTcZbla4t5LWd4ZY2Rlwdr9QCMj9DXUaVrj6fe6T4iBx5Lix1DH8cZHysfwH5p71yjyPK293Z2Pdjk1qaGUuHudLk5jvoSg9pB8yH8+PxNEXZjw1XkqaH0bE4dA4bIYZBp9cl8OtXk1bwjbmc5ubYtbS+5Q4B/Fdp+pNdcK7E7n1MJc0VJC0UUUygooooAKKKKACkOKWmmgDy3xvepdeOrSB2zb6RZveyjPG/kqD/3yv515a7vI7SOcu5JJ9c11Wu3huL3xVqAYEz3iWqMP7q//AFkH51zFvbTXc3lQRtI+C21Rzgcn9K5Kruz5nH1HKobFnrttFbLBJpNmCgwJxFvb6kHr+lVdbvDe3SSmS3kLIuWgiMY9gwycnHes+SKWI7ZI3Rs/dZSD+tJHC1xLHbp9+VhGv1JxU3b0MFOcrQZ6l4FiXw74AvtelXElwrSLkc7RkJ+Zyfxqn4WumuvA3iR5pS9w+6SQk8klev8AOuz8TaasPw/u7C3G0Q2qqoHouP8ACvO/hzNbm41e0vSPsUlnum3HjCn/AAat2+WyPWqfu5wp9LGP4d8J3mvK0xdbewiP72eTge+B3/pXrnguLSItMlTRhut0k2G4PJmYdTnv6CvOdY8R3HiS5t9B0G2NtYMwVI0GDJ7n0HevXtD0qHRdHtbCH7sKBSf7x7n8TRTiuheChBTfLrbqZ3jv/kSdV/64GvnPtX0b48/5EnVf+uBr5x7VNbc580+NBW34Zt1udQdHLACMkbbL7V3/ALuePrWJXQeEmjXVH8zzAvlH/V3i2x6j+IkZ+lZx3OGgrzSOoGjW5YDdMMkDJ8OH/GvQbPwPoUdrGJ9NtZpgvzyeSE3H6DpXETX9pZRidlv32suETXUdmJYAAKG5ySK7mHxM9rNBFrFmNOjnH7qZ5g0ZP91m42t9etdKSPdoQh1Rp604sfDt/IgwIrZyo9MKcVzNpo0N1ezadKq5OkW6K5QMUPzjIzWv4umDeFrlUYN9oMcClTnO+RV/9mp0S+X42K9A2nDH/AZP/r1T3OmSUtC/pGj2mjafFZ2cSxxRqBwOWPqfetEjNQzXMUEe+aRI0HVnYKB+dYU/iKS6u2stDihvpUUNLMZf3MQPQEjJLH0FNFJJKxR8f+GrfWtBuJ/LAvLaMyRSAc8DJU+xrwDGDxXvmq+Ko7XSNTttWEFjqEUDbYmmG2bIODGTjcCc8dRXgQ+7iuestTxcyjFSTW52/wAKo2fxtGw6JbuT+g/ma9T8Zx6bJp0MerQbrGSUI82ceST0bPbnA/GuM+D2lgNqGqOB8xEEX0HLfzX8q9M1TT4dU06eynXMUyFD/jV017p14Wn/ALPZo8P8T+DLzQAbmJ/tOnM2VmX+HPTcP61uaxfPZ/Dbw+8LbZhKskZ9CuTmqml67deE9Un0DXFNxpufLaOQbtoPRhnsfSn/ABCazt7LRbLT2D2KxPJEwbOQSMVGkU2jjtGClOGj7eZP8QIP7W8OaP4lVAspQRT7fRuR+TZ/OvO/1HWvZdG0ZtU+Ex0+bLNPbyNHnsckp+oFePWshSWKTahYEEiRNyj6j0qanRsxxlP4Zvqi7ZaPdXls10dkFquR50zbVZv7q56ntxVO3mNvcRTp9+Nw6/UGuwu9XtGiil+02N7fqBskmjZIofZUxgn3P5VyN0my6lG+N8NnfH9057j2qZJLY5akIwtys9T8AXK2fi7WNNVv3F3El/AB0w2M/oyj8K9OWvDPDl+8Ov8AhO+3HDGSwmPTK8hR/wCPJ+Ve5L0rpp7H0OCnzUkOoooqzsCiiigAooooAKhnfZE78/KpP6VLWdrlwbXQdRuF6xW0jj6hSaCZaI8Anl3+F4Jud13ezT5PcAAD+Zqpp62nmyfa7qa3UJhXiXccn1HpjNWb8CPw14ejH/PCV/zkI/pWVXFJ+8fKV5P2jZvRtYwKXOum5iAbNs0L5fg8cgqPrnik8GWn23xpo8BAKiYyt9EUt/MCsKuz+FsAm8bq5/5Y2kjj6kqv9aqOskaYaXPWijvX1lbrx3qHh+ZsRS2YVQf7+Mn9G/SvIbm1v9H1G80v51lJ8iRUH3xuBGPY8V1PjO4n0P4ljUwDgGOVf9pQu0j9DXY6np2l3F/B4ykdWtoLXzcL/G38P6ZFaSXP8jvqx9s2r6xf4HPaRZx+C0sROiy65qUioq9fIjJGf8+v0r1tOVBrxHw1cXPin4iRahOpIjYylRyI1AIVf1Fe2r90c1dN3Wh2YJpxfLsc948/5EnVf+uBr5w7V9H+PP8AkSdV/wCvc184dqzrbnFmfxoKt2N6bCYyi1tbjIxtuI/MUe4GetVKKyueZGTi7o2x4lYHI0bRgfX7EP8AGtVfiPrhtktTFp/2dQFEZtvlx6YJrj6UA5H1qlKRvHE1L7ntd3pEsOq6FFYW5SwvJY5rmNCfLjeM78gds9OPQVv6pdpp/iqO7k+4mlzsforoaueHr4X+kW8j2s1uyqF8udMNwByPUVz/AI8k2ajpkK/fvklsl/4G0ef0BrqPoI/Bc0NJ0JdRSPU9cRby8mHmLHIMx26nkIi9OOhJ5JzXR29pb2qFYIY4lJyRGgUZ/CpEURoqjACjArkfGnjW18M2jRRMsmoSD93EOdv+03t/Ohuyuy5zjTjzSOZ+LWvwCKLRoRG07kPM+OVUHhc+55/CvLLSznvbqG0tULzSsERR3Jpbm6nvryS5uXaaeZtzMxySTXpvgjwbqmnqmr7LVbmVP3aXGcxqfYdCf0rknK7ueK+bFVr20O88MacmiaVbaZFbSqIkw0rAYZu54Pc1vP0+lY+nnWvtK/bXsjDjkRBg2e3U1tYzW9KV4ntwilGyPKtYtIvGVzqOnkJDrWnyt5THgTRZ4B/zxXniQX91d2+ksjmZJPKSFv4GJ5HsK63xu934d8fDUrbKl0WVCRwx6MP0HH0rrdL07TbnUD42QhYJLUu0Z/gkGQx/LiolHmkeROkqs30a3D+100nxToXh2OTckdsY5gvTcV+X/wBBJ/GvJNXtRZ63qNsRjybmRQPbJI/mK6LwrNca78RoL1uWaZ5nPooBx/MCs7xtEIfHGsp285X/AO+o1P8AWlU1iY4mftKPN0T0KkekrdD/AEK6WUlggQoyksQTjpjsetVL6wuNOumt7pQkq9VVw2PyJq8/iC8WyS1tVjsoggVzAu1pSBjLN1P4VlMxOSRknqT3rJ2SOCfLbRG3ZTtDotnchgDa6pG+T2yAf/ZK+iIyGUEHg8ivm+358LaoT0jmhk/9CX+tfRlk4ksoJFPytGpH5V0Udj3MsfuNFiiiitj0wooooAKKKKAErI8UEjwrrHGf9Cm/9AateqepwrcaZdwsMrJC6kexUihky2Z89aoP+JF4fbt9kf8A9GtUvh+e3tluZJL23tZjtCSTQGbA5zhcH25qC6fzPCmhPg/uxNEf++g3/s1Zec1xSdpHylWXLVbN3VrbR5Wurq01WJ5CqsII7d0BbgNjI4GSTitz4TEDxjcD/pxf/wBDSuGrrfhrceR46tk/57wSxfoG/wDZaqDvJGuFmnXi0jqviNZwa5YHUbA+ZLpszQXIXqF7/kf61xR8TSnwMNCyc+fk/wDXP72Pz/lXVXOpDwb491CK7Bk0zUiJXB/hLHk4+uR9CKoeKfBMcEsWp6MVk0y5ddwU5EW49R/s8/hVzTb0OyvGUpSlT32aOg+HdtBoegR6hd4WTUbhY0Zv7vIUfnmvSR90V5X8Sr9dMt9G0q1wqxMJsD+EJwv9a9QhbfCreoBrWFl7q6Ho4VqP7tdDB8ef8iTqv/Xua+cO1fR/jz/kSdV/69zXzhWVbc8/M/jQVp6LoV/4hvGtdORHlVN5DvtGM461mV6B8Iv+Rqn/AOvY/wDoQrOKvKxxYemqlRRZR/4Vd4q/59YP+/61HN8NfElvE0s8NtHEo+Z2uFAA96+g6jkjSVCjoGUjBBHBFb+yiex/Z9JbHlen+XYPDPDDoyzxgYb+2pOTj06V0kWqafqklrcazc6XDPZS+ZF5N4HB469sVa1fw1K7mawks7eNV5iNikhJ9jxXE31wRa3CtcruEbAr/YJXt644+tVqkN81L0Lvin4qRRCSz0EebJgqblh8in/ZHf69K8nnnuLud5p5XmmkbLOxyWNLbWtxeSCOCNmJOMgcCu68P6fo+lxb7/T5L27bq5fCp7KB/OuKrXS0bPPcqmIl72xH4X8J6Y1ul7rGpLBMcNHAoyU92967D7Dof/QyT5+tUTqOg5P/ABIn5/6bNSjUdAz/AMgFv+/rVyOtzb2/E76UY01ZWN/w/a6XFqiva6vJdShTiNm4NdjnIrhfDV5pU2solrpbW8204k8wnAx6V3DcIa9HCNOF0dcJe7dHB/EK2g1vwtc3cBzLp0xyR1GOGH5HP4V5zb+JJYPBVzoiuQZLkEf9cyMkfTI/Wuu8DX/9rah4h0i8O6O7Z5Qp9yVbH6Vm+FvA/m6tPc6kVGnWMrLufgSlT/6D61cryd4nl1YyqSU6fXRm98O9FXR7RdVvvkuL1ligRuoU8/mea4j4g4bx/q2Oxi/9FrXVQ69L4l+IthDaHGn2Ts0YHRsKQW/PgVxfi+b7R401qXPH2jaDn+6oH9KmbtCyMsQ4rD8sejIo/EFzDBHCltYkRqFDPbKzHHqSKr3+pS6l5RligjMYIHkxhAc+oFV5baeE/voJI+AfmUiovwrJ3PMlKdrM07cf8Uprme/kj/x419EaUCNKtMjB8lOPT5RXzzAGHhi8AB/fXcEY9/vGvo23GLeMYxhQP0roo7HuZWvcZNRRRWx6oUUUUAFFFFABUcg3Ky+oxUlIaAPnS9haPQ7q2YHNlqkiH2DAgf8AoNZNrayXlwIYtoYgklmwFAGSSfQDmuz8S6c1v4n8U6fgj7REmoQj1AwW/USVxMM0lvMssTtHIv3WU8iuSas9T5bFx5aup0NtpVpZiG7vwFtUXJkVt4uGz92Ncc5GAckY5qtpMh0fxvYSsAgt7wKR6K2Vx+TVVj13VIJHkS+l3PjcWw3PqM9P0rPkd5HaQuTKSW3E8ls5yaXMtLBGpBSi4nr3xT0J73TYNUgXc9qSJAP+eZ7/AIHH51yfgXxW2m3aaZfkSabcHBD8iNj0P0Nejxa/9r8BQ6zDGsxFuryxEZzjh1+vWuA8Q+F7TU7Aa94ZAkt25mtkHKHuQO3uPyraS15keliISU1Vp7kPxJka68Z+UoyEijRPx5/rXsVrewGc2QlUXESKWjzzg9CPavCtEmm1vxdpIum3OjRxsT1ITpn34rrfEesf2Z8UbGZCNiRxxSc9VYnP5ZFKMrXkxYetyuVR7Nnout6YutaPc2DSGNZ02lwMkfhXnw+DNr/0FZ/+/Yr1FWyOtPrVxT3PRqUKdV3kjyv/AIU1bf8AQWn/AO/a1u+Fvh9D4X1J72O+knZoym1kA7g9vpXb0UKCTFDC0ovmSDFFLTWqjoEyufes/U9Kh1e0a2nedY26+TK0ZI9Mg8iuI1ldd/4WVYpFftFZvtaNFfAKgfMCvck5r0degpJ3MYT9pdNbFCw0aw063S3tbSGKJRgBVH6+tWzbQ/8APJP++am70UnCL6GiikrIh+yw/wDPFP8AvkUfZYf+eKf98ipqCaXJHsOyIlhiQ7lRVPqBVS41K1hvobBpB9pmVmSPvgdTV0kbeteW6Zqbap8WrhyfkhjkgTnsv/180NqOiMK1VQSXc53wTO1p8QF3HaC8yPk9Byf6VN408YnVXfTdO/dabG53EcGY55P0z+dY+stNpPi/UhEuJDLKig+jgjj863vD3g6CwtRrfiQrBZx4aO3f7z+m4f071ir2cUeNCVSSdOPd3ZufDTQJbC0udcvI/LM0eIlPUIOST9f6V5fc3H23UJ7l2wJ5mkJ9ix/pXruu+JnHw0uNREfkveq0Nsg6hWJUH67ea8ksLWKZn86Ro7eFA8jKu5gMgcD6kUVbJKKHjFGEIU4nWW19shnSz8WRSO20RreI4VAG5+8CO2K5rWpZZ9Tk897d5EVULQKAhwOoxx+VTvp2m3dtJJpd5O08alzbXMYVmAGTtIJBOAeKx++SSazfmcdSTsotHR6ZbC4ttDtMn/TNUyQPRSoz/wChV9BpwMV454U03z/Gmh2hGU0uwN1KMf8ALSQHg/8AfwH8K9kWumnse9gIctMWiiitDuCiiigAooooAKTvS0UAeZfEaEWHiDQ9bx+7LNZzn1RgTg/gX/OvLL+1NlqE9q3WGQp+GeP0r3zxnoY1/wAL31kB++2ebAfSReV/MjB9jXiWrEX1jYaqq7ZHjEFyO4lQYyfqu38jXPWizxMzpa8yMyO3lkQukbFAQCwHGT0Ga0dQ0RtPR83cMs0O0XEUecxE+pxg88cVDp+pfYAA1vHOEkEqLIxAVx0OB1+lRTajdTtcF5mxcSGWUZwHbOefWsNEjy1yKPmeh/CzU47i01Dw9cEFWBmiU91bhwPx5/GuaS91jwH4hubeNsKG5jcfJKnY+31rD0zU59G1a11K3OJbd8kZ+8vQr+Ir2zWdE0zxx4ft7qJlEjxiS3uAOVyM4P8AUVtG8o6bo9OjzV6K5XaUTA0VvD3ijVbTVrLFhq0Lh5bc4xJ68d/qPxrmPidAYPGEkinHmQo4P5j+lc/qmk6hoF6YLyJ4JFOVkU4Vh6hqZqWrXWrGBrx/Nlhj8vzW+8y5yM/TJpSneNmrGM8Rem4TjZ3PbT4mGmabpF7f4Frdxorygf6tyoIz7Hn6V0kU6TxiSNwyMMgjkEV5/p0Mfi34ZC0U77iKLywGPR06fngfnWL8OPFctpeJoV85MLkrAz9Ub+79DW/NsenDE8ripbM9hFLTVORTqs7wpDSZrk/FPiC/s7+x0bSVi+33uSJJj8sajqfc0PQic1BXZW1nH/Cx9DPpDIa7JJVkHykHHpXmF34du5fE+nWWpavc3M1zBIWmQ7DHjHCeldR4a8JyeHLqVotUuJ7eQ5MMoyAfXPrWa5rnNRnLmemlzqxS0gzS1odgmajkkWNGZyFUDJJPankkZryL4n+KJpLv+xbSRlijGbgo2C7Hov0pSkkrswr1lShzM7q11/8AtNb+ezVWsrRSom7SyAZO32HHPfNeY/DV3m8cCZslmjkZz7nr+prtWKeFfhgschCTG2249ZHHT9f0rybStZu9GiuRZN5U86BDMD8yL3x7n1rGpKzVzzMVWUakHLpqena1/YPhnWbnWr+QXepzNuht1/g4wOO31NcNfatrPjjWYLQ8BmxHDGfkQd2J9vWszS9K1HxHqQht1aWeQ7nkdiQB3LGvVrTStN+HXhy51OfbNdiPDSEYMjfwovoM0tZa9CYc9dt25YHG/Ea/iS5sfD1qR5OnRKZcf3yMAfgvP4iuYtGvtKMWoRx7Y5AVBdQySL0II9DVWe4nv7q4uZiXnnZpZD6k8n/D8K1YdX0/bG82lRS3iqsfmzSExAAYBKY/TpWbd2cdWaqVG72XQgm1a3G97bTILacqV8xHYhQQQdoJwOCaraXafbdUtbbs7jcfRRyT+ABqXWJLaS8QwCHdsHmtApWMt6qD04wPrmrGnbrPSr2+RM3EwFnbDvufG4/984H/AAKpWsjOK56iR6R8MYDeXGt66y8XNx5MZ/2U7fgTj8K9HFY3hjSE0Hw5Y6ag5hi+c/3nPLH8WJNbIrtirI+opQ5IJC0UUUzQKKKKACiiigAooooAa33TXi/iHQxpfiTUNJbCWOrg3Nk3aOcclfzJH0Yele0npXKeOfDja9oDi2AGoWzedav/ALQ/hPsRx+VTJXRz4ml7SDR4I6MjsrjDKSCPQ1raT4eu9TgN18sNkpw87c/gAOSadqyrqFrFrMCFWkPlXiY+5MOp/wCBc/jmqFkIJL6CG8meO1L/AL0rzgd+PXjFclrOzPmuRQqcsjR1rTooYLaW0tjFbnciu8yu82OrFV6Y/Suj+GnipdLvDol4+LW4fdbv2SQnlT6Buv1+tc5qniDz7smwiFvAieTFwMrGOMAdAPp1zyaxMZGM4OePY1XNyyujWFf2NXmhsex+LtY1Hw/qXmT2a3+jXIG5HXPlt3APv71y8T/D/UmYul3p0jnOMnav0xkVv+CPF9v4gsv7B10rJdFSqGUDFwnv/tDvWbrfwtnF476NcRNEQT9nlOGX2B9K0lr7y1PRrKU1zwXMn0Oo8G6ZommeedJ1j7VFcEFoi6nBAxnjmvM/GWnS6J4ruTH+7WST7RA446nP6Gqd94X1vS8yXOnXEYXrIg3D8xVcz6rqEEdoRc3SRnMalGcr7Dv+FTKTatY5a1Zzgoclmj3Pwh4ji8QaJFPvH2hPkmTPIYf410WeM14P4c0nxbpWoJeWGmzxsPvLKNiuPQ5r1mTxTp1jaxvqtxDZ3BHzQGQOwP4c1rCV172h6eFxPNT/AHmjOgPSua8TeEbXxF5MrXEttdQZ8qePqveqDfE/w2rEfaJTjv5Rpj/EzQnhkNvJK8oQlEMRG49hmm5RZpOtRmrN3OZvdE8Tabr9nDBrQursxu0DTLyFGMjJz1rr/BXiW71y3uoL+FUvLOTy5SnRjzz+lcT/AGjc69c2t9qWr29nDLBIRJbHm2XI+Vj6nFbuj+KPBvhe0+yWV1JIpbc82wsXb1JxUJ2e5zUZxjNyTsj0YdaXPtXFr8T/AA0SB9olHv5JrXh8U6ZqFuzabdwXUwGUhSQBmPpg1pzJ7M7I4ik9pC+KNeh8P6PNeSMDJjbEmeXY9AK8T8PWE/ibxZCsp80yS+fcP/s5yf8ACtbxRpvi3WdQa7vtMmZBkRxxfOqD2x/OudWTVtMjlhCXNqsuN5MZQkDtnGcfjWE5NvVaHkYqs6lVNxfKj2Lxjp2kalBDFqurC0hhbfsDqCxxjPNcPMPh7p4BUXd86c/Kx2n65wK5rTvDWt6yRJbWE8qt/wAtHG1T+J611ujfC27lu0bVbmKKIDc0ULbnPtntTu5PRFOc60rxh95u+FdXv9evRJZWUemaJbHLbFGZWHbPHHrXG+P/ABV/wkGri0tXB06zY7SP+WsnQt9B0H41s+OPFdvYWh8M6AREkY2XEsRwEH9wEdz3NecxDy/LYRgqD8qkfK2O1KcrLlJxWI5IeyTu+pY0++uNOuPNtnVGYbG3KCCp6gg9q3tc0qxhgnufs01g6EeXsAaG5z0KenrjkVWxZ+IThCllqh6rnEM+B2/uNjt0rDk35CM5YISBzkD6VnsjhuoRs9UwiieaVI413PIQqgdyTgV6F4T0WLVfFdrbqA2n6GoZ27S3Dc5/Pn/gIrk9MU6dYtqnllriRvIsU/vSHALj1xnA98V7T4M8Or4c8Pw2r4N1J+9uX/vyHr+XAH0rSjHW535dh7vmZ0uMUtFFdJ7oUUUUAFFFFABRRRQAUUUUAFNIyKdRQB5L440RPD2ryaskJfR9SxHfxKOEcnhx6EnHPr9a8+1HT5NNujE5DowEkUqn5ZEP3WFfR+oWcGoWUtncxiSGZCjoehBrxbWdBfQ7kaDqchNnK5fS75v4D/cb2x1/OsKsL6nj4/C396JxgA61v6Tp4bRbqYwxzXdyDHbRP/dU5dx79hkjvWNdWs1ncvbXCNHLGcMp/wA/5FSz6ld3FtFbSTN5ESbEjXgY9wOtYRdjx4NQb5iOeJ7O4TZcIZUw4khkyUb6+oNd5pviiHxTYw6RrF19i1RT/ot+vG89s4Iwfboa88JNWRYPNYvcI8cscePNVfvJnoSPT3qoycTehiJU3ZbHd6jd+OvCqF57j7VbA480qJF/HjIrMHxN8Q7cKbNc9MQ8/wA6Xwx8Qb/RcWmoK1/p+MAMcyxj2J+8PY816ZpsnhbxXZeZaw2dwn8UflgOh9GHUGtV72zPQhH238OdvI8c1DxXrupZS41GfDH/AFcZ2j6YFS6R4M13WZAYrKSKM8macFV/DPJr3Cz8NaLYS+bbabbRSdNyxjNSaxqK6Rpk94YJZhEudkS5Jp+y7stYB/FUlc89X4c6Loli17r2ou4Tlgh2Ln09SazbPSP+Epn8jRdMj07R0b95eSJukfHoT/IfnUuk6fqfxF1X7fqkjR6VE5CxDgHH8K/1NerW9jb21mtrDEqQqu0IvAApqKfQunh4z+FWj+J5DqujaPLfiy8PrNd3UcLrI0LZLSAgDJPBAyc1NPpEnh+OFfEOiw3enMB/pNuMSQsRyCRyRn1/OtGSybwb4otPsT/arWVmxbkfPEHZQcEdeSOvpXpcsEVxbtFMiujrhlYZBHpQoXFTw6m27Wa+48xf4e6Fr1h9r8P6hIu7pubeoPoR1FcfqvgrXtIJaWxeZB/y1gBcfpzXQa/Y6h8PdcTUNIkcWNy3MbcqD1KH+hr07QtU/tnSIbxraWAyAHy5VII+nqPel7NS8mSsLCq3FrlkvuPCLDxPrmktsttQnTbwY3O4DHbB6Vsf8LO8QY2u9m2B1aHr+tew3vh3Rr+TzLvTraWT+8yDNYmrX3hTwlbYnhtEc5KW8cYaRz7DrR7NrqT9UqU956HD2Oo+NvE4aS3nNtbDhpQoiQfQ96q6t4oj0mzl0rQ7qS4u5Ti91QsSXI6hD9e/b+VHxF421DxDuto/9B03GBbxnlx/tkfyGB9axX0u7g06K+eApA77FPfkZHHYGs3O2iOapiOVOMHd9yCC2eSGaRMbYRubJ569cdT1rUsr2G+tU0zUkPlIMQTxx5aAn1A+8p9Pxq7YX+jXLqJreOwuWURuxBaF06NgdVYj+LmsN/P0zUHWC4IkhYqJYm6+4I9RUaLU437lpXvcl1SzjsLhLZJhLMgIn2HKhs9Afpj+VN0ywbULkqXEUEal55T0jTufr2A9TUVnaXGo3q28EZkmc569upJPbvzXXaDoI8SXaaPZbl0e1cPf3q8faH67V9uw9Bz3FEI3ZpQourPRaG74E0X+2dSXxFcQGOxtQYtLgYcADIL/AKnn1JPpXqYGDUNrbw2lrHBBGscUahURRgKB0FTV2JWR9JSpqnFRQ6iiimahRRRQAUUUUAFFFFABRRRQAUUUUAN6msrXdCs/EGmS2F7FujflWH3kbswPYitajFAmrqzPBtY0i4064XRNefbKoP8AZ+pY+WRR/A/+cj3Fcxe2dxYXL21zE0cqHkH+Y9R6EV9G6zodjr1g9lqEAlibkeqn1U9jXkOv6Bc+HVFnrSPd6SfkttSjX57f0De3sePTHSuepT6o8bF4H7UTk7CO2leWO4fY7RkQsxwoftuPYdfxrSf7Lo+lXUH2iK5v7xRG3kvvSKMHdyw4JJA4HTFUtR0uawCS7lntZOYriLlH/wAD7HmqGOayvY8rmdP3WtQqSCea1uFuLaeSCdOkkTbTURFJipWmqM4ycXdOx3ujfFPWdPVYtSji1CIdJB8kv49j+QrtNO+KHhy+wlxcPZSHtcphf++hkfrXh/SgnPWtVVkjupZlVho9T6XsbzTJYQbC4tXjJz+5dSD+VXH+aMhSM44NfLiqFO5AVb1Xg/pVuLVNShH7rUb1B/szuBVqsjthmkbaxPabLRYtM8TWAJ82eS3meaZuWkfcvJPtniuw3gDqAPevmo6zq5kDtqt7uAKg+e2cemfwFRy6nqFwMTX93IP9q4b+poVZIFmdON7I+iNR1DSbeLOo3VpGikN+/dQBjvzXL6j8VPD9mClo019IP+eMZC/99HArxQqpO4rub+8wyaMik63Yxnmkn8KsdrrfxM1zVAYrMpp0B6+Wd0jD/eI4/AVxkjtLK0ssjSSv96R2JY/UmmmjispScjz6uJqVX7zHI5jlVxjKnIyM1r2GqCTULhb757W/YicZxtyeGGehXP5cVi9acPSlexnCbi9Ca6ijhuJYYplnjViFkUEBh680+ysp764WC3jLsTz2AHck9h71NY6ZJdq08jrb2cf+suJAdo9h3J9hzXUaB4eu/E0YtNMjlsNDBxPfOo826x6e304HXk1UYNs6aGGlVltoQaNosuszPomhviEY/tHU8cEf3E/w79TxXsujaPaaJpkVjYxeXDGPxY9yT3J9aXSdIs9GsIrKxgSGCMcKvUn1J7n3rRArqjBRPoaGHjSWgo6UUUVR0BRRRQAUUUUAFFFFABRRRQAUUUUAFFFFABRRRQAVBcW8VzA0M0ayRuMMjjII9xU9FAHl2seAbzSmmuvDLLLbScy6VOcxsO4XPT6HGOxFcJJp9nqFxJFaFtPv1OG0+8Ozn0Vj/I/ma+iiuetYeu+FdI8QxbNQs0eQD5Zl+WRPow5/DpWcqaZw18FCpsfPdzbXFnMYbiGSFx1V1wahxXpuo+CPEGkQMtlJDrmnL/y6XQAkA/2T6/Qj6Vxs9npTzmGX7Zotyf8AlleRMUB9N2Nw/I1g6bR41bAzhsYZpM1rT+HdRRTJDCt3F2ltHEg/Icj8RWa8bRsVeNkYdQwIx+dQ1Y5HTkt0aWhQW13qLW1zAsivDIVJYjYVRmBGDzyO9M0O2iu7qTzYvOeOFpIoN23zWH8Pr6nA5OKr2F5Jp92LiNVZgjrhunzKV/rUEL+TLHJt3BCDgnANO6HGSVrmvqljDDPp+YPsUlwgaa3LHEfzY3c8gEDOCak1y1so4zLp0dobdJTGZbeV2OewbfxyBnjis6fUbifUzfuQ0pcPyMjjoMegHFPu9Rjmtjbw2kdvG8gkk2MzFiM469AMnijQ0coO5cm0QR6OhVoWv9v2iSLzPnjiI4G3ucfMe4FYYHFa8muGSJ5DaRfbHh8hrjLZ242529ASOM/WsuNHlbbGjMx6BVyf0pOxE0nblGYpK1ovD9+wDzqlnD3ku3EYH4Hk/gKntbPTTcCK0iu9buBx5dtGyRk+5+9/Kmk2OGHnN6IyrWyuL2YRWsLzP6IM/wD6q1rfTrW0u0tnR9U1FjhbK0O5QfR2H6449TXaad4E17VYUXVLiLR7A/8ALlZAbiP9puRn8WrvtD8NaT4ethDptosf96Q/M7+7MeTWsaXVnqYfLnvI4zRPh/c380V94pMZSPmHTITiKL0BxwfoOD3zXo0MEcEKxRIqIowqqMACpQuKMVulY9anSjTVooWloopmoUUUUAFFFFABRRRQAUUUUAFFFFABRRRQAUUUUAFFFFABRRRQAUnelooATHtVO906z1GEw3tpBcRHqssYYfrVyloE1fc4K9+FuizSNNp8t3pspOR9mlO0f8BPT8MVmT+BPFNuCLbWrO/j/wCeeoQbs/iQ39K9PoqXBGMsNTl0PErzwt4giZjdeDLK4UdZLK42A/RQwP8A47WdJoNxGB53g3V4wf8AnnLu/oa9+xRgVPsomEsBTZ8+nRlVcnwtr+PcH/4inxaFcSDfD4O1aRR/z0lK/pgV79tFGKXsokrLqZ4vY+FfEUrj7P4Q06zGMq99P5n6bmIP1FbUHgLxPcgC8122soj1j0+DbgfUBa9PwKKappGscHSj0OF0/wCFuhW8qzXxuNSlHe6kJX/vkYB/HNdfZ2NrYQiG0toreIdEiQKB+Aq5SVaSR0RpxjsgxQBS0UywooooAKKKKACiiigAooooAKKKKACiiigAooooAKKKKACiiigAooooAKKKKACiiigAooooAKKKKACiiigAooooAKKKKACiiigAooooAKKKKACiiigAooooAKKKKACiiigAooooAKKKKACiiigAooooAKKKKACiiigAooooAKKKKACiiigAooooAKKKKACiiigAooooAKKKKACiiigAooooAKKKKACiiigAooooAKKKKAP/2Q=="/>
          <p:cNvSpPr>
            <a:spLocks noChangeAspect="1" noChangeArrowheads="1"/>
          </p:cNvSpPr>
          <p:nvPr/>
        </p:nvSpPr>
        <p:spPr bwMode="auto">
          <a:xfrm>
            <a:off x="155575" y="-192617"/>
            <a:ext cx="304800" cy="4064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31" name="AutoShape 10" descr="data:image/jpeg;base64,/9j/4AAQSkZJRgABAQAAAQABAAD/2wBDAAgGBgcGBQgHBwcJCQgKDBQNDAsLDBkSEw8UHRofHh0aHBwgJC4nICIsIxwcKDcpLDAxNDQ0Hyc5PTgyPC4zNDL/2wBDAQkJCQwLDBgNDRgyIRwhMjIyMjIyMjIyMjIyMjIyMjIyMjIyMjIyMjIyMjIyMjIyMjIyMjIyMjIyMjIyMjIyMjL/wAARCAEsASo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3+iiigAooooAKKKKACiiigAooooAKKKKACiiigAooooAKKKKACiiigAooooAKKKKACiiigAooooAKKKKACiiigAooooAKKKKACiiigAooooAKKKKACiiigAooooAKKKKACiiigAooooAKKQnFNaRVXLEAD1OKAHUtZl1r+kWP/H3qdnB/11nVf5msub4geFYFLNrlk+O0Um8/kuaV0Q6kVuzp6SuP/wCFn+Ec4/tX/wAgSf8AxNW4PH/hS4AK67ZJn/nrJ5Z/8exRdAqkH1OlorPttb0y9/49dRtJ8dfKmVsfkavLIrDIIIouNST2H0UgORS0ygooooAKKKKACiiigAooooAKKKKACiiigAooooAKKKKACiiigAooooAKKKKACiikJx1oAOtGfeq9zdQWkDTXEyRRIMs7sAAPqa891H4j3GoPLa+FrIz7Mhr64+WFB/eGeo9yR+NJtIznVjBe8z0G7vbaygaa6uI4Il5LyMFA/E1xF98UtOMpg0SyutUl6Bo4yqZ+pGT9QDXnWo31rLdefrF/Pr12CTtDbLdT6DAzj6YH1qhc69fToYo3S1g6CG1UIv6cn8SaxlV7HmVsyS0idrqni7xVcLm51LTdBiI4jTEs+PcfN/IVyt1f2V1/x/6trWpHHIMgRT+ef5VhgFm6FvXjJrcufDbWeg/2jLeQpP8AKWtD97DdMepxzio55S2OGWKrVb2KyX+j24/0fw7bE/3riZ3P5AgU7+32wRFpelxD0Ftn/wBCJrMhhkuJkhiXdJIdqrnqfSvQbzwilxomlxyTxWzQood/LLSuzuAAQOwJxzk0lzSIpe1qp8r2OP8A7euh1ttPx6fZI/8ACnDXSV/e6XpUoxyDbY/9BIqjqFm2n6jc2TyLI0EhjLL0OK6nwjaQQRedeQwMl6rou8OziMdSqgHvjn2IpJSbsTTdSU+VsxJrvSZFQ3PhyKLcMrJbzPHn3G7Iqza6ja2xzYa1rOnEcjc/mqPyI/lW34itb1vDsdnHFHHBp6jeXhEbyrnhlHX3P1rhO1NtxZdSrUpStc9I0rxj4qt1HlXmna/COSvEU+PYcf8AoJro7D4oaTJOLbVobnSpycf6QuUz7sOn4gCvLtI8M6pqdzb7LW4igmORciMlF9CT6UPqWp6Xcy2F+iXKxMUeC6XeuR6E8j6g1aqNbnVTx1WEU5LQ+hbe6guollt5o5Y25DxsGB/EVYzXz3pmoRW10JtE1KbRLlmz5Ujb7d/YkjgfUfjXe6V8SHt5o7PxPafYZm4W7j5gf3yCcD3yR7itI1Ez0qOMhUPR6WoIZ4p4UkikSRGGVZWBBH1qetDrCiiigAooooAKKKKACiiigAooooAKKKKACiiigAooooAKKKTNACE4Ga5vxP4w07w3bjz8z3bnENrHy7n19h7ms7xb40bSpl0rS4Rd6xMOIwcrCOxb39vqenXzJ7mW0vZmglbVNclyZ70/OI/UR/TpkdB06VnKdjixOKVPRblvXtTudTmW78Tztk4aDR7dsBB6yHt9Tz9Kw7rU7vVXjtkCQwkhYrWH5Yxnp9T7mqVzDcQSf6VHKsjjdmUHLe/P86k025Sy1K2upIjKsMqyFM43YOcfpXM5tvU8OrXlUnaRsNokttY3ljf6e0GoRDzoZTn94oxuX0PBzxzwaxZ7K6tUje5tpoVk+6ZEIz9M16F4v1vybDQ9St7wS3QnllRdnylScEfQfdHrmuQ8Ry3c14kst5PdWtwPOtzI5ICntz0IORj2qpxSKr0oRvboamj2sWl2+n34uYY7q7BaCSZsRqynDRv/ALJBHPYirHie30q4sLjUru7tRq8h/dxWMxkRvTdnvj+VcWZXaJYmcmNCSqk8DPX88U+0tLm+fZZ2k9w3pDGW/lxQpaWSFCo3HkhEn0xbI3Ba/uJYY0XcphXczMO1dc3xBgQhY9KaRBMZw0s2G35z2HTPOKy7L4feKL0A/wBnpbKe9zKF/RcmtiL4Ra2yjzdQsIz6Irt/hTSn0RpRpYhRtBHJa3qFnqdytxbWH2SRsmYLIWDsT156GtnwhPLJJdsyNcmG1EUUOFb5WkBONxA/Wtr/AIVBqeP+Qtbf9+W/xqCX4T69GpMN/YScdG3pn9DQoSTuVHDV1PnaMHxmf+KgcfafOYRIGUAARYUfIMcYHt61H4X0q11PVNt7LtgjH3B96RjwAPfv+FTXngTxTZZaTSmnTruglD/p1rLW71HR47i2KS2nngLIJEKMQPQnp+FJ35rtGcoTjV55x0PTBpljY6Y9vIyyWNigMEkl26bmfnc4TkD047e9eZ6vDd2+rXEF7v8APR9pDSbyB2+bvxitbS/FDQfahqHmzRzLGcR4G8oAFVs/wkAZxWUou9f1vn57q7l5J6ZY/wAgKJyUkgxFSNSKUdyslrM9utx5ZEDOIxIeBu9K6C5sNd8NI8F/Zi408/eRxvhYH0P8J9xg113h/TNPYW+py3Kiw04Oscc9ucPjlpQT1J6+wx6VyPjLUkn8QXYspHW2kwZAlwZElPUN6DjHHtTcORXKnQVGnzt6lzw9q95pDNc+HJ3mtxzPpE7EsB3aP1+o59Qa9V8N+LdN8S2vmWjlJkOJbeTiSM+49PevnuOWSKRZI3ZGU7lYHBB9c10FjfPqF9FdQXAsNci/1Vyp2pcH+646ZPvwe9OnU7m+Fx7XuyPoQUVxvg/xmmuh7C/iFpq9vxLA3G8D+Jfb26iuxVs10J3PahNSV0OoooplhRRRQAUUUUAFFFFABRRRQAUUUUAFFFISBQAh4rjPGni2TRlj0vSlE2sXXEa9RCv99h/If0BrR8W+JoPDGjtcsvmXEh8u3hHWRz/QdSa8d1C7uNP+0Pcz+brd9893MTkwqekanscYBx0HFZznY48XiVSj5kN5eR6ZFPZ2dwbi8nJN9fZJaRs8qpPO3PU9/pVbQtQi0zVFuZg5UIygoASuRjODwcAniszPpSd65nJ3ufOyrydTmPUvE2iReINNju4JpLm6htkKzqAsbAt3x0zkn2A5rz3VbSzsrhYLW9F2QP3rouEDeinuK1rHxHcaNodvbWd35xmkMk8b/MqL02Y9+SfwrJW0bV9WFvo1pI7y4ZYM58vPUFum0epqp+9tudFVxrWcF7zIr3Upr0Qm6ZSkESxRqFACqPp+tbeheDNe8RrHsRrawBys9wTjnrtXqf0r0Hwt8NbPSSl5qgS9vhyFIzHEfYHqfc/pXfBQBgYxWkaXWR3YfL7+9VZw+jfC/QtO2yXaNqE695/uZ/3Bx+ea7SC2hto1jgiSNB0VFAA/Kp6K2SS2PUhShBWirCYHpS4paKZoJRilooAbgGq11YWt5CYrm3hmjPVZEDD9at0mKLCaT3PPdZ+FekXhaXTXfT5jzhDujJ/3T0/CvO9V8N+IPCN2Ll422RNujvbf5l79f7v48V9CgU2SNZEKuoZSMEEdazlTT2OStgqdTVKzPB9O8ZyS3UP9sotysaMkdwqDzI8gjtgMPrXKAE4UZJ6D3Nes+KvhfBcpLeaCFt7g/MbbpG/0/un9K81s559D1gST2mLu3JzDOpG1uxI781hUjJbnkYmjVg0p6rudN4a8P6csyTalPAbhT/x7TY2nIOEPqxOOnSq3iDw9HBb32opJbiQTgLb2qnEceOrAgEdvzrT8Oa1ZaZZ3Gt3loTHLIIzIz75GkAz8oAAQc56iue1TxZqupS3am5kS2ueDAcMAvoCRmqfLyjk6UKSvuMs7ptS+zRvObbVLcj7HehtpJHRHP6An1weK9b8GeLBrsD2d6nkata/LcREY3f7S+3t2/KvCQD64966Kw1C8upYb6yk2a5YjKMP+XqIDlWHcgfiQPUClTqdx4LGOD5WfQg6UtYPhjxDa+JNDhvoCFc/JNFnmOQdVP+elborqPoE01dC0UUUDCiiigAooooAKKKKACiiigBDUNxMkELyyEKiKWZj2AqU9DXnvxJ1SaYWvhmzkKzX/AM1ww/hhHXPoDg59gaTdlczqTUIuTON1bxA2ranceJblT5ELmDSrdumf+ehH/j31wO1cfJI8sjPI5Z2O5iTySev61oazepdXSw2+Vs7VfJgUf3QeSfcnk/WmxwW0Ol/abmKWRp2ZItj7QhXGSeDnqOPSuST5mfM16jqzZnYoXrTtjeV5mDs3bc9s1NZWVxqN9DZWcfmXE7bUX+ZPsKm19DnjBylZFjR9FvfEGopYaem52wXcg7Y1/vN/nmvdvDPhax8NWPk2q75n5muHHzyH1+ntWDaDT/AOmW2lWmLnV71lHPWRz/E3oorV8WeLI/DGmRkhZb6UYij6AnHJPsK6IRUFqfQYajTw8HKW/U6dpEjGWIUdyaeGz0rynwVLqvibUZtW1i/kawtm+WMttjZ+vTpgf1r0r+0rD/n8t/8Av6v+NaJ31OylWVSPNsi7miqf9p2X/P3B/wB/F/xo/tOy/wCfuD/v4v8AjVXRpzxLlFUzqdiP+Xu3/wC/i/40n9q2A/5fLf8A7+r/AI0XQuddy7S0wOCMjBB6EUoYHgHpQWOpKQnioZrmKAbpZERfVmxQJtLcnzSHGDmqsN/a3BxDcRSEddjhv5VZyCKBKSYxZY3UFGDKehBzXM+LfBll4mt/MIWC+iB8q4C8/RvVa4/xy2q+Fdciv9KupYbS6yzIpynmDk/L05HP4Gur8FeLR4osJFlURXsAAlUdDnow/Ko5k3ys5fbQqTdKa1PIorvVfC2pXFhcRIH4862nQPG/XDY7+xrJuJ3ubiSeQ5eRtxx/SvW9b02DxtY3VuRHbeINNZkU5xnuPfYw/ImvIpIZIJpIZozFNGxR0bqrDsa55w5Tx8ZRlT2d4iDNPhlktpo5omKSxsHRhwQQetbmmWGlQmBr24W5nuATDAmRGvBwZW44z1A6daoarcxXjLcERLdsxEqwDCEDGCPft+AqLdTj5ORc19Tp9A8QJoWrw63CNum3zLDqMI6QSdnHtzn6EjtXtcbq6gqdykZBHpXzdo9zCkz2d3/x5Xi+VLn+A/wv+B5+ma9Y+G+sTzWVxoN+2b3S32Kx6vF/Cfw6fTHrW9Kdz3MvxHOuVnfUUlLW56gUUUUAFFFFABRRRQAUnelpM80ARTSpBA8jttRFLE+gFeC3+rzXf9q+IXOJtTlNtbZ/ggXrj8AB9WavSfibqklj4Wezt2xcajItqmOu0/f/APHcj8a8l8QSgXsenxEeRYRi3QDuw5c/ixNY1ZWPKzGtyx5UZOea0NP1RrKGS2mtorq0kO5oZcjDYxuUjkHHepdIs9Ovo5YLu7e2uSQYG2blb1Uj8qhvdHks4DOt1bTwh/LzG/zbvQqeQeO9c9mtTxYxlFcyI76+hmRYra0W1t0Jfb5hYk9ySa9T+G/htNI0l9cv0CXVwm5N4wYouo/PGTXn/g7Qm8QeJbe2Zd1rD++uT/sA8L+JwPzr2HxBewT+HNaggbm3gKPt7ErnH6itqK05mepgqVourLfoed+Hb1vEXxQF+w+QNI6A84VRhf6GotfstU8YeN76GzQtFbyeQJG+5GF4OT9c8VU8CataaBfX2p3uSkdv5aBOrMzA4H/fNaVtr+ueLtRGmaNEunWTHdJ5AwUUnks3r7dzRFpqzJhKNSCjJ6t7HV6ppFvovwvv7G3lEqxwNvfH3nzz+v5V4VsXH3Rx7V9C+LbOKw+Hmo20K4jjtdq1899qKulrBj/dcUtNBNi/3V/KjYv91fypaKzuzz+dibVH8I/KlCjI4/Ggc0o6896LsqLlc9l0+fUoY7dwPE7KqqdoEBQj6elbPgnxBLrk+tGaGaLyLsoqyDBA/wAa52HwpefYo5h4e08r5YbcdQlyRjPpXL6Sp0PzZZINOt7qa0WeJpL5lbEgflRjk47V0XaPahUlTSbOl8a/EuW2uZNM0SRDIhKy3BGdp9F/xry69v7zUZTLe3Utw57yOW/n0qzpOhaprszx6daSzkHLuB8q/UnjNb03wz8URRbxZxyf7KyjNYvmkzgqSr1ndXscjFI8Lh4nZGByCpwR+Ndr4d+JGr6PPHHfSte2ZOGVzl1Hqrd/oa467tLmxuWtruCSCZeqOCDUPtU8ziYQq1KUj6NvotK8Z+GMiYG2nAaOUdUbsfqDXmul2Or+B/F9r58Ya3nkEBlX7kisfXsenB9Kl+FmpebdX2gXHz2tzEXVT2PRvzGPyqS/1bXPBupNp+oR/wBoaWzfuluBu3IDxhvUDHWtm00pM9GU4VFGq9PMXxlfXHhv4jR6jb5+eJJGUHAdejD/AMdqx8R9AhurOHxVp65VkX7Tt/iQ/df6jOD7fSsrx/q1nr8Gl6rZEhDG8Uit1jIwcH8zXoHhia1/4QnSrS+AMd3H5G1uQxYHg/Wla7aJharKcL6PY8MSNpZEjRd7uQqgdyTgD9a21tNL0lj/AGhK19djI+zW5wiHn7znqR6Adqq63pcvh3xDc2BJBt5A0LnuhOVP5fqKibU5N7SxxQxSvktJGp3Z9s5x+FY7Ox5biqTcZbla4t5LWd4ZY2Rlwdr9QCMj9DXUaVrj6fe6T4iBx5Lix1DH8cZHysfwH5p71yjyPK293Z2Pdjk1qaGUuHudLk5jvoSg9pB8yH8+PxNEXZjw1XkqaH0bE4dA4bIYZBp9cl8OtXk1bwjbmc5ubYtbS+5Q4B/Fdp+pNdcK7E7n1MJc0VJC0UUUygooooAKKKKACkOKWmmgDy3xvepdeOrSB2zb6RZveyjPG/kqD/3yv515a7vI7SOcu5JJ9c11Wu3huL3xVqAYEz3iWqMP7q//AFkH51zFvbTXc3lQRtI+C21Rzgcn9K5Kruz5nH1HKobFnrttFbLBJpNmCgwJxFvb6kHr+lVdbvDe3SSmS3kLIuWgiMY9gwycnHes+SKWI7ZI3Rs/dZSD+tJHC1xLHbp9+VhGv1JxU3b0MFOcrQZ6l4FiXw74AvtelXElwrSLkc7RkJ+Zyfxqn4WumuvA3iR5pS9w+6SQk8klev8AOuz8TaasPw/u7C3G0Q2qqoHouP8ACvO/hzNbm41e0vSPsUlnum3HjCn/AAat2+WyPWqfu5wp9LGP4d8J3mvK0xdbewiP72eTge+B3/pXrnguLSItMlTRhut0k2G4PJmYdTnv6CvOdY8R3HiS5t9B0G2NtYMwVI0GDJ7n0HevXtD0qHRdHtbCH7sKBSf7x7n8TRTiuheChBTfLrbqZ3jv/kSdV/64GvnPtX0b48/5EnVf+uBr5x7VNbc580+NBW34Zt1udQdHLACMkbbL7V3/ALuePrWJXQeEmjXVH8zzAvlH/V3i2x6j+IkZ+lZx3OGgrzSOoGjW5YDdMMkDJ8OH/GvQbPwPoUdrGJ9NtZpgvzyeSE3H6DpXETX9pZRidlv32suETXUdmJYAAKG5ySK7mHxM9rNBFrFmNOjnH7qZ5g0ZP91m42t9etdKSPdoQh1Rp604sfDt/IgwIrZyo9MKcVzNpo0N1ezadKq5OkW6K5QMUPzjIzWv4umDeFrlUYN9oMcClTnO+RV/9mp0S+X42K9A2nDH/AZP/r1T3OmSUtC/pGj2mjafFZ2cSxxRqBwOWPqfetEjNQzXMUEe+aRI0HVnYKB+dYU/iKS6u2stDihvpUUNLMZf3MQPQEjJLH0FNFJJKxR8f+GrfWtBuJ/LAvLaMyRSAc8DJU+xrwDGDxXvmq+Ko7XSNTttWEFjqEUDbYmmG2bIODGTjcCc8dRXgQ+7iuestTxcyjFSTW52/wAKo2fxtGw6JbuT+g/ma9T8Zx6bJp0MerQbrGSUI82ceST0bPbnA/GuM+D2lgNqGqOB8xEEX0HLfzX8q9M1TT4dU06eynXMUyFD/jV017p14Wn/ALPZo8P8T+DLzQAbmJ/tOnM2VmX+HPTcP61uaxfPZ/Dbw+8LbZhKskZ9CuTmqml67deE9Un0DXFNxpufLaOQbtoPRhnsfSn/ABCazt7LRbLT2D2KxPJEwbOQSMVGkU2jjtGClOGj7eZP8QIP7W8OaP4lVAspQRT7fRuR+TZ/OvO/1HWvZdG0ZtU+Ex0+bLNPbyNHnsckp+oFePWshSWKTahYEEiRNyj6j0qanRsxxlP4Zvqi7ZaPdXls10dkFquR50zbVZv7q56ntxVO3mNvcRTp9+Nw6/UGuwu9XtGiil+02N7fqBskmjZIofZUxgn3P5VyN0my6lG+N8NnfH9057j2qZJLY5akIwtys9T8AXK2fi7WNNVv3F3El/AB0w2M/oyj8K9OWvDPDl+8Ov8AhO+3HDGSwmPTK8hR/wCPJ+Ve5L0rpp7H0OCnzUkOoooqzsCiiigAooooAKhnfZE78/KpP6VLWdrlwbXQdRuF6xW0jj6hSaCZaI8Anl3+F4Jud13ezT5PcAAD+Zqpp62nmyfa7qa3UJhXiXccn1HpjNWb8CPw14ejH/PCV/zkI/pWVXFJ+8fKV5P2jZvRtYwKXOum5iAbNs0L5fg8cgqPrnik8GWn23xpo8BAKiYyt9EUt/MCsKuz+FsAm8bq5/5Y2kjj6kqv9aqOskaYaXPWijvX1lbrx3qHh+ZsRS2YVQf7+Mn9G/SvIbm1v9H1G80v51lJ8iRUH3xuBGPY8V1PjO4n0P4ljUwDgGOVf9pQu0j9DXY6np2l3F/B4ykdWtoLXzcL/G38P6ZFaSXP8jvqx9s2r6xf4HPaRZx+C0sROiy65qUioq9fIjJGf8+v0r1tOVBrxHw1cXPin4iRahOpIjYylRyI1AIVf1Fe2r90c1dN3Wh2YJpxfLsc948/5EnVf+uBr5w7V9H+PP8AkSdV/wCvc184dqzrbnFmfxoKt2N6bCYyi1tbjIxtuI/MUe4GetVKKyueZGTi7o2x4lYHI0bRgfX7EP8AGtVfiPrhtktTFp/2dQFEZtvlx6YJrj6UA5H1qlKRvHE1L7ntd3pEsOq6FFYW5SwvJY5rmNCfLjeM78gds9OPQVv6pdpp/iqO7k+4mlzsforoaueHr4X+kW8j2s1uyqF8udMNwByPUVz/AI8k2ajpkK/fvklsl/4G0ef0BrqPoI/Bc0NJ0JdRSPU9cRby8mHmLHIMx26nkIi9OOhJ5JzXR29pb2qFYIY4lJyRGgUZ/CpEURoqjACjArkfGnjW18M2jRRMsmoSD93EOdv+03t/Ohuyuy5zjTjzSOZ+LWvwCKLRoRG07kPM+OVUHhc+55/CvLLSznvbqG0tULzSsERR3Jpbm6nvryS5uXaaeZtzMxySTXpvgjwbqmnqmr7LVbmVP3aXGcxqfYdCf0rknK7ueK+bFVr20O88MacmiaVbaZFbSqIkw0rAYZu54Pc1vP0+lY+nnWvtK/bXsjDjkRBg2e3U1tYzW9KV4ntwilGyPKtYtIvGVzqOnkJDrWnyt5THgTRZ4B/zxXniQX91d2+ksjmZJPKSFv4GJ5HsK63xu934d8fDUrbKl0WVCRwx6MP0HH0rrdL07TbnUD42QhYJLUu0Z/gkGQx/LiolHmkeROkqs30a3D+100nxToXh2OTckdsY5gvTcV+X/wBBJ/GvJNXtRZ63qNsRjybmRQPbJI/mK6LwrNca78RoL1uWaZ5nPooBx/MCs7xtEIfHGsp285X/AO+o1P8AWlU1iY4mftKPN0T0KkekrdD/AEK6WUlggQoyksQTjpjsetVL6wuNOumt7pQkq9VVw2PyJq8/iC8WyS1tVjsoggVzAu1pSBjLN1P4VlMxOSRknqT3rJ2SOCfLbRG3ZTtDotnchgDa6pG+T2yAf/ZK+iIyGUEHg8ivm+358LaoT0jmhk/9CX+tfRlk4ksoJFPytGpH5V0Udj3MsfuNFiiiitj0wooooAKKKKAErI8UEjwrrHGf9Cm/9AateqepwrcaZdwsMrJC6kexUihky2Z89aoP+JF4fbt9kf8A9GtUvh+e3tluZJL23tZjtCSTQGbA5zhcH25qC6fzPCmhPg/uxNEf++g3/s1Zec1xSdpHylWXLVbN3VrbR5Wurq01WJ5CqsII7d0BbgNjI4GSTitz4TEDxjcD/pxf/wBDSuGrrfhrceR46tk/57wSxfoG/wDZaqDvJGuFmnXi0jqviNZwa5YHUbA+ZLpszQXIXqF7/kf61xR8TSnwMNCyc+fk/wDXP72Pz/lXVXOpDwb491CK7Bk0zUiJXB/hLHk4+uR9CKoeKfBMcEsWp6MVk0y5ddwU5EW49R/s8/hVzTb0OyvGUpSlT32aOg+HdtBoegR6hd4WTUbhY0Zv7vIUfnmvSR90V5X8Sr9dMt9G0q1wqxMJsD+EJwv9a9QhbfCreoBrWFl7q6Ho4VqP7tdDB8ef8iTqv/Xua+cO1fR/jz/kSdV/69zXzhWVbc8/M/jQVp6LoV/4hvGtdORHlVN5DvtGM461mV6B8Iv+Rqn/AOvY/wDoQrOKvKxxYemqlRRZR/4Vd4q/59YP+/61HN8NfElvE0s8NtHEo+Z2uFAA96+g6jkjSVCjoGUjBBHBFb+yiex/Z9JbHlen+XYPDPDDoyzxgYb+2pOTj06V0kWqafqklrcazc6XDPZS+ZF5N4HB469sVa1fw1K7mawks7eNV5iNikhJ9jxXE31wRa3CtcruEbAr/YJXt644+tVqkN81L0Lvin4qRRCSz0EebJgqblh8in/ZHf69K8nnnuLud5p5XmmkbLOxyWNLbWtxeSCOCNmJOMgcCu68P6fo+lxb7/T5L27bq5fCp7KB/OuKrXS0bPPcqmIl72xH4X8J6Y1ul7rGpLBMcNHAoyU92967D7Dof/QyT5+tUTqOg5P/ABIn5/6bNSjUdAz/AMgFv+/rVyOtzb2/E76UY01ZWN/w/a6XFqiva6vJdShTiNm4NdjnIrhfDV5pU2solrpbW8204k8wnAx6V3DcIa9HCNOF0dcJe7dHB/EK2g1vwtc3cBzLp0xyR1GOGH5HP4V5zb+JJYPBVzoiuQZLkEf9cyMkfTI/Wuu8DX/9rah4h0i8O6O7Z5Qp9yVbH6Vm+FvA/m6tPc6kVGnWMrLufgSlT/6D61cryd4nl1YyqSU6fXRm98O9FXR7RdVvvkuL1ligRuoU8/mea4j4g4bx/q2Oxi/9FrXVQ69L4l+IthDaHGn2Ts0YHRsKQW/PgVxfi+b7R401qXPH2jaDn+6oH9KmbtCyMsQ4rD8sejIo/EFzDBHCltYkRqFDPbKzHHqSKr3+pS6l5RligjMYIHkxhAc+oFV5baeE/voJI+AfmUiovwrJ3PMlKdrM07cf8Uprme/kj/x419EaUCNKtMjB8lOPT5RXzzAGHhi8AB/fXcEY9/vGvo23GLeMYxhQP0roo7HuZWvcZNRRRWx6oUUUUAFFFFABUcg3Ky+oxUlIaAPnS9haPQ7q2YHNlqkiH2DAgf8AoNZNrayXlwIYtoYgklmwFAGSSfQDmuz8S6c1v4n8U6fgj7REmoQj1AwW/USVxMM0lvMssTtHIv3WU8iuSas9T5bFx5aup0NtpVpZiG7vwFtUXJkVt4uGz92Ncc5GAckY5qtpMh0fxvYSsAgt7wKR6K2Vx+TVVj13VIJHkS+l3PjcWw3PqM9P0rPkd5HaQuTKSW3E8ls5yaXMtLBGpBSi4nr3xT0J73TYNUgXc9qSJAP+eZ7/AIHH51yfgXxW2m3aaZfkSabcHBD8iNj0P0Nejxa/9r8BQ6zDGsxFuryxEZzjh1+vWuA8Q+F7TU7Aa94ZAkt25mtkHKHuQO3uPyraS15keliISU1Vp7kPxJka68Z+UoyEijRPx5/rXsVrewGc2QlUXESKWjzzg9CPavCtEmm1vxdpIum3OjRxsT1ITpn34rrfEesf2Z8UbGZCNiRxxSc9VYnP5ZFKMrXkxYetyuVR7Nnout6YutaPc2DSGNZ02lwMkfhXnw+DNr/0FZ/+/Yr1FWyOtPrVxT3PRqUKdV3kjyv/AIU1bf8AQWn/AO/a1u+Fvh9D4X1J72O+knZoym1kA7g9vpXb0UKCTFDC0ovmSDFFLTWqjoEyufes/U9Kh1e0a2nedY26+TK0ZI9Mg8iuI1ldd/4WVYpFftFZvtaNFfAKgfMCvck5r0degpJ3MYT9pdNbFCw0aw063S3tbSGKJRgBVH6+tWzbQ/8APJP++am70UnCL6GiikrIh+yw/wDPFP8AvkUfZYf+eKf98ipqCaXJHsOyIlhiQ7lRVPqBVS41K1hvobBpB9pmVmSPvgdTV0kbeteW6Zqbap8WrhyfkhjkgTnsv/180NqOiMK1VQSXc53wTO1p8QF3HaC8yPk9Byf6VN408YnVXfTdO/dabG53EcGY55P0z+dY+stNpPi/UhEuJDLKig+jgjj863vD3g6CwtRrfiQrBZx4aO3f7z+m4f071ir2cUeNCVSSdOPd3ZufDTQJbC0udcvI/LM0eIlPUIOST9f6V5fc3H23UJ7l2wJ5mkJ9ix/pXruu+JnHw0uNREfkveq0Nsg6hWJUH67ea8ksLWKZn86Ro7eFA8jKu5gMgcD6kUVbJKKHjFGEIU4nWW19shnSz8WRSO20RreI4VAG5+8CO2K5rWpZZ9Tk897d5EVULQKAhwOoxx+VTvp2m3dtJJpd5O08alzbXMYVmAGTtIJBOAeKx++SSazfmcdSTsotHR6ZbC4ttDtMn/TNUyQPRSoz/wChV9BpwMV454U03z/Gmh2hGU0uwN1KMf8ALSQHg/8AfwH8K9kWumnse9gIctMWiiitDuCiiigAooooAKTvS0UAeZfEaEWHiDQ9bx+7LNZzn1RgTg/gX/OvLL+1NlqE9q3WGQp+GeP0r3zxnoY1/wAL31kB++2ebAfSReV/MjB9jXiWrEX1jYaqq7ZHjEFyO4lQYyfqu38jXPWizxMzpa8yMyO3lkQukbFAQCwHGT0Ga0dQ0RtPR83cMs0O0XEUecxE+pxg88cVDp+pfYAA1vHOEkEqLIxAVx0OB1+lRTajdTtcF5mxcSGWUZwHbOefWsNEjy1yKPmeh/CzU47i01Dw9cEFWBmiU91bhwPx5/GuaS91jwH4hubeNsKG5jcfJKnY+31rD0zU59G1a11K3OJbd8kZ+8vQr+Ir2zWdE0zxx4ft7qJlEjxiS3uAOVyM4P8AUVtG8o6bo9OjzV6K5XaUTA0VvD3ijVbTVrLFhq0Lh5bc4xJ68d/qPxrmPidAYPGEkinHmQo4P5j+lc/qmk6hoF6YLyJ4JFOVkU4Vh6hqZqWrXWrGBrx/Nlhj8vzW+8y5yM/TJpSneNmrGM8Rem4TjZ3PbT4mGmabpF7f4Frdxorygf6tyoIz7Hn6V0kU6TxiSNwyMMgjkEV5/p0Mfi34ZC0U77iKLywGPR06fngfnWL8OPFctpeJoV85MLkrAz9Ub+79DW/NsenDE8ripbM9hFLTVORTqs7wpDSZrk/FPiC/s7+x0bSVi+33uSJJj8sajqfc0PQic1BXZW1nH/Cx9DPpDIa7JJVkHykHHpXmF34du5fE+nWWpavc3M1zBIWmQ7DHjHCeldR4a8JyeHLqVotUuJ7eQ5MMoyAfXPrWa5rnNRnLmemlzqxS0gzS1odgmajkkWNGZyFUDJJPankkZryL4n+KJpLv+xbSRlijGbgo2C7Hov0pSkkrswr1lShzM7q11/8AtNb+ezVWsrRSom7SyAZO32HHPfNeY/DV3m8cCZslmjkZz7nr+prtWKeFfhgschCTG2249ZHHT9f0rybStZu9GiuRZN5U86BDMD8yL3x7n1rGpKzVzzMVWUakHLpqena1/YPhnWbnWr+QXepzNuht1/g4wOO31NcNfatrPjjWYLQ8BmxHDGfkQd2J9vWszS9K1HxHqQht1aWeQ7nkdiQB3LGvVrTStN+HXhy51OfbNdiPDSEYMjfwovoM0tZa9CYc9dt25YHG/Ea/iS5sfD1qR5OnRKZcf3yMAfgvP4iuYtGvtKMWoRx7Y5AVBdQySL0II9DVWe4nv7q4uZiXnnZpZD6k8n/D8K1YdX0/bG82lRS3iqsfmzSExAAYBKY/TpWbd2cdWaqVG72XQgm1a3G97bTILacqV8xHYhQQQdoJwOCaraXafbdUtbbs7jcfRRyT+ABqXWJLaS8QwCHdsHmtApWMt6qD04wPrmrGnbrPSr2+RM3EwFnbDvufG4/984H/AAKpWsjOK56iR6R8MYDeXGt66y8XNx5MZ/2U7fgTj8K9HFY3hjSE0Hw5Y6ag5hi+c/3nPLH8WJNbIrtirI+opQ5IJC0UUUzQKKKKACiiigAooooAa33TXi/iHQxpfiTUNJbCWOrg3Nk3aOcclfzJH0Yele0npXKeOfDja9oDi2AGoWzedav/ALQ/hPsRx+VTJXRz4ml7SDR4I6MjsrjDKSCPQ1raT4eu9TgN18sNkpw87c/gAOSadqyrqFrFrMCFWkPlXiY+5MOp/wCBc/jmqFkIJL6CG8meO1L/AL0rzgd+PXjFclrOzPmuRQqcsjR1rTooYLaW0tjFbnciu8yu82OrFV6Y/Suj+GnipdLvDol4+LW4fdbv2SQnlT6Buv1+tc5qniDz7smwiFvAieTFwMrGOMAdAPp1zyaxMZGM4OePY1XNyyujWFf2NXmhsex+LtY1Hw/qXmT2a3+jXIG5HXPlt3APv71y8T/D/UmYul3p0jnOMnav0xkVv+CPF9v4gsv7B10rJdFSqGUDFwnv/tDvWbrfwtnF476NcRNEQT9nlOGX2B9K0lr7y1PRrKU1zwXMn0Oo8G6ZommeedJ1j7VFcEFoi6nBAxnjmvM/GWnS6J4ruTH+7WST7RA446nP6Gqd94X1vS8yXOnXEYXrIg3D8xVcz6rqEEdoRc3SRnMalGcr7Dv+FTKTatY5a1Zzgoclmj3Pwh4ji8QaJFPvH2hPkmTPIYf410WeM14P4c0nxbpWoJeWGmzxsPvLKNiuPQ5r1mTxTp1jaxvqtxDZ3BHzQGQOwP4c1rCV172h6eFxPNT/AHmjOgPSua8TeEbXxF5MrXEttdQZ8qePqveqDfE/w2rEfaJTjv5Rpj/EzQnhkNvJK8oQlEMRG49hmm5RZpOtRmrN3OZvdE8Tabr9nDBrQursxu0DTLyFGMjJz1rr/BXiW71y3uoL+FUvLOTy5SnRjzz+lcT/AGjc69c2t9qWr29nDLBIRJbHm2XI+Vj6nFbuj+KPBvhe0+yWV1JIpbc82wsXb1JxUJ2e5zUZxjNyTsj0YdaXPtXFr8T/AA0SB9olHv5JrXh8U6ZqFuzabdwXUwGUhSQBmPpg1pzJ7M7I4ik9pC+KNeh8P6PNeSMDJjbEmeXY9AK8T8PWE/ibxZCsp80yS+fcP/s5yf8ACtbxRpvi3WdQa7vtMmZBkRxxfOqD2x/OudWTVtMjlhCXNqsuN5MZQkDtnGcfjWE5NvVaHkYqs6lVNxfKj2Lxjp2kalBDFqurC0hhbfsDqCxxjPNcPMPh7p4BUXd86c/Kx2n65wK5rTvDWt6yRJbWE8qt/wAtHG1T+J611ujfC27lu0bVbmKKIDc0ULbnPtntTu5PRFOc60rxh95u+FdXv9evRJZWUemaJbHLbFGZWHbPHHrXG+P/ABV/wkGri0tXB06zY7SP+WsnQt9B0H41s+OPFdvYWh8M6AREkY2XEsRwEH9wEdz3NecxDy/LYRgqD8qkfK2O1KcrLlJxWI5IeyTu+pY0++uNOuPNtnVGYbG3KCCp6gg9q3tc0qxhgnufs01g6EeXsAaG5z0KenrjkVWxZ+IThCllqh6rnEM+B2/uNjt0rDk35CM5YISBzkD6VnsjhuoRs9UwiieaVI413PIQqgdyTgV6F4T0WLVfFdrbqA2n6GoZ27S3Dc5/Pn/gIrk9MU6dYtqnllriRvIsU/vSHALj1xnA98V7T4M8Or4c8Pw2r4N1J+9uX/vyHr+XAH0rSjHW535dh7vmZ0uMUtFFdJ7oUUUUAFFFFABRRRQAUUUUAFNIyKdRQB5L440RPD2ryaskJfR9SxHfxKOEcnhx6EnHPr9a8+1HT5NNujE5DowEkUqn5ZEP3WFfR+oWcGoWUtncxiSGZCjoehBrxbWdBfQ7kaDqchNnK5fS75v4D/cb2x1/OsKsL6nj4/C396JxgA61v6Tp4bRbqYwxzXdyDHbRP/dU5dx79hkjvWNdWs1ncvbXCNHLGcMp/wA/5FSz6ld3FtFbSTN5ESbEjXgY9wOtYRdjx4NQb5iOeJ7O4TZcIZUw4khkyUb6+oNd5pviiHxTYw6RrF19i1RT/ot+vG89s4Iwfboa88JNWRYPNYvcI8cscePNVfvJnoSPT3qoycTehiJU3ZbHd6jd+OvCqF57j7VbA480qJF/HjIrMHxN8Q7cKbNc9MQ8/wA6Xwx8Qb/RcWmoK1/p+MAMcyxj2J+8PY816ZpsnhbxXZeZaw2dwn8UflgOh9GHUGtV72zPQhH238OdvI8c1DxXrupZS41GfDH/AFcZ2j6YFS6R4M13WZAYrKSKM8macFV/DPJr3Cz8NaLYS+bbabbRSdNyxjNSaxqK6Rpk94YJZhEudkS5Jp+y7stYB/FUlc89X4c6Loli17r2ou4Tlgh2Ln09SazbPSP+Epn8jRdMj07R0b95eSJukfHoT/IfnUuk6fqfxF1X7fqkjR6VE5CxDgHH8K/1NerW9jb21mtrDEqQqu0IvAApqKfQunh4z+FWj+J5DqujaPLfiy8PrNd3UcLrI0LZLSAgDJPBAyc1NPpEnh+OFfEOiw3enMB/pNuMSQsRyCRyRn1/OtGSybwb4otPsT/arWVmxbkfPEHZQcEdeSOvpXpcsEVxbtFMiujrhlYZBHpQoXFTw6m27Wa+48xf4e6Fr1h9r8P6hIu7pubeoPoR1FcfqvgrXtIJaWxeZB/y1gBcfpzXQa/Y6h8PdcTUNIkcWNy3MbcqD1KH+hr07QtU/tnSIbxraWAyAHy5VII+nqPel7NS8mSsLCq3FrlkvuPCLDxPrmktsttQnTbwY3O4DHbB6Vsf8LO8QY2u9m2B1aHr+tew3vh3Rr+TzLvTraWT+8yDNYmrX3hTwlbYnhtEc5KW8cYaRz7DrR7NrqT9UqU956HD2Oo+NvE4aS3nNtbDhpQoiQfQ96q6t4oj0mzl0rQ7qS4u5Ti91QsSXI6hD9e/b+VHxF421DxDuto/9B03GBbxnlx/tkfyGB9axX0u7g06K+eApA77FPfkZHHYGs3O2iOapiOVOMHd9yCC2eSGaRMbYRubJ569cdT1rUsr2G+tU0zUkPlIMQTxx5aAn1A+8p9Pxq7YX+jXLqJreOwuWURuxBaF06NgdVYj+LmsN/P0zUHWC4IkhYqJYm6+4I9RUaLU437lpXvcl1SzjsLhLZJhLMgIn2HKhs9Afpj+VN0ywbULkqXEUEal55T0jTufr2A9TUVnaXGo3q28EZkmc569upJPbvzXXaDoI8SXaaPZbl0e1cPf3q8faH67V9uw9Bz3FEI3ZpQourPRaG74E0X+2dSXxFcQGOxtQYtLgYcADIL/AKnn1JPpXqYGDUNrbw2lrHBBGscUahURRgKB0FTV2JWR9JSpqnFRQ6iiimahRRRQAUUUUAFFFFABRRRQAUUUUAN6msrXdCs/EGmS2F7FujflWH3kbswPYitajFAmrqzPBtY0i4064XRNefbKoP8AZ+pY+WRR/A/+cj3Fcxe2dxYXL21zE0cqHkH+Y9R6EV9G6zodjr1g9lqEAlibkeqn1U9jXkOv6Bc+HVFnrSPd6SfkttSjX57f0De3sePTHSuepT6o8bF4H7UTk7CO2leWO4fY7RkQsxwoftuPYdfxrSf7Lo+lXUH2iK5v7xRG3kvvSKMHdyw4JJA4HTFUtR0uawCS7lntZOYriLlH/wAD7HmqGOayvY8rmdP3WtQqSCea1uFuLaeSCdOkkTbTURFJipWmqM4ycXdOx3ujfFPWdPVYtSji1CIdJB8kv49j+QrtNO+KHhy+wlxcPZSHtcphf++hkfrXh/SgnPWtVVkjupZlVho9T6XsbzTJYQbC4tXjJz+5dSD+VXH+aMhSM44NfLiqFO5AVb1Xg/pVuLVNShH7rUb1B/szuBVqsjthmkbaxPabLRYtM8TWAJ82eS3meaZuWkfcvJPtniuw3gDqAPevmo6zq5kDtqt7uAKg+e2cemfwFRy6nqFwMTX93IP9q4b+poVZIFmdON7I+iNR1DSbeLOo3VpGikN+/dQBjvzXL6j8VPD9mClo019IP+eMZC/99HArxQqpO4rub+8wyaMik63Yxnmkn8KsdrrfxM1zVAYrMpp0B6+Wd0jD/eI4/AVxkjtLK0ssjSSv96R2JY/UmmmjispScjz6uJqVX7zHI5jlVxjKnIyM1r2GqCTULhb757W/YicZxtyeGGehXP5cVi9acPSlexnCbi9Ca6ijhuJYYplnjViFkUEBh680+ysp764WC3jLsTz2AHck9h71NY6ZJdq08jrb2cf+suJAdo9h3J9hzXUaB4eu/E0YtNMjlsNDBxPfOo826x6e304HXk1UYNs6aGGlVltoQaNosuszPomhviEY/tHU8cEf3E/w79TxXsujaPaaJpkVjYxeXDGPxY9yT3J9aXSdIs9GsIrKxgSGCMcKvUn1J7n3rRArqjBRPoaGHjSWgo6UUUVR0BRRRQAUUUUAFFFFABRRRQAUUUUAFFFFABRRRQAVBcW8VzA0M0ayRuMMjjII9xU9FAHl2seAbzSmmuvDLLLbScy6VOcxsO4XPT6HGOxFcJJp9nqFxJFaFtPv1OG0+8Ozn0Vj/I/ma+iiuetYeu+FdI8QxbNQs0eQD5Zl+WRPow5/DpWcqaZw18FCpsfPdzbXFnMYbiGSFx1V1wahxXpuo+CPEGkQMtlJDrmnL/y6XQAkA/2T6/Qj6Vxs9npTzmGX7Zotyf8AlleRMUB9N2Nw/I1g6bR41bAzhsYZpM1rT+HdRRTJDCt3F2ltHEg/Icj8RWa8bRsVeNkYdQwIx+dQ1Y5HTkt0aWhQW13qLW1zAsivDIVJYjYVRmBGDzyO9M0O2iu7qTzYvOeOFpIoN23zWH8Pr6nA5OKr2F5Jp92LiNVZgjrhunzKV/rUEL+TLHJt3BCDgnANO6HGSVrmvqljDDPp+YPsUlwgaa3LHEfzY3c8gEDOCak1y1so4zLp0dobdJTGZbeV2OewbfxyBnjis6fUbifUzfuQ0pcPyMjjoMegHFPu9Rjmtjbw2kdvG8gkk2MzFiM469AMnijQ0coO5cm0QR6OhVoWv9v2iSLzPnjiI4G3ucfMe4FYYHFa8muGSJ5DaRfbHh8hrjLZ242529ASOM/WsuNHlbbGjMx6BVyf0pOxE0nblGYpK1ovD9+wDzqlnD3ku3EYH4Hk/gKntbPTTcCK0iu9buBx5dtGyRk+5+9/Kmk2OGHnN6IyrWyuL2YRWsLzP6IM/wD6q1rfTrW0u0tnR9U1FjhbK0O5QfR2H6449TXaad4E17VYUXVLiLR7A/8ALlZAbiP9puRn8WrvtD8NaT4ethDptosf96Q/M7+7MeTWsaXVnqYfLnvI4zRPh/c380V94pMZSPmHTITiKL0BxwfoOD3zXo0MEcEKxRIqIowqqMACpQuKMVulY9anSjTVooWloopmoUUUUAFFFFABRRRQAUUUUAFFFFABRRRQAUUUUAFFFFABRRRQAUnelooATHtVO906z1GEw3tpBcRHqssYYfrVyloE1fc4K9+FuizSNNp8t3pspOR9mlO0f8BPT8MVmT+BPFNuCLbWrO/j/wCeeoQbs/iQ39K9PoqXBGMsNTl0PErzwt4giZjdeDLK4UdZLK42A/RQwP8A47WdJoNxGB53g3V4wf8AnnLu/oa9+xRgVPsomEsBTZ8+nRlVcnwtr+PcH/4inxaFcSDfD4O1aRR/z0lK/pgV79tFGKXsokrLqZ4vY+FfEUrj7P4Q06zGMq99P5n6bmIP1FbUHgLxPcgC8122soj1j0+DbgfUBa9PwKKappGscHSj0OF0/wCFuhW8qzXxuNSlHe6kJX/vkYB/HNdfZ2NrYQiG0toreIdEiQKB+Aq5SVaSR0RpxjsgxQBS0UywooooAKKKKACiiigAooooAKKKKACiiigAooooAKKKKACiiigAooooAKKKKACiiigAooooAKKKKACiiigAooooAKKKKACiiigAooooAKKKKACiiigAooooAKKKKACiiigAooooAKKKKACiiigAooooAKKKKACiiigAooooAKKKKACiiigAooooAKKKKACiiigAooooAKKKKACiiigAooooAKKKKACiiigAooooAKKKKAP/2Q=="/>
          <p:cNvSpPr>
            <a:spLocks noChangeAspect="1" noChangeArrowheads="1"/>
          </p:cNvSpPr>
          <p:nvPr/>
        </p:nvSpPr>
        <p:spPr bwMode="auto">
          <a:xfrm>
            <a:off x="612775" y="416984"/>
            <a:ext cx="304800" cy="4064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pic>
        <p:nvPicPr>
          <p:cNvPr id="6155" name="Picture 11"/>
          <p:cNvPicPr>
            <a:picLocks noChangeAspect="1" noChangeArrowheads="1"/>
          </p:cNvPicPr>
          <p:nvPr/>
        </p:nvPicPr>
        <p:blipFill rotWithShape="1">
          <a:blip r:embed="rId2" cstate="print">
            <a:duotone>
              <a:schemeClr val="accent5">
                <a:shade val="45000"/>
                <a:satMod val="135000"/>
              </a:schemeClr>
              <a:prstClr val="white"/>
            </a:duotone>
            <a:extLst>
              <a:ext uri="{BEBA8EAE-BF5A-486C-A8C5-ECC9F3942E4B}">
                <a14:imgProps xmlns:a14="http://schemas.microsoft.com/office/drawing/2010/main" xmlns="">
                  <a14:imgLayer r:embed="rId3"/>
                </a14:imgProps>
              </a:ext>
              <a:ext uri="{28A0092B-C50C-407E-A947-70E740481C1C}">
                <a14:useLocalDpi xmlns:a14="http://schemas.microsoft.com/office/drawing/2010/main" xmlns="" val="0"/>
              </a:ext>
            </a:extLst>
          </a:blip>
          <a:srcRect l="8311" t="6577" r="7694" b="9350"/>
          <a:stretch>
            <a:fillRect/>
          </a:stretch>
        </p:blipFill>
        <p:spPr bwMode="auto">
          <a:xfrm>
            <a:off x="1454923" y="1321648"/>
            <a:ext cx="872892" cy="9405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57" name="Picture 13" descr="https://ss0.bdstatic.com/70cFvHSh_Q1YnxGkpoWK1HF6hhy/it/u=1884862460,3925852394&amp;fm=27&amp;gp=0.jpg"/>
          <p:cNvPicPr>
            <a:picLocks noChangeAspect="1" noChangeArrowheads="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307976" y="1341174"/>
            <a:ext cx="1041693" cy="940581"/>
          </a:xfrm>
          <a:prstGeom prst="rect">
            <a:avLst/>
          </a:prstGeom>
          <a:noFill/>
          <a:extLst>
            <a:ext uri="{909E8E84-426E-40DD-AFC4-6F175D3DCCD1}">
              <a14:hiddenFill xmlns:a14="http://schemas.microsoft.com/office/drawing/2010/main" xmlns="">
                <a:solidFill>
                  <a:srgbClr val="FFFFFF"/>
                </a:solidFill>
              </a14:hiddenFill>
            </a:ext>
          </a:extLst>
        </p:spPr>
      </p:pic>
      <p:pic>
        <p:nvPicPr>
          <p:cNvPr id="6159" name="Picture 15" descr="https://timgsa.baidu.com/timg?image&amp;quality=80&amp;size=b9999_10000&amp;sec=1512987291663&amp;di=26968de177614f5c01a343381657cc60&amp;imgtype=0&amp;src=http%3A%2F%2Fl.b2b168.com%2F2014%2F11%2F17%2F11%2F201411171134475746764.jpg"/>
          <p:cNvPicPr>
            <a:picLocks noChangeAspect="1" noChangeArrowheads="1"/>
          </p:cNvPicPr>
          <p:nvPr/>
        </p:nvPicPr>
        <p:blipFill rotWithShape="1">
          <a:blip r:embed="rId5" cstate="print">
            <a:duotone>
              <a:schemeClr val="accent5">
                <a:shade val="45000"/>
                <a:satMod val="135000"/>
              </a:schemeClr>
              <a:prstClr val="white"/>
            </a:duotone>
            <a:extLst>
              <a:ext uri="{28A0092B-C50C-407E-A947-70E740481C1C}">
                <a14:useLocalDpi xmlns:a14="http://schemas.microsoft.com/office/drawing/2010/main" xmlns="" val="0"/>
              </a:ext>
            </a:extLst>
          </a:blip>
          <a:srcRect l="25026" t="17454" r="26380" b="21450"/>
          <a:stretch>
            <a:fillRect/>
          </a:stretch>
        </p:blipFill>
        <p:spPr bwMode="auto">
          <a:xfrm>
            <a:off x="2370582" y="1341173"/>
            <a:ext cx="977282" cy="921056"/>
          </a:xfrm>
          <a:prstGeom prst="rect">
            <a:avLst/>
          </a:prstGeom>
          <a:noFill/>
          <a:extLst>
            <a:ext uri="{909E8E84-426E-40DD-AFC4-6F175D3DCCD1}">
              <a14:hiddenFill xmlns:a14="http://schemas.microsoft.com/office/drawing/2010/main" xmlns="">
                <a:solidFill>
                  <a:srgbClr val="FFFFFF"/>
                </a:solidFill>
              </a14:hiddenFill>
            </a:ext>
          </a:extLst>
        </p:spPr>
      </p:pic>
      <p:pic>
        <p:nvPicPr>
          <p:cNvPr id="32" name="Picture 3" descr="E:\3_工作文件\4_CTC宣传\PPT素材\logo友芝友医疗科技-01.png"/>
          <p:cNvPicPr>
            <a:picLocks noChangeAspect="1" noChangeArrowheads="1"/>
          </p:cNvPicPr>
          <p:nvPr/>
        </p:nvPicPr>
        <p:blipFill>
          <a:blip r:embed="rId6" cstate="print"/>
          <a:srcRect b="32053"/>
          <a:stretch>
            <a:fillRect/>
          </a:stretch>
        </p:blipFill>
        <p:spPr bwMode="auto">
          <a:xfrm>
            <a:off x="7596336" y="-27384"/>
            <a:ext cx="1547664" cy="857234"/>
          </a:xfrm>
          <a:prstGeom prst="rect">
            <a:avLst/>
          </a:prstGeom>
          <a:noFill/>
        </p:spPr>
      </p:pic>
      <p:cxnSp>
        <p:nvCxnSpPr>
          <p:cNvPr id="33" name="直接连接符 32"/>
          <p:cNvCxnSpPr/>
          <p:nvPr/>
        </p:nvCxnSpPr>
        <p:spPr bwMode="auto">
          <a:xfrm>
            <a:off x="0"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5570"/>
            <a:ext cx="3275856" cy="859350"/>
          </a:xfrm>
        </p:spPr>
        <p:txBody>
          <a:bodyPr>
            <a:normAutofit/>
          </a:bodyPr>
          <a:lstStyle/>
          <a:p>
            <a:pPr algn="l"/>
            <a:r>
              <a:rPr lang="zh-CN" altLang="en-US" sz="2800" b="1" dirty="0">
                <a:solidFill>
                  <a:srgbClr val="0086AB"/>
                </a:solidFill>
                <a:latin typeface="微软雅黑" panose="020B0503020204020204" pitchFamily="34" charset="-122"/>
                <a:ea typeface="微软雅黑" panose="020B0503020204020204" pitchFamily="34" charset="-122"/>
              </a:rPr>
              <a:t>目录</a:t>
            </a:r>
          </a:p>
        </p:txBody>
      </p:sp>
      <p:sp>
        <p:nvSpPr>
          <p:cNvPr id="5" name="TextBox 4"/>
          <p:cNvSpPr txBox="1"/>
          <p:nvPr/>
        </p:nvSpPr>
        <p:spPr>
          <a:xfrm>
            <a:off x="1654406" y="4321188"/>
            <a:ext cx="5544616" cy="523220"/>
          </a:xfrm>
          <a:prstGeom prst="rect">
            <a:avLst/>
          </a:prstGeom>
          <a:noFill/>
        </p:spPr>
        <p:txBody>
          <a:bodyPr wrap="square" rtlCol="0" anchor="ctr">
            <a:spAutoFit/>
          </a:bodyPr>
          <a:lstStyle/>
          <a:p>
            <a:pPr marL="285750" indent="-285750" algn="ctr">
              <a:buFont typeface="Wingdings" pitchFamily="2" charset="2"/>
              <a:buChar char="ü"/>
            </a:pPr>
            <a:r>
              <a:rPr lang="zh-CN" altLang="en-US" sz="2800" dirty="0" smtClean="0">
                <a:latin typeface="微软雅黑" pitchFamily="34" charset="-122"/>
                <a:ea typeface="微软雅黑" pitchFamily="34" charset="-122"/>
              </a:rPr>
              <a:t>肿瘤靶向药物作用靶点基因检测</a:t>
            </a:r>
            <a:endParaRPr lang="zh-CN" altLang="en-US" sz="2800" dirty="0">
              <a:latin typeface="微软雅黑" pitchFamily="34" charset="-122"/>
              <a:ea typeface="微软雅黑" pitchFamily="34" charset="-122"/>
            </a:endParaRPr>
          </a:p>
        </p:txBody>
      </p:sp>
      <p:pic>
        <p:nvPicPr>
          <p:cNvPr id="6" name="Picture 3" descr="E:\3_工作文件\4_CTC宣传\PPT素材\logo友芝友医疗科技-01.png"/>
          <p:cNvPicPr>
            <a:picLocks noChangeAspect="1" noChangeArrowheads="1"/>
          </p:cNvPicPr>
          <p:nvPr/>
        </p:nvPicPr>
        <p:blipFill>
          <a:blip r:embed="rId2" cstate="print"/>
          <a:srcRect b="32053"/>
          <a:stretch>
            <a:fillRect/>
          </a:stretch>
        </p:blipFill>
        <p:spPr bwMode="auto">
          <a:xfrm>
            <a:off x="7596336" y="-27384"/>
            <a:ext cx="1547664" cy="857234"/>
          </a:xfrm>
          <a:prstGeom prst="rect">
            <a:avLst/>
          </a:prstGeom>
          <a:noFill/>
        </p:spPr>
      </p:pic>
      <p:cxnSp>
        <p:nvCxnSpPr>
          <p:cNvPr id="7" name="直接连接符 6"/>
          <p:cNvCxnSpPr/>
          <p:nvPr/>
        </p:nvCxnSpPr>
        <p:spPr bwMode="auto">
          <a:xfrm>
            <a:off x="0" y="857233"/>
            <a:ext cx="9144000" cy="2117"/>
          </a:xfrm>
          <a:prstGeom prst="line">
            <a:avLst/>
          </a:prstGeom>
          <a:solidFill>
            <a:schemeClr val="accent1"/>
          </a:solidFill>
          <a:ln w="28575" cap="flat" cmpd="sng" algn="ctr">
            <a:solidFill>
              <a:schemeClr val="accent1">
                <a:lumMod val="50000"/>
              </a:schemeClr>
            </a:solidFill>
            <a:prstDash val="solid"/>
            <a:round/>
            <a:headEnd type="none" w="med" len="med"/>
            <a:tailEnd type="none" w="med" len="med"/>
          </a:ln>
          <a:effectLst/>
        </p:spPr>
      </p:cxn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988840"/>
            <a:ext cx="9144000" cy="1314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1654406" y="1990800"/>
            <a:ext cx="5577976" cy="1314000"/>
          </a:xfrm>
          <a:prstGeom prst="rect">
            <a:avLst/>
          </a:prstGeom>
          <a:solidFill>
            <a:schemeClr val="bg1"/>
          </a:solidFill>
        </p:spPr>
        <p:txBody>
          <a:bodyPr wrap="square" rtlCol="0" anchor="ctr">
            <a:spAutoFit/>
          </a:bodyPr>
          <a:lstStyle/>
          <a:p>
            <a:pPr marL="285750" indent="-285750" algn="ctr">
              <a:buFont typeface="Wingdings" pitchFamily="2" charset="2"/>
              <a:buChar char="ü"/>
            </a:pPr>
            <a:r>
              <a:rPr lang="zh-CN" altLang="en-US" sz="2800" dirty="0" smtClean="0">
                <a:latin typeface="微软雅黑" pitchFamily="34" charset="-122"/>
                <a:ea typeface="微软雅黑" pitchFamily="34" charset="-122"/>
              </a:rPr>
              <a:t>药物基因组</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精准用药基因检测</a:t>
            </a:r>
            <a:endParaRPr lang="zh-CN" altLang="en-US" sz="2800" dirty="0">
              <a:latin typeface="微软雅黑" pitchFamily="34" charset="-122"/>
              <a:ea typeface="微软雅黑" pitchFamily="34" charset="-122"/>
            </a:endParaRPr>
          </a:p>
        </p:txBody>
      </p:sp>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3836746"/>
            <a:ext cx="1611614" cy="131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232382" y="3836746"/>
            <a:ext cx="1901836" cy="131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13391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wipe(left)">
                                      <p:cBhvr>
                                        <p:cTn id="7" dur="500"/>
                                        <p:tgtEl>
                                          <p:spTgt spid="205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wipe(left)">
                                      <p:cBhvr>
                                        <p:cTn id="15" dur="500"/>
                                        <p:tgtEl>
                                          <p:spTgt spid="205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053"/>
                                        </p:tgtEl>
                                        <p:attrNameLst>
                                          <p:attrName>style.visibility</p:attrName>
                                        </p:attrNameLst>
                                      </p:cBhvr>
                                      <p:to>
                                        <p:strVal val="visible"/>
                                      </p:to>
                                    </p:set>
                                    <p:animEffect transition="in" filter="wipe(left)">
                                      <p:cBhvr>
                                        <p:cTn id="19" dur="500"/>
                                        <p:tgtEl>
                                          <p:spTgt spid="205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187623" y="764704"/>
            <a:ext cx="5036145" cy="707886"/>
          </a:xfrm>
          <a:prstGeom prst="rect">
            <a:avLst/>
          </a:prstGeom>
          <a:noFill/>
        </p:spPr>
        <p:txBody>
          <a:bodyPr wrap="square" rtlCol="0">
            <a:spAutoFit/>
          </a:bodyPr>
          <a:lstStyle/>
          <a:p>
            <a:r>
              <a:rPr lang="zh-CN" altLang="en-US" sz="4000" b="1" dirty="0">
                <a:latin typeface="微软雅黑" panose="020B0503020204020204" pitchFamily="34" charset="-122"/>
                <a:ea typeface="微软雅黑" panose="020B0503020204020204" pitchFamily="34" charset="-122"/>
              </a:rPr>
              <a:t>药物</a:t>
            </a:r>
            <a:r>
              <a:rPr lang="zh-CN" altLang="en-US" sz="4000" b="1" dirty="0" smtClean="0">
                <a:latin typeface="微软雅黑" panose="020B0503020204020204" pitchFamily="34" charset="-122"/>
                <a:ea typeface="微软雅黑" panose="020B0503020204020204" pitchFamily="34" charset="-122"/>
              </a:rPr>
              <a:t>基因组用药指导</a:t>
            </a:r>
            <a:endParaRPr lang="zh-CN" altLang="en-US" sz="4000" b="1" dirty="0">
              <a:latin typeface="微软雅黑" panose="020B0503020204020204" pitchFamily="34" charset="-122"/>
              <a:ea typeface="微软雅黑" panose="020B0503020204020204" pitchFamily="34" charset="-122"/>
            </a:endParaRPr>
          </a:p>
        </p:txBody>
      </p:sp>
      <p:grpSp>
        <p:nvGrpSpPr>
          <p:cNvPr id="2" name="组合 1"/>
          <p:cNvGrpSpPr/>
          <p:nvPr/>
        </p:nvGrpSpPr>
        <p:grpSpPr>
          <a:xfrm>
            <a:off x="751339" y="1937121"/>
            <a:ext cx="7849046" cy="3898562"/>
            <a:chOff x="1187450" y="2284730"/>
            <a:chExt cx="7849046" cy="3898562"/>
          </a:xfrm>
        </p:grpSpPr>
        <p:grpSp>
          <p:nvGrpSpPr>
            <p:cNvPr id="12" name="组合 11"/>
            <p:cNvGrpSpPr/>
            <p:nvPr/>
          </p:nvGrpSpPr>
          <p:grpSpPr>
            <a:xfrm>
              <a:off x="1187450" y="2284730"/>
              <a:ext cx="5472430" cy="490855"/>
              <a:chOff x="1800000" y="2274992"/>
              <a:chExt cx="5472692" cy="490738"/>
            </a:xfrm>
            <a:solidFill>
              <a:srgbClr val="008EAB"/>
            </a:solidFill>
          </p:grpSpPr>
          <p:sp>
            <p:nvSpPr>
              <p:cNvPr id="4" name="直角三角形 3"/>
              <p:cNvSpPr/>
              <p:nvPr/>
            </p:nvSpPr>
            <p:spPr>
              <a:xfrm rot="8075679" flipV="1">
                <a:off x="1800000" y="2286361"/>
                <a:ext cx="468000" cy="468000"/>
              </a:xfrm>
              <a:prstGeom prst="rtTriangle">
                <a:avLst/>
              </a:prstGeom>
              <a:grp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2592692" y="2274992"/>
                <a:ext cx="4680000" cy="490738"/>
              </a:xfrm>
              <a:prstGeom prst="roundRect">
                <a:avLst/>
              </a:prstGeom>
              <a:grp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他汀</a:t>
                </a:r>
                <a:r>
                  <a:rPr lang="zh-CN" altLang="en-US" sz="2400" dirty="0" smtClean="0">
                    <a:latin typeface="微软雅黑" panose="020B0503020204020204" pitchFamily="34" charset="-122"/>
                    <a:ea typeface="微软雅黑" panose="020B0503020204020204" pitchFamily="34" charset="-122"/>
                  </a:rPr>
                  <a:t>类药物用药指导基因检测</a:t>
                </a:r>
                <a:endParaRPr lang="zh-CN" altLang="en-US" sz="2400"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547495" y="3086100"/>
              <a:ext cx="5471795" cy="490855"/>
              <a:chOff x="2160000" y="2976483"/>
              <a:chExt cx="5472000" cy="490738"/>
            </a:xfrm>
          </p:grpSpPr>
          <p:sp>
            <p:nvSpPr>
              <p:cNvPr id="6" name="直角三角形 5"/>
              <p:cNvSpPr/>
              <p:nvPr/>
            </p:nvSpPr>
            <p:spPr>
              <a:xfrm rot="8075679" flipV="1">
                <a:off x="2160000" y="2987852"/>
                <a:ext cx="468000" cy="468000"/>
              </a:xfrm>
              <a:prstGeom prst="rtTriangle">
                <a:avLst/>
              </a:prstGeom>
              <a:solidFill>
                <a:srgbClr val="008EA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2952000" y="2976483"/>
                <a:ext cx="4680000" cy="490738"/>
              </a:xfrm>
              <a:prstGeom prst="roundRect">
                <a:avLst/>
              </a:prstGeom>
              <a:solidFill>
                <a:srgbClr val="008EAB"/>
              </a:solid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叶酸用药指导基因检测</a:t>
                </a:r>
                <a:endParaRPr lang="zh-CN" altLang="en-US" sz="2400"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908065" y="3963670"/>
              <a:ext cx="5543660" cy="490855"/>
              <a:chOff x="2448132" y="3707040"/>
              <a:chExt cx="5543868" cy="490738"/>
            </a:xfrm>
            <a:solidFill>
              <a:srgbClr val="008EAB"/>
            </a:solidFill>
          </p:grpSpPr>
          <p:sp>
            <p:nvSpPr>
              <p:cNvPr id="8" name="直角三角形 7"/>
              <p:cNvSpPr/>
              <p:nvPr/>
            </p:nvSpPr>
            <p:spPr>
              <a:xfrm rot="8075679" flipV="1">
                <a:off x="2448132" y="3718409"/>
                <a:ext cx="468000" cy="468000"/>
              </a:xfrm>
              <a:prstGeom prst="rtTriangle">
                <a:avLst/>
              </a:prstGeom>
              <a:grp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312000" y="3707040"/>
                <a:ext cx="4680000" cy="490738"/>
              </a:xfrm>
              <a:prstGeom prst="roundRect">
                <a:avLst/>
              </a:prstGeom>
              <a:grp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氯吡格雷用药指导基因检测</a:t>
                </a:r>
                <a:endParaRPr lang="zh-CN" altLang="en-US" sz="2400"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266950" y="4803775"/>
              <a:ext cx="5471795" cy="490855"/>
              <a:chOff x="2880000" y="4463482"/>
              <a:chExt cx="5472000" cy="490738"/>
            </a:xfrm>
          </p:grpSpPr>
          <p:sp>
            <p:nvSpPr>
              <p:cNvPr id="10" name="直角三角形 9"/>
              <p:cNvSpPr/>
              <p:nvPr/>
            </p:nvSpPr>
            <p:spPr>
              <a:xfrm rot="8075679" flipV="1">
                <a:off x="2880000" y="4474851"/>
                <a:ext cx="468000" cy="468000"/>
              </a:xfrm>
              <a:prstGeom prst="rtTriangle">
                <a:avLst/>
              </a:prstGeom>
              <a:solidFill>
                <a:srgbClr val="008EA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672000" y="4463482"/>
                <a:ext cx="4680000" cy="490738"/>
              </a:xfrm>
              <a:prstGeom prst="roundRect">
                <a:avLst/>
              </a:prstGeom>
              <a:solidFill>
                <a:srgbClr val="008EAB"/>
              </a:solid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华法林用药指导基因检测</a:t>
                </a:r>
                <a:endParaRPr lang="zh-CN" altLang="en-US" sz="2400" dirty="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628064" y="5692437"/>
              <a:ext cx="6408432" cy="490855"/>
              <a:chOff x="2907701" y="4463482"/>
              <a:chExt cx="6120630" cy="490738"/>
            </a:xfrm>
          </p:grpSpPr>
          <p:sp>
            <p:nvSpPr>
              <p:cNvPr id="18" name="直角三角形 17"/>
              <p:cNvSpPr/>
              <p:nvPr/>
            </p:nvSpPr>
            <p:spPr>
              <a:xfrm rot="8075679" flipV="1">
                <a:off x="2907701" y="4474851"/>
                <a:ext cx="468000" cy="468000"/>
              </a:xfrm>
              <a:prstGeom prst="rtTriangle">
                <a:avLst/>
              </a:prstGeom>
              <a:solidFill>
                <a:srgbClr val="008EA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3672000" y="4463482"/>
                <a:ext cx="5356331" cy="490738"/>
              </a:xfrm>
              <a:prstGeom prst="roundRect">
                <a:avLst/>
              </a:prstGeom>
              <a:solidFill>
                <a:srgbClr val="008EAB"/>
              </a:solidFill>
              <a:ln>
                <a:solidFill>
                  <a:srgbClr val="008E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酒精代谢</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硝酸甘油用药指导基因检测</a:t>
                </a:r>
                <a:endParaRPr lang="zh-CN" altLang="en-US" sz="2400" dirty="0">
                  <a:latin typeface="微软雅黑" panose="020B0503020204020204" pitchFamily="34" charset="-122"/>
                  <a:ea typeface="微软雅黑" panose="020B0503020204020204" pitchFamily="34" charset="-122"/>
                </a:endParaRPr>
              </a:p>
            </p:txBody>
          </p:sp>
        </p:gr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矩形 407"/>
          <p:cNvSpPr/>
          <p:nvPr/>
        </p:nvSpPr>
        <p:spPr>
          <a:xfrm>
            <a:off x="1373757" y="288754"/>
            <a:ext cx="5120312" cy="584775"/>
          </a:xfrm>
          <a:prstGeom prst="rect">
            <a:avLst/>
          </a:prstGeom>
        </p:spPr>
        <p:txBody>
          <a:bodyPr wrap="none">
            <a:spAutoFit/>
          </a:bodyPr>
          <a:lstStyle/>
          <a:p>
            <a:pPr lvl="0" algn="ctr"/>
            <a:r>
              <a:rPr lang="zh-CN" altLang="en-US" sz="3200" b="1" dirty="0" smtClean="0">
                <a:solidFill>
                  <a:srgbClr val="0086AB"/>
                </a:solidFill>
                <a:latin typeface="微软雅黑" panose="020B0503020204020204" pitchFamily="34" charset="-122"/>
                <a:ea typeface="微软雅黑" panose="020B0503020204020204" pitchFamily="34" charset="-122"/>
              </a:rPr>
              <a:t>多重</a:t>
            </a:r>
            <a:r>
              <a:rPr lang="zh-CN" altLang="en-US" sz="3200" b="1" dirty="0">
                <a:solidFill>
                  <a:srgbClr val="0086AB"/>
                </a:solidFill>
                <a:latin typeface="微软雅黑" panose="020B0503020204020204" pitchFamily="34" charset="-122"/>
                <a:ea typeface="微软雅黑" panose="020B0503020204020204" pitchFamily="34" charset="-122"/>
              </a:rPr>
              <a:t>荧光定量</a:t>
            </a:r>
            <a:r>
              <a:rPr lang="en-US" altLang="zh-CN" sz="3200" b="1" dirty="0">
                <a:solidFill>
                  <a:srgbClr val="0086AB"/>
                </a:solidFill>
                <a:latin typeface="微软雅黑" panose="020B0503020204020204" pitchFamily="34" charset="-122"/>
                <a:ea typeface="微软雅黑" panose="020B0503020204020204" pitchFamily="34" charset="-122"/>
              </a:rPr>
              <a:t>PCR</a:t>
            </a:r>
            <a:r>
              <a:rPr lang="zh-CN" altLang="en-US" sz="3200" b="1" dirty="0">
                <a:solidFill>
                  <a:srgbClr val="0086AB"/>
                </a:solidFill>
                <a:latin typeface="微软雅黑" panose="020B0503020204020204" pitchFamily="34" charset="-122"/>
                <a:ea typeface="微软雅黑" panose="020B0503020204020204" pitchFamily="34" charset="-122"/>
              </a:rPr>
              <a:t>技术</a:t>
            </a:r>
            <a:r>
              <a:rPr lang="zh-CN" altLang="en-US" sz="3200" b="1" dirty="0" smtClean="0">
                <a:solidFill>
                  <a:srgbClr val="0086AB"/>
                </a:solidFill>
                <a:latin typeface="微软雅黑" panose="020B0503020204020204" pitchFamily="34" charset="-122"/>
                <a:ea typeface="微软雅黑" panose="020B0503020204020204" pitchFamily="34" charset="-122"/>
              </a:rPr>
              <a:t>优势</a:t>
            </a:r>
            <a:endParaRPr lang="zh-CN" altLang="en-US" sz="3200" b="1" dirty="0">
              <a:solidFill>
                <a:srgbClr val="0086AB"/>
              </a:solidFill>
              <a:latin typeface="微软雅黑" panose="020B0503020204020204" pitchFamily="34" charset="-122"/>
              <a:ea typeface="微软雅黑" panose="020B0503020204020204" pitchFamily="34" charset="-122"/>
            </a:endParaRPr>
          </a:p>
        </p:txBody>
      </p:sp>
      <p:pic>
        <p:nvPicPr>
          <p:cNvPr id="11" name="Picture 2" descr="C:\Users\Administrator\Desktop\四连管.png"/>
          <p:cNvPicPr>
            <a:picLocks noChangeAspect="1" noChangeArrowheads="1"/>
          </p:cNvPicPr>
          <p:nvPr/>
        </p:nvPicPr>
        <p:blipFill>
          <a:blip r:embed="rId3" cstate="print"/>
          <a:srcRect/>
          <a:stretch>
            <a:fillRect/>
          </a:stretch>
        </p:blipFill>
        <p:spPr bwMode="auto">
          <a:xfrm>
            <a:off x="2779307" y="5364152"/>
            <a:ext cx="3756919" cy="1416634"/>
          </a:xfrm>
          <a:prstGeom prst="rect">
            <a:avLst/>
          </a:prstGeom>
          <a:noFill/>
        </p:spPr>
      </p:pic>
      <p:sp>
        <p:nvSpPr>
          <p:cNvPr id="12" name="TextBox 11"/>
          <p:cNvSpPr txBox="1"/>
          <p:nvPr/>
        </p:nvSpPr>
        <p:spPr>
          <a:xfrm>
            <a:off x="1353706" y="4342218"/>
            <a:ext cx="7094220" cy="506730"/>
          </a:xfrm>
          <a:prstGeom prst="rect">
            <a:avLst/>
          </a:prstGeom>
          <a:noFill/>
        </p:spPr>
        <p:txBody>
          <a:bodyPr wrap="none" rtlCol="0">
            <a:spAutoFit/>
          </a:bodyPr>
          <a:lstStyle/>
          <a:p>
            <a:pPr>
              <a:lnSpc>
                <a:spcPct val="150000"/>
              </a:lnSpc>
            </a:pPr>
            <a:r>
              <a:rPr lang="zh-CN" altLang="en-US" b="1" dirty="0" smtClean="0">
                <a:solidFill>
                  <a:srgbClr val="0086AB"/>
                </a:solidFill>
                <a:latin typeface="微软雅黑" panose="020B0503020204020204" pitchFamily="34" charset="-122"/>
                <a:ea typeface="微软雅黑" panose="020B0503020204020204" pitchFamily="34" charset="-122"/>
              </a:rPr>
              <a:t>本实验室每个位点</a:t>
            </a:r>
            <a:r>
              <a:rPr lang="zh-CN" altLang="en-US" b="1" dirty="0" smtClean="0">
                <a:solidFill>
                  <a:srgbClr val="FF0000"/>
                </a:solidFill>
                <a:latin typeface="微软雅黑" panose="020B0503020204020204" pitchFamily="34" charset="-122"/>
                <a:ea typeface="微软雅黑" panose="020B0503020204020204" pitchFamily="34" charset="-122"/>
              </a:rPr>
              <a:t>双重探针</a:t>
            </a:r>
            <a:r>
              <a:rPr lang="zh-CN" altLang="en-US" b="1" dirty="0" smtClean="0">
                <a:solidFill>
                  <a:srgbClr val="0086AB"/>
                </a:solidFill>
                <a:latin typeface="微软雅黑" panose="020B0503020204020204" pitchFamily="34" charset="-122"/>
                <a:ea typeface="微软雅黑" panose="020B0503020204020204" pitchFamily="34" charset="-122"/>
              </a:rPr>
              <a:t>同时检测，</a:t>
            </a:r>
            <a:r>
              <a:rPr lang="en-US" altLang="zh-CN" b="1" dirty="0" smtClean="0">
                <a:solidFill>
                  <a:srgbClr val="0086AB"/>
                </a:solidFill>
                <a:latin typeface="微软雅黑" panose="020B0503020204020204" pitchFamily="34" charset="-122"/>
                <a:ea typeface="微软雅黑" panose="020B0503020204020204" pitchFamily="34" charset="-122"/>
              </a:rPr>
              <a:t>4</a:t>
            </a:r>
            <a:r>
              <a:rPr lang="zh-CN" altLang="en-US" b="1" dirty="0" smtClean="0">
                <a:solidFill>
                  <a:srgbClr val="0086AB"/>
                </a:solidFill>
                <a:latin typeface="微软雅黑" panose="020B0503020204020204" pitchFamily="34" charset="-122"/>
                <a:ea typeface="微软雅黑" panose="020B0503020204020204" pitchFamily="34" charset="-122"/>
              </a:rPr>
              <a:t>个位点仅需</a:t>
            </a:r>
            <a:r>
              <a:rPr lang="en-US" altLang="zh-CN" b="1" dirty="0" smtClean="0">
                <a:solidFill>
                  <a:srgbClr val="0086AB"/>
                </a:solidFill>
                <a:latin typeface="微软雅黑" panose="020B0503020204020204" pitchFamily="34" charset="-122"/>
                <a:ea typeface="微软雅黑" panose="020B0503020204020204" pitchFamily="34" charset="-122"/>
              </a:rPr>
              <a:t>4</a:t>
            </a:r>
            <a:r>
              <a:rPr lang="zh-CN" altLang="en-US" b="1" dirty="0" smtClean="0">
                <a:solidFill>
                  <a:srgbClr val="0086AB"/>
                </a:solidFill>
                <a:latin typeface="微软雅黑" panose="020B0503020204020204" pitchFamily="34" charset="-122"/>
                <a:ea typeface="微软雅黑" panose="020B0503020204020204" pitchFamily="34" charset="-122"/>
              </a:rPr>
              <a:t>孔即可完成检测</a:t>
            </a:r>
            <a:endParaRPr lang="zh-CN" altLang="en-US" b="1" dirty="0">
              <a:solidFill>
                <a:srgbClr val="0086AB"/>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915816" y="5255240"/>
            <a:ext cx="3688164" cy="369332"/>
          </a:xfrm>
          <a:prstGeom prst="rect">
            <a:avLst/>
          </a:prstGeom>
          <a:noFill/>
        </p:spPr>
        <p:txBody>
          <a:bodyPr wrap="square" rtlCol="0">
            <a:spAutoFit/>
          </a:bodyPr>
          <a:lstStyle/>
          <a:p>
            <a:r>
              <a:rPr lang="en-US" altLang="zh-CN" b="1" dirty="0" smtClean="0">
                <a:solidFill>
                  <a:schemeClr val="bg1">
                    <a:lumMod val="50000"/>
                  </a:schemeClr>
                </a:solidFill>
              </a:rPr>
              <a:t>   *1b           *5             E2            E4</a:t>
            </a:r>
            <a:endParaRPr lang="zh-CN" altLang="en-US" b="1" dirty="0">
              <a:solidFill>
                <a:schemeClr val="bg1">
                  <a:lumMod val="50000"/>
                </a:schemeClr>
              </a:solidFill>
            </a:endParaRPr>
          </a:p>
        </p:txBody>
      </p:sp>
      <p:sp>
        <p:nvSpPr>
          <p:cNvPr id="14" name="TextBox 13"/>
          <p:cNvSpPr txBox="1"/>
          <p:nvPr/>
        </p:nvSpPr>
        <p:spPr>
          <a:xfrm>
            <a:off x="1265199" y="1196752"/>
            <a:ext cx="7579319" cy="874407"/>
          </a:xfrm>
          <a:prstGeom prst="rect">
            <a:avLst/>
          </a:prstGeom>
          <a:noFill/>
        </p:spPr>
        <p:txBody>
          <a:bodyPr wrap="none" rtlCol="0">
            <a:spAutoFit/>
          </a:bodyPr>
          <a:lstStyle/>
          <a:p>
            <a:pPr>
              <a:lnSpc>
                <a:spcPct val="150000"/>
              </a:lnSpc>
            </a:pPr>
            <a:r>
              <a:rPr lang="zh-CN" altLang="en-US" dirty="0" smtClean="0">
                <a:solidFill>
                  <a:srgbClr val="0086AB"/>
                </a:solidFill>
                <a:latin typeface="微软雅黑" panose="020B0503020204020204" pitchFamily="34" charset="-122"/>
                <a:ea typeface="微软雅黑" panose="020B0503020204020204" pitchFamily="34" charset="-122"/>
              </a:rPr>
              <a:t>以他汀为例，普通荧光定量</a:t>
            </a:r>
            <a:r>
              <a:rPr lang="en-US" altLang="zh-CN" dirty="0" smtClean="0">
                <a:solidFill>
                  <a:srgbClr val="0086AB"/>
                </a:solidFill>
                <a:latin typeface="微软雅黑" panose="020B0503020204020204" pitchFamily="34" charset="-122"/>
                <a:ea typeface="微软雅黑" panose="020B0503020204020204" pitchFamily="34" charset="-122"/>
              </a:rPr>
              <a:t>PCR</a:t>
            </a:r>
            <a:r>
              <a:rPr lang="zh-CN" altLang="en-US" dirty="0" smtClean="0">
                <a:solidFill>
                  <a:srgbClr val="0086AB"/>
                </a:solidFill>
                <a:latin typeface="微软雅黑" panose="020B0503020204020204" pitchFamily="34" charset="-122"/>
                <a:ea typeface="微软雅黑" panose="020B0503020204020204" pitchFamily="34" charset="-122"/>
              </a:rPr>
              <a:t>技术，通过单条探针进行检测，每个位点</a:t>
            </a:r>
            <a:endParaRPr lang="en-US" altLang="zh-CN" dirty="0" smtClean="0">
              <a:solidFill>
                <a:srgbClr val="0086AB"/>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rgbClr val="0086AB"/>
                </a:solidFill>
                <a:latin typeface="微软雅黑" panose="020B0503020204020204" pitchFamily="34" charset="-122"/>
                <a:ea typeface="微软雅黑" panose="020B0503020204020204" pitchFamily="34" charset="-122"/>
              </a:rPr>
              <a:t>需要两孔反应液，</a:t>
            </a:r>
            <a:r>
              <a:rPr lang="en-US" altLang="zh-CN" dirty="0" smtClean="0">
                <a:solidFill>
                  <a:srgbClr val="0086AB"/>
                </a:solidFill>
                <a:latin typeface="微软雅黑" panose="020B0503020204020204" pitchFamily="34" charset="-122"/>
                <a:ea typeface="微软雅黑" panose="020B0503020204020204" pitchFamily="34" charset="-122"/>
              </a:rPr>
              <a:t>4</a:t>
            </a:r>
            <a:r>
              <a:rPr lang="zh-CN" altLang="en-US" dirty="0" smtClean="0">
                <a:solidFill>
                  <a:srgbClr val="0086AB"/>
                </a:solidFill>
                <a:latin typeface="微软雅黑" panose="020B0503020204020204" pitchFamily="34" charset="-122"/>
                <a:ea typeface="微软雅黑" panose="020B0503020204020204" pitchFamily="34" charset="-122"/>
              </a:rPr>
              <a:t>个位点需</a:t>
            </a:r>
            <a:r>
              <a:rPr lang="en-US" altLang="zh-CN" dirty="0" smtClean="0">
                <a:solidFill>
                  <a:srgbClr val="0086AB"/>
                </a:solidFill>
                <a:latin typeface="微软雅黑" panose="020B0503020204020204" pitchFamily="34" charset="-122"/>
                <a:ea typeface="微软雅黑" panose="020B0503020204020204" pitchFamily="34" charset="-122"/>
              </a:rPr>
              <a:t>8</a:t>
            </a:r>
            <a:r>
              <a:rPr lang="zh-CN" altLang="en-US" dirty="0" smtClean="0">
                <a:solidFill>
                  <a:srgbClr val="0086AB"/>
                </a:solidFill>
                <a:latin typeface="微软雅黑" panose="020B0503020204020204" pitchFamily="34" charset="-122"/>
                <a:ea typeface="微软雅黑" panose="020B0503020204020204" pitchFamily="34" charset="-122"/>
              </a:rPr>
              <a:t>孔进行检测</a:t>
            </a:r>
            <a:endParaRPr lang="zh-CN" altLang="en-US" dirty="0">
              <a:solidFill>
                <a:srgbClr val="0086AB"/>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229139" y="4885908"/>
            <a:ext cx="2664296" cy="369332"/>
          </a:xfrm>
          <a:prstGeom prst="rect">
            <a:avLst/>
          </a:prstGeom>
          <a:noFill/>
        </p:spPr>
        <p:txBody>
          <a:bodyPr wrap="square" rtlCol="0">
            <a:spAutoFit/>
          </a:bodyPr>
          <a:lstStyle/>
          <a:p>
            <a:r>
              <a:rPr lang="zh-CN" altLang="en-US" b="1" dirty="0" smtClean="0">
                <a:solidFill>
                  <a:srgbClr val="0086AB"/>
                </a:solidFill>
                <a:latin typeface="微软雅黑" panose="020B0503020204020204" pitchFamily="34" charset="-122"/>
                <a:ea typeface="微软雅黑" panose="020B0503020204020204" pitchFamily="34" charset="-122"/>
              </a:rPr>
              <a:t>一个样本</a:t>
            </a:r>
            <a:r>
              <a:rPr lang="en-US" altLang="zh-CN" b="1" dirty="0" smtClean="0">
                <a:solidFill>
                  <a:srgbClr val="FF0000"/>
                </a:solidFill>
                <a:latin typeface="微软雅黑" panose="020B0503020204020204" pitchFamily="34" charset="-122"/>
                <a:ea typeface="微软雅黑" panose="020B0503020204020204" pitchFamily="34" charset="-122"/>
              </a:rPr>
              <a:t>4</a:t>
            </a:r>
            <a:r>
              <a:rPr lang="zh-CN" altLang="en-US" b="1" dirty="0" smtClean="0">
                <a:solidFill>
                  <a:srgbClr val="0086AB"/>
                </a:solidFill>
                <a:latin typeface="微软雅黑" panose="020B0503020204020204" pitchFamily="34" charset="-122"/>
                <a:ea typeface="微软雅黑" panose="020B0503020204020204" pitchFamily="34" charset="-122"/>
              </a:rPr>
              <a:t>孔完成检测</a:t>
            </a:r>
            <a:endParaRPr lang="zh-CN" altLang="en-US" b="1" dirty="0">
              <a:solidFill>
                <a:srgbClr val="0086AB"/>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173919" y="2123564"/>
            <a:ext cx="2635658" cy="369332"/>
          </a:xfrm>
          <a:prstGeom prst="rect">
            <a:avLst/>
          </a:prstGeom>
          <a:noFill/>
        </p:spPr>
        <p:txBody>
          <a:bodyPr wrap="none" rtlCol="0">
            <a:spAutoFit/>
          </a:bodyPr>
          <a:lstStyle/>
          <a:p>
            <a:r>
              <a:rPr lang="zh-CN" altLang="en-US" b="1" dirty="0" smtClean="0">
                <a:solidFill>
                  <a:srgbClr val="0086AB"/>
                </a:solidFill>
                <a:latin typeface="微软雅黑" panose="020B0503020204020204" pitchFamily="34" charset="-122"/>
                <a:ea typeface="微软雅黑" panose="020B0503020204020204" pitchFamily="34" charset="-122"/>
              </a:rPr>
              <a:t>一个样本</a:t>
            </a:r>
            <a:r>
              <a:rPr lang="en-US" altLang="zh-CN" b="1" dirty="0" smtClean="0">
                <a:solidFill>
                  <a:srgbClr val="FF0000"/>
                </a:solidFill>
                <a:latin typeface="微软雅黑" panose="020B0503020204020204" pitchFamily="34" charset="-122"/>
                <a:ea typeface="微软雅黑" panose="020B0503020204020204" pitchFamily="34" charset="-122"/>
              </a:rPr>
              <a:t>8</a:t>
            </a:r>
            <a:r>
              <a:rPr lang="zh-CN" altLang="en-US" b="1" dirty="0" smtClean="0">
                <a:solidFill>
                  <a:srgbClr val="0086AB"/>
                </a:solidFill>
                <a:latin typeface="微软雅黑" panose="020B0503020204020204" pitchFamily="34" charset="-122"/>
                <a:ea typeface="微软雅黑" panose="020B0503020204020204" pitchFamily="34" charset="-122"/>
              </a:rPr>
              <a:t>个孔完成检测</a:t>
            </a:r>
            <a:endParaRPr lang="zh-CN" altLang="en-US" b="1" dirty="0">
              <a:solidFill>
                <a:srgbClr val="0086AB"/>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890788" y="4396030"/>
            <a:ext cx="330200" cy="293511"/>
            <a:chOff x="5486400" y="1066800"/>
            <a:chExt cx="1028700" cy="914400"/>
          </a:xfrm>
        </p:grpSpPr>
        <p:sp>
          <p:nvSpPr>
            <p:cNvPr id="19" name="矩形 18"/>
            <p:cNvSpPr/>
            <p:nvPr/>
          </p:nvSpPr>
          <p:spPr>
            <a:xfrm>
              <a:off x="5486400" y="1066800"/>
              <a:ext cx="685800" cy="6096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86AB"/>
                </a:solidFill>
                <a:latin typeface="微软雅黑" panose="020B0503020204020204" pitchFamily="34" charset="-122"/>
                <a:ea typeface="微软雅黑" panose="020B0503020204020204" pitchFamily="34" charset="-122"/>
              </a:endParaRPr>
            </a:p>
          </p:txBody>
        </p:sp>
        <p:sp>
          <p:nvSpPr>
            <p:cNvPr id="20" name="矩形 19"/>
            <p:cNvSpPr/>
            <p:nvPr/>
          </p:nvSpPr>
          <p:spPr>
            <a:xfrm>
              <a:off x="5829300" y="1371600"/>
              <a:ext cx="685800" cy="609600"/>
            </a:xfrm>
            <a:prstGeom prst="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86AB"/>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761143" y="1279071"/>
            <a:ext cx="330200" cy="293511"/>
            <a:chOff x="5486400" y="1066800"/>
            <a:chExt cx="1028700" cy="914400"/>
          </a:xfrm>
        </p:grpSpPr>
        <p:sp>
          <p:nvSpPr>
            <p:cNvPr id="22" name="矩形 21"/>
            <p:cNvSpPr/>
            <p:nvPr/>
          </p:nvSpPr>
          <p:spPr>
            <a:xfrm>
              <a:off x="5486400" y="1066800"/>
              <a:ext cx="685800" cy="6096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86AB"/>
                </a:solidFill>
                <a:latin typeface="微软雅黑" panose="020B0503020204020204" pitchFamily="34" charset="-122"/>
                <a:ea typeface="微软雅黑" panose="020B0503020204020204" pitchFamily="34" charset="-122"/>
              </a:endParaRPr>
            </a:p>
          </p:txBody>
        </p:sp>
        <p:sp>
          <p:nvSpPr>
            <p:cNvPr id="24" name="矩形 23"/>
            <p:cNvSpPr/>
            <p:nvPr/>
          </p:nvSpPr>
          <p:spPr>
            <a:xfrm>
              <a:off x="5829300" y="1371600"/>
              <a:ext cx="685800" cy="609600"/>
            </a:xfrm>
            <a:prstGeom prst="rect">
              <a:avLst/>
            </a:prstGeom>
            <a:solidFill>
              <a:srgbClr val="0086AB"/>
            </a:solidFill>
            <a:ln>
              <a:solidFill>
                <a:srgbClr val="0086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86AB"/>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763216" y="2434444"/>
            <a:ext cx="5575017" cy="1738528"/>
            <a:chOff x="1339811" y="2554568"/>
            <a:chExt cx="5575017" cy="1738528"/>
          </a:xfrm>
        </p:grpSpPr>
        <p:pic>
          <p:nvPicPr>
            <p:cNvPr id="10" name="图片 9"/>
            <p:cNvPicPr/>
            <p:nvPr/>
          </p:nvPicPr>
          <p:blipFill>
            <a:blip r:embed="rId4" cstate="print"/>
            <a:srcRect b="12048"/>
            <a:stretch>
              <a:fillRect/>
            </a:stretch>
          </p:blipFill>
          <p:spPr bwMode="auto">
            <a:xfrm>
              <a:off x="1340283" y="2991966"/>
              <a:ext cx="5574545" cy="1094012"/>
            </a:xfrm>
            <a:prstGeom prst="rect">
              <a:avLst/>
            </a:prstGeom>
            <a:noFill/>
            <a:ln w="9525">
              <a:noFill/>
              <a:miter lim="800000"/>
              <a:headEnd/>
              <a:tailEnd/>
            </a:ln>
            <a:effectLst/>
          </p:spPr>
        </p:pic>
        <p:sp>
          <p:nvSpPr>
            <p:cNvPr id="15" name="TextBox 14"/>
            <p:cNvSpPr txBox="1"/>
            <p:nvPr/>
          </p:nvSpPr>
          <p:spPr>
            <a:xfrm>
              <a:off x="1339811" y="2554568"/>
              <a:ext cx="5469925" cy="307777"/>
            </a:xfrm>
            <a:prstGeom prst="rect">
              <a:avLst/>
            </a:prstGeom>
            <a:noFill/>
          </p:spPr>
          <p:txBody>
            <a:bodyPr wrap="square" rtlCol="0">
              <a:spAutoFit/>
            </a:bodyPr>
            <a:lstStyle/>
            <a:p>
              <a:r>
                <a:rPr lang="en-US" altLang="zh-CN" sz="1400" b="1" dirty="0" smtClean="0">
                  <a:solidFill>
                    <a:schemeClr val="bg1">
                      <a:lumMod val="50000"/>
                    </a:schemeClr>
                  </a:solidFill>
                </a:rPr>
                <a:t>*1b </a:t>
              </a:r>
              <a:r>
                <a:rPr lang="zh-CN" altLang="en-US" sz="1400" b="1" dirty="0" smtClean="0">
                  <a:solidFill>
                    <a:schemeClr val="bg1">
                      <a:lumMod val="50000"/>
                    </a:schemeClr>
                  </a:solidFill>
                </a:rPr>
                <a:t>野生  *</a:t>
              </a:r>
              <a:r>
                <a:rPr lang="en-US" altLang="zh-CN" sz="1400" b="1" dirty="0" smtClean="0">
                  <a:solidFill>
                    <a:schemeClr val="bg1">
                      <a:lumMod val="50000"/>
                    </a:schemeClr>
                  </a:solidFill>
                </a:rPr>
                <a:t>1b</a:t>
              </a:r>
              <a:r>
                <a:rPr lang="zh-CN" altLang="en-US" sz="1400" b="1" dirty="0" smtClean="0">
                  <a:solidFill>
                    <a:schemeClr val="bg1">
                      <a:lumMod val="50000"/>
                    </a:schemeClr>
                  </a:solidFill>
                </a:rPr>
                <a:t>突变</a:t>
              </a:r>
              <a:r>
                <a:rPr lang="en-US" altLang="zh-CN" sz="1400" b="1" dirty="0" smtClean="0">
                  <a:solidFill>
                    <a:schemeClr val="bg1">
                      <a:lumMod val="50000"/>
                    </a:schemeClr>
                  </a:solidFill>
                </a:rPr>
                <a:t>    *5</a:t>
              </a:r>
              <a:r>
                <a:rPr lang="zh-CN" altLang="en-US" sz="1400" b="1" dirty="0" smtClean="0">
                  <a:solidFill>
                    <a:schemeClr val="bg1">
                      <a:lumMod val="50000"/>
                    </a:schemeClr>
                  </a:solidFill>
                </a:rPr>
                <a:t>野生   *</a:t>
              </a:r>
              <a:r>
                <a:rPr lang="en-US" altLang="zh-CN" sz="1400" b="1" dirty="0" smtClean="0">
                  <a:solidFill>
                    <a:schemeClr val="bg1">
                      <a:lumMod val="50000"/>
                    </a:schemeClr>
                  </a:solidFill>
                </a:rPr>
                <a:t>5</a:t>
              </a:r>
              <a:r>
                <a:rPr lang="zh-CN" altLang="en-US" sz="1400" b="1" dirty="0" smtClean="0">
                  <a:solidFill>
                    <a:schemeClr val="bg1">
                      <a:lumMod val="50000"/>
                    </a:schemeClr>
                  </a:solidFill>
                </a:rPr>
                <a:t>突变</a:t>
              </a:r>
              <a:r>
                <a:rPr lang="en-US" altLang="zh-CN" sz="1400" b="1" dirty="0" smtClean="0">
                  <a:solidFill>
                    <a:schemeClr val="bg1">
                      <a:lumMod val="50000"/>
                    </a:schemeClr>
                  </a:solidFill>
                </a:rPr>
                <a:t>   E2</a:t>
              </a:r>
              <a:r>
                <a:rPr lang="zh-CN" altLang="en-US" sz="1400" b="1" dirty="0" smtClean="0">
                  <a:solidFill>
                    <a:schemeClr val="bg1">
                      <a:lumMod val="50000"/>
                    </a:schemeClr>
                  </a:solidFill>
                </a:rPr>
                <a:t>野生  </a:t>
              </a:r>
              <a:r>
                <a:rPr lang="en-US" altLang="zh-CN" sz="1400" b="1" dirty="0" smtClean="0">
                  <a:solidFill>
                    <a:schemeClr val="bg1">
                      <a:lumMod val="50000"/>
                    </a:schemeClr>
                  </a:solidFill>
                </a:rPr>
                <a:t>E2</a:t>
              </a:r>
              <a:r>
                <a:rPr lang="zh-CN" altLang="en-US" sz="1400" b="1" dirty="0" smtClean="0">
                  <a:solidFill>
                    <a:schemeClr val="bg1">
                      <a:lumMod val="50000"/>
                    </a:schemeClr>
                  </a:solidFill>
                </a:rPr>
                <a:t>突变   </a:t>
              </a:r>
              <a:r>
                <a:rPr lang="en-US" altLang="zh-CN" sz="1400" b="1" dirty="0" smtClean="0">
                  <a:solidFill>
                    <a:schemeClr val="bg1">
                      <a:lumMod val="50000"/>
                    </a:schemeClr>
                  </a:solidFill>
                </a:rPr>
                <a:t>E4</a:t>
              </a:r>
              <a:r>
                <a:rPr lang="zh-CN" altLang="en-US" sz="1400" b="1" dirty="0" smtClean="0">
                  <a:solidFill>
                    <a:schemeClr val="bg1">
                      <a:lumMod val="50000"/>
                    </a:schemeClr>
                  </a:solidFill>
                </a:rPr>
                <a:t>野生</a:t>
              </a:r>
              <a:r>
                <a:rPr lang="en-US" altLang="zh-CN" sz="1400" b="1" dirty="0" smtClean="0">
                  <a:solidFill>
                    <a:schemeClr val="bg1">
                      <a:lumMod val="50000"/>
                    </a:schemeClr>
                  </a:solidFill>
                </a:rPr>
                <a:t>  E4</a:t>
              </a:r>
              <a:r>
                <a:rPr lang="zh-CN" altLang="en-US" sz="1400" b="1" dirty="0" smtClean="0">
                  <a:solidFill>
                    <a:schemeClr val="bg1">
                      <a:lumMod val="50000"/>
                    </a:schemeClr>
                  </a:solidFill>
                </a:rPr>
                <a:t>突变</a:t>
              </a:r>
              <a:endParaRPr lang="zh-CN" altLang="en-US" sz="1400" b="1" dirty="0">
                <a:solidFill>
                  <a:schemeClr val="bg1">
                    <a:lumMod val="50000"/>
                  </a:schemeClr>
                </a:solidFill>
              </a:endParaRPr>
            </a:p>
          </p:txBody>
        </p:sp>
        <p:sp>
          <p:nvSpPr>
            <p:cNvPr id="25" name="圆角矩形 24"/>
            <p:cNvSpPr/>
            <p:nvPr/>
          </p:nvSpPr>
          <p:spPr>
            <a:xfrm>
              <a:off x="1475656" y="2972004"/>
              <a:ext cx="1224000" cy="1321092"/>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843808" y="2966370"/>
              <a:ext cx="1224000" cy="1326726"/>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212096" y="2966370"/>
              <a:ext cx="1224000" cy="1326726"/>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5588891" y="2966370"/>
              <a:ext cx="1224000" cy="1326726"/>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9" name="Picture 3" descr="E:\3_工作文件\4_CTC宣传\PPT素材\logo友芝友医疗科技-01.png"/>
          <p:cNvPicPr>
            <a:picLocks noChangeAspect="1" noChangeArrowheads="1"/>
          </p:cNvPicPr>
          <p:nvPr/>
        </p:nvPicPr>
        <p:blipFill>
          <a:blip r:embed="rId5" cstate="print"/>
          <a:srcRect/>
          <a:stretch>
            <a:fillRect/>
          </a:stretch>
        </p:blipFill>
        <p:spPr bwMode="auto">
          <a:xfrm>
            <a:off x="522855" y="5589240"/>
            <a:ext cx="1139308" cy="966458"/>
          </a:xfrm>
          <a:prstGeom prst="rect">
            <a:avLst/>
          </a:prstGeom>
          <a:noFill/>
        </p:spPr>
      </p:pic>
      <p:pic>
        <p:nvPicPr>
          <p:cNvPr id="23" name="Picture 3" descr="E:\3_工作文件\4_CTC宣传\PPT素材\logo友芝友医疗科技-01.png"/>
          <p:cNvPicPr>
            <a:picLocks noChangeAspect="1" noChangeArrowheads="1"/>
          </p:cNvPicPr>
          <p:nvPr/>
        </p:nvPicPr>
        <p:blipFill>
          <a:blip r:embed="rId6" cstate="print"/>
          <a:srcRect b="32053"/>
          <a:stretch>
            <a:fillRect/>
          </a:stretch>
        </p:blipFill>
        <p:spPr bwMode="auto">
          <a:xfrm>
            <a:off x="7552929" y="121377"/>
            <a:ext cx="1547664" cy="857234"/>
          </a:xfrm>
          <a:prstGeom prst="rect">
            <a:avLst/>
          </a:prstGeom>
          <a:noFill/>
        </p:spPr>
      </p:pic>
    </p:spTree>
    <p:extLst>
      <p:ext uri="{BB962C8B-B14F-4D97-AF65-F5344CB8AC3E}">
        <p14:creationId xmlns:p14="http://schemas.microsoft.com/office/powerpoint/2010/main" xmlns="" val="2661763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471</TotalTime>
  <Words>4218</Words>
  <Application>Microsoft Office PowerPoint</Application>
  <PresentationFormat>全屏显示(4:3)</PresentationFormat>
  <Paragraphs>700</Paragraphs>
  <Slides>54</Slides>
  <Notes>15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54</vt:i4>
      </vt:variant>
    </vt:vector>
  </HeadingPairs>
  <TitlesOfParts>
    <vt:vector size="56" baseType="lpstr">
      <vt:lpstr>Office 主题</vt:lpstr>
      <vt:lpstr>Microsoft Office Excel 97-2003 工作表</vt:lpstr>
      <vt:lpstr>幻灯片 1</vt:lpstr>
      <vt:lpstr>幻灯片 2</vt:lpstr>
      <vt:lpstr>幻灯片 3</vt:lpstr>
      <vt:lpstr>幻灯片 4</vt:lpstr>
      <vt:lpstr>幻灯片 5</vt:lpstr>
      <vt:lpstr>幻灯片 6</vt:lpstr>
      <vt:lpstr>目录</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H型高血压形式严峻-心内科</vt:lpstr>
      <vt:lpstr>预防脑卒中-补充叶酸（心内科）</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爱必妥 ---第一个获准上市的靶向单克隆抗体 </vt:lpstr>
      <vt:lpstr>幻灯片 49</vt:lpstr>
      <vt:lpstr>幻灯片 50</vt:lpstr>
      <vt:lpstr>幻灯片 51</vt:lpstr>
      <vt:lpstr>幻灯片 52</vt:lpstr>
      <vt:lpstr>幻灯片 53</vt:lpstr>
      <vt:lpstr>幻灯片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荧光定量PCR在肿瘤靶向药物及 个体化用药的临床应用</dc:title>
  <dc:creator>chendi</dc:creator>
  <cp:lastModifiedBy>lenovo</cp:lastModifiedBy>
  <cp:revision>45</cp:revision>
  <dcterms:created xsi:type="dcterms:W3CDTF">2018-12-27T06:17:00Z</dcterms:created>
  <dcterms:modified xsi:type="dcterms:W3CDTF">2019-02-15T08:05:18Z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